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8" r:id="rId3"/>
    <p:sldId id="259" r:id="rId4"/>
    <p:sldId id="274" r:id="rId5"/>
    <p:sldId id="275" r:id="rId7"/>
    <p:sldId id="276" r:id="rId8"/>
    <p:sldId id="277" r:id="rId9"/>
    <p:sldId id="278" r:id="rId10"/>
    <p:sldId id="279" r:id="rId11"/>
    <p:sldId id="280" r:id="rId12"/>
    <p:sldId id="281" r:id="rId13"/>
    <p:sldId id="282" r:id="rId14"/>
    <p:sldId id="283" r:id="rId15"/>
    <p:sldId id="284" r:id="rId16"/>
    <p:sldId id="285" r:id="rId17"/>
    <p:sldId id="286" r:id="rId18"/>
    <p:sldId id="287" r:id="rId19"/>
    <p:sldId id="288" r:id="rId20"/>
    <p:sldId id="289" r:id="rId21"/>
    <p:sldId id="290" r:id="rId22"/>
    <p:sldId id="291" r:id="rId23"/>
    <p:sldId id="292" r:id="rId24"/>
    <p:sldId id="293" r:id="rId25"/>
    <p:sldId id="294" r:id="rId26"/>
    <p:sldId id="295" r:id="rId27"/>
    <p:sldId id="296" r:id="rId28"/>
    <p:sldId id="297" r:id="rId29"/>
    <p:sldId id="298" r:id="rId30"/>
    <p:sldId id="299" r:id="rId31"/>
    <p:sldId id="300" r:id="rId32"/>
    <p:sldId id="301" r:id="rId33"/>
    <p:sldId id="302" r:id="rId34"/>
    <p:sldId id="303" r:id="rId35"/>
    <p:sldId id="304" r:id="rId36"/>
    <p:sldId id="305" r:id="rId37"/>
    <p:sldId id="306" r:id="rId38"/>
    <p:sldId id="264" r:id="rId39"/>
    <p:sldId id="307" r:id="rId40"/>
    <p:sldId id="308" r:id="rId41"/>
    <p:sldId id="309" r:id="rId42"/>
    <p:sldId id="310" r:id="rId43"/>
    <p:sldId id="311" r:id="rId44"/>
    <p:sldId id="312" r:id="rId45"/>
    <p:sldId id="313" r:id="rId46"/>
    <p:sldId id="314" r:id="rId47"/>
    <p:sldId id="315" r:id="rId48"/>
    <p:sldId id="316" r:id="rId49"/>
    <p:sldId id="317" r:id="rId50"/>
    <p:sldId id="318" r:id="rId51"/>
    <p:sldId id="319" r:id="rId52"/>
    <p:sldId id="320" r:id="rId53"/>
    <p:sldId id="321" r:id="rId54"/>
    <p:sldId id="322" r:id="rId55"/>
    <p:sldId id="323" r:id="rId56"/>
    <p:sldId id="273" r:id="rId57"/>
  </p:sldIdLst>
  <p:sldSz cx="12192000" cy="6858000"/>
  <p:notesSz cx="6858000" cy="9144000"/>
  <p:custDataLst>
    <p:tags r:id="rId6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notesViewPr>
    <p:cSldViewPr>
      <p:cViewPr>
        <p:scale>
          <a:sx n="1" d="100"/>
          <a:sy n="1"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1" Type="http://schemas.openxmlformats.org/officeDocument/2006/relationships/tags" Target="tags/tag1.xml"/><Relationship Id="rId60" Type="http://schemas.openxmlformats.org/officeDocument/2006/relationships/tableStyles" Target="tableStyles.xml"/><Relationship Id="rId6" Type="http://schemas.openxmlformats.org/officeDocument/2006/relationships/notesMaster" Target="notesMasters/notesMaster1.xml"/><Relationship Id="rId59" Type="http://schemas.openxmlformats.org/officeDocument/2006/relationships/viewProps" Target="viewProps.xml"/><Relationship Id="rId58" Type="http://schemas.openxmlformats.org/officeDocument/2006/relationships/presProps" Target="presProps.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3.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4.xml"/></Relationships>
</file>

<file path=ppt/notesSlides/_rels/notesSlide3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5.xml"/></Relationships>
</file>

<file path=ppt/notesSlides/_rels/notesSlide3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6.xml"/></Relationships>
</file>

<file path=ppt/notesSlides/_rels/notesSlide3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7.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8.xml"/></Relationships>
</file>

<file path=ppt/notesSlides/_rels/notesSlide4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9.xml"/></Relationships>
</file>

<file path=ppt/notesSlides/_rels/notesSlide4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0.xml"/></Relationships>
</file>

<file path=ppt/notesSlides/_rels/notesSlide4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1.xml"/></Relationships>
</file>

<file path=ppt/notesSlides/_rels/notesSlide4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2.xml"/></Relationships>
</file>

<file path=ppt/notesSlides/_rels/notesSlide4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3.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 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image" Target="file:///D:\qq&#25991;&#20214;\712321467\Image\C2C\Image2\%7b75232B38-A165-1FB7-499C-2E1C792CACB5%7d.png" TargetMode="External"/><Relationship Id="rId13" Type="http://schemas.openxmlformats.org/officeDocument/2006/relationships/image" Target="../media/image2.png"/><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pic>
        <p:nvPicPr>
          <p:cNvPr id="7" name="图片 6"/>
          <p:cNvPicPr>
            <a:picLocks noChangeAspect="1"/>
          </p:cNvPicPr>
          <p:nvPr userDrawn="1"/>
        </p:nvPicPr>
        <p:blipFill>
          <a:blip r:embed="rId12"/>
          <a:stretch>
            <a:fillRect/>
          </a:stretch>
        </p:blipFill>
        <p:spPr>
          <a:xfrm>
            <a:off x="0" y="0"/>
            <a:ext cx="12192635" cy="6858635"/>
          </a:xfrm>
          <a:prstGeom prst="rect">
            <a:avLst/>
          </a:prstGeom>
        </p:spPr>
      </p:pic>
      <p:pic>
        <p:nvPicPr>
          <p:cNvPr id="8" name="图片 1073743875" descr="学科网 zxxk.com"/>
          <p:cNvPicPr>
            <a:picLocks noChangeAspect="1"/>
          </p:cNvPicPr>
          <p:nvPr/>
        </p:nvPicPr>
        <p:blipFill>
          <a:blip r:embed="rId13" r:link="rId14"/>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image" Target="../media/image4.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7.xml"/><Relationship Id="rId1"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7.xml"/><Relationship Id="rId1" Type="http://schemas.openxmlformats.org/officeDocument/2006/relationships/image" Target="../media/image7.jpeg"/></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2766060"/>
            <a:ext cx="10515600" cy="1325563"/>
          </a:xfrm>
        </p:spPr>
        <p:txBody>
          <a:bodyPr>
            <a:normAutofit fontScale="90000"/>
          </a:bodyPr>
          <a:lstStyle/>
          <a:p>
            <a:r>
              <a:rPr lang="en-US" altLang="zh-CN" sz="6000"/>
              <a:t>2025</a:t>
            </a:r>
            <a:r>
              <a:rPr lang="zh-CN" altLang="en-US" sz="6000"/>
              <a:t>届高考历史（部编版）一轮复习知识清单课件</a:t>
            </a:r>
            <a:r>
              <a:rPr lang="en-US" altLang="zh-CN" sz="6000"/>
              <a:t>——</a:t>
            </a:r>
            <a:r>
              <a:rPr lang="zh-CN" altLang="en-US" sz="6000"/>
              <a:t>官员的选拔与管理</a:t>
            </a:r>
            <a:endParaRPr lang="zh-CN" altLang="en-US" sz="600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455753"/>
            <a:ext cx="11506702" cy="709930"/>
          </a:xfrm>
          <a:prstGeom prst="rect">
            <a:avLst/>
          </a:prstGeom>
          <a:noFill/>
          <a:ln w="9525">
            <a:noFill/>
          </a:ln>
        </p:spPr>
        <p:txBody>
          <a:bodyPr lIns="117107" tIns="58553" rIns="117107" bIns="58553">
            <a:spAutoFit/>
          </a:bodyPr>
          <a:lstStyle/>
          <a:p>
            <a:pPr algn="just">
              <a:lnSpc>
                <a:spcPct val="150000"/>
              </a:lnSpc>
              <a:spcAft>
                <a:spcPct val="0"/>
              </a:spcAft>
            </a:pPr>
            <a:r>
              <a:rPr lang="en-US" altLang="zh-CN" sz="2565" b="1" kern="100">
                <a:latin typeface="Times New Roman" panose="02020603050405020304"/>
                <a:ea typeface="微软雅黑" panose="020B0503020204020204" charset="-122"/>
              </a:rPr>
              <a:t>2.</a:t>
            </a:r>
            <a:r>
              <a:rPr lang="zh-CN" altLang="zh-CN" sz="2565" b="1" kern="100">
                <a:latin typeface="Times New Roman" panose="02020603050405020304"/>
                <a:ea typeface="微软雅黑" panose="020B0503020204020204" charset="-122"/>
              </a:rPr>
              <a:t>监察制度</a:t>
            </a: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344500" y="1226968"/>
          <a:ext cx="11373485" cy="5511165"/>
        </p:xfrm>
        <a:graphic>
          <a:graphicData uri="http://schemas.openxmlformats.org/drawingml/2006/table">
            <a:tbl>
              <a:tblPr firstRow="1" firstCol="1" bandRow="1"/>
              <a:tblGrid>
                <a:gridCol w="680085"/>
                <a:gridCol w="10693400"/>
              </a:tblGrid>
              <a:tr h="1666875">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秦汉</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中央</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建立了以</a:t>
                      </a:r>
                      <a:r>
                        <a:rPr lang="en-US" altLang="zh-CN" sz="2380" b="1" u="none" kern="100">
                          <a:effectLst/>
                          <a:uFill>
                            <a:solidFill>
                              <a:srgbClr val="000000"/>
                            </a:solidFill>
                          </a:uFill>
                          <a:latin typeface="Times New Roman" panose="02020603050405020304"/>
                          <a:ea typeface="微软雅黑" panose="020B0503020204020204" charset="-122"/>
                        </a:rPr>
                        <a:t>__________</a:t>
                      </a:r>
                      <a:r>
                        <a:rPr lang="zh-CN" sz="2380" u="none" kern="100">
                          <a:effectLst/>
                          <a:latin typeface="Times New Roman" panose="02020603050405020304"/>
                          <a:ea typeface="微软雅黑" panose="020B0503020204020204" charset="-122"/>
                        </a:rPr>
                        <a:t>为首的中央监察体系</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地方</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汉武帝实行刺史制度</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刺史代表皇帝巡行郡国</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纠举豪强和郡国守、</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相的不法行为</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66875">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隋唐</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中央</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御史台为最高监察机构</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其长官为御史大夫</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地方</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唐太宗将全国分为十道监察区</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委派监察官定期或不定期巡回监察</a:t>
                      </a:r>
                      <a:r>
                        <a:rPr lang="en-US" sz="2380" u="none" kern="100">
                          <a:effectLst/>
                          <a:latin typeface="Times New Roman" panose="02020603050405020304"/>
                          <a:ea typeface="微软雅黑" panose="020B0503020204020204" charset="-122"/>
                        </a:rPr>
                        <a:t>,</a:t>
                      </a:r>
                      <a:endParaRPr lang="en-US"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威慑地方</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9025">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宋朝</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中央</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承唐制设御史台</a:t>
                      </a:r>
                      <a:r>
                        <a:rPr lang="en-US" sz="2380" u="none" kern="100">
                          <a:effectLst/>
                          <a:latin typeface="Times New Roman" panose="02020603050405020304"/>
                          <a:ea typeface="微软雅黑" panose="020B0503020204020204" charset="-122"/>
                        </a:rPr>
                        <a:t>;</a:t>
                      </a:r>
                      <a:r>
                        <a:rPr lang="en-US" altLang="zh-CN" sz="2380" b="1" u="none" kern="100">
                          <a:effectLst/>
                          <a:uFill>
                            <a:solidFill>
                              <a:srgbClr val="000000"/>
                            </a:solidFill>
                          </a:uFill>
                          <a:latin typeface="Times New Roman" panose="02020603050405020304"/>
                          <a:ea typeface="微软雅黑" panose="020B0503020204020204" charset="-122"/>
                        </a:rPr>
                        <a:t>__________</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御史拥有了议事权</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谏官拥有了监察权</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地方</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划分</a:t>
                      </a:r>
                      <a:r>
                        <a:rPr lang="en-US" altLang="zh-CN" sz="2380" b="1" u="none" kern="100">
                          <a:effectLst/>
                          <a:uFill>
                            <a:solidFill>
                              <a:srgbClr val="000000"/>
                            </a:solidFill>
                          </a:uFill>
                          <a:latin typeface="Times New Roman" panose="02020603050405020304"/>
                          <a:ea typeface="微软雅黑" panose="020B0503020204020204" charset="-122"/>
                        </a:rPr>
                        <a:t>____</a:t>
                      </a:r>
                      <a:r>
                        <a:rPr lang="zh-CN" sz="2380" u="none" kern="100">
                          <a:effectLst/>
                          <a:latin typeface="Times New Roman" panose="02020603050405020304"/>
                          <a:ea typeface="微软雅黑" panose="020B0503020204020204" charset="-122"/>
                        </a:rPr>
                        <a:t>作为监察区</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839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元朝</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中央</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设御史台</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地方</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设行御史台和肃政廉访司</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2422652" y="1278707"/>
            <a:ext cx="2571617"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御史大夫</a:t>
            </a:r>
            <a:endParaRPr lang="zh-CN" altLang="en-US" sz="2380" b="1">
              <a:solidFill>
                <a:srgbClr val="FF0000"/>
              </a:solidFill>
            </a:endParaRPr>
          </a:p>
        </p:txBody>
      </p:sp>
      <p:sp>
        <p:nvSpPr>
          <p:cNvPr id="5" name="TextBox 4"/>
          <p:cNvSpPr txBox="1"/>
          <p:nvPr/>
        </p:nvSpPr>
        <p:spPr>
          <a:xfrm>
            <a:off x="3422425" y="4600209"/>
            <a:ext cx="2571617"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台谏合一</a:t>
            </a:r>
            <a:endParaRPr lang="zh-CN" altLang="en-US" sz="2380" b="1">
              <a:solidFill>
                <a:srgbClr val="FF0000"/>
              </a:solidFill>
            </a:endParaRPr>
          </a:p>
        </p:txBody>
      </p:sp>
      <p:sp>
        <p:nvSpPr>
          <p:cNvPr id="6" name="TextBox 5"/>
          <p:cNvSpPr txBox="1"/>
          <p:nvPr/>
        </p:nvSpPr>
        <p:spPr>
          <a:xfrm>
            <a:off x="2211823" y="5133309"/>
            <a:ext cx="877479"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路</a:t>
            </a:r>
            <a:endParaRPr lang="zh-CN" altLang="en-US" sz="2380"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344500" y="1346541"/>
          <a:ext cx="11449050" cy="3183890"/>
        </p:xfrm>
        <a:graphic>
          <a:graphicData uri="http://schemas.openxmlformats.org/drawingml/2006/table">
            <a:tbl>
              <a:tblPr firstRow="1" firstCol="1" bandRow="1"/>
              <a:tblGrid>
                <a:gridCol w="377825"/>
                <a:gridCol w="377825"/>
                <a:gridCol w="10693400"/>
              </a:tblGrid>
              <a:tr h="1925955">
                <a:tc rowSpan="2">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明</a:t>
                      </a:r>
                      <a:endParaRPr lang="zh-CN" sz="2380" u="none" kern="100">
                        <a:effectLst/>
                        <a:latin typeface="Times New Roman" panose="02020603050405020304"/>
                        <a:ea typeface="宋体" panose="02010600030101010101" pitchFamily="2" charset="-122"/>
                      </a:endParaRPr>
                    </a:p>
                    <a:p>
                      <a:pPr algn="ctr">
                        <a:lnSpc>
                          <a:spcPct val="150000"/>
                        </a:lnSpc>
                        <a:spcAft>
                          <a:spcPct val="0"/>
                        </a:spcAft>
                      </a:pPr>
                      <a:r>
                        <a:rPr lang="zh-CN" sz="2380" u="none" kern="100">
                          <a:effectLst/>
                          <a:latin typeface="Times New Roman" panose="02020603050405020304"/>
                          <a:ea typeface="微软雅黑" panose="020B0503020204020204" charset="-122"/>
                        </a:rPr>
                        <a:t>清</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明</a:t>
                      </a:r>
                      <a:endParaRPr lang="zh-CN" sz="2380" u="none" kern="100">
                        <a:effectLst/>
                        <a:latin typeface="Times New Roman" panose="02020603050405020304"/>
                        <a:ea typeface="宋体" panose="02010600030101010101" pitchFamily="2" charset="-122"/>
                      </a:endParaRPr>
                    </a:p>
                    <a:p>
                      <a:pPr algn="ctr">
                        <a:lnSpc>
                          <a:spcPct val="150000"/>
                        </a:lnSpc>
                        <a:spcAft>
                          <a:spcPct val="0"/>
                        </a:spcAft>
                      </a:pPr>
                      <a:r>
                        <a:rPr lang="zh-CN" sz="2380" u="none" kern="100">
                          <a:effectLst/>
                          <a:latin typeface="Times New Roman" panose="02020603050405020304"/>
                          <a:ea typeface="微软雅黑" panose="020B0503020204020204" charset="-122"/>
                        </a:rPr>
                        <a:t>朝</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①</a:t>
                      </a:r>
                      <a:r>
                        <a:rPr lang="zh-CN" sz="2380" u="none" kern="100">
                          <a:effectLst/>
                          <a:latin typeface="Times New Roman" panose="02020603050405020304"/>
                          <a:ea typeface="微软雅黑" panose="020B0503020204020204" charset="-122"/>
                        </a:rPr>
                        <a:t>都察院监察御史负责纠察内外百官</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代皇帝巡按各省。</a:t>
                      </a:r>
                      <a:r>
                        <a:rPr lang="zh-CN" sz="2380" u="none" kern="100">
                          <a:effectLst/>
                          <a:latin typeface="Times New Roman" panose="02020603050405020304"/>
                          <a:ea typeface="宋体" panose="02010600030101010101" pitchFamily="2" charset="-122"/>
                          <a:cs typeface="宋体" panose="02010600030101010101" pitchFamily="2" charset="-122"/>
                        </a:rPr>
                        <a:t>②</a:t>
                      </a:r>
                      <a:r>
                        <a:rPr lang="en-US" altLang="zh-CN" sz="2380" b="1" u="none" kern="100">
                          <a:effectLst/>
                          <a:uFill>
                            <a:solidFill>
                              <a:srgbClr val="000000"/>
                            </a:solidFill>
                          </a:uFill>
                          <a:latin typeface="Times New Roman" panose="02020603050405020304"/>
                          <a:ea typeface="微软雅黑" panose="020B0503020204020204" charset="-122"/>
                        </a:rPr>
                        <a:t>____________</a:t>
                      </a:r>
                      <a:r>
                        <a:rPr lang="zh-CN" sz="2380" u="none" kern="100">
                          <a:effectLst/>
                          <a:latin typeface="Times New Roman" panose="02020603050405020304"/>
                          <a:ea typeface="微软雅黑" panose="020B0503020204020204" charset="-122"/>
                        </a:rPr>
                        <a:t>负责</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皇帝制敕与大臣奏疏的封还驳正</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稽查六部百司之事。</a:t>
                      </a:r>
                      <a:r>
                        <a:rPr lang="zh-CN" sz="2380" u="none" kern="100">
                          <a:effectLst/>
                          <a:latin typeface="Times New Roman" panose="02020603050405020304"/>
                          <a:ea typeface="宋体" panose="02010600030101010101" pitchFamily="2" charset="-122"/>
                          <a:cs typeface="宋体" panose="02010600030101010101" pitchFamily="2" charset="-122"/>
                        </a:rPr>
                        <a:t>③</a:t>
                      </a:r>
                      <a:r>
                        <a:rPr lang="zh-CN" sz="2380" u="none" kern="100">
                          <a:effectLst/>
                          <a:latin typeface="Times New Roman" panose="02020603050405020304"/>
                          <a:ea typeface="微软雅黑" panose="020B0503020204020204" charset="-122"/>
                        </a:rPr>
                        <a:t>御史和给事中品级</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虽低</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但权力很大</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935">
                <a:tc vMerge="1">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清</a:t>
                      </a:r>
                      <a:endParaRPr lang="zh-CN" sz="2380" u="none" kern="100">
                        <a:effectLst/>
                        <a:latin typeface="Times New Roman" panose="02020603050405020304"/>
                        <a:ea typeface="宋体" panose="02010600030101010101" pitchFamily="2" charset="-122"/>
                      </a:endParaRPr>
                    </a:p>
                    <a:p>
                      <a:pPr algn="ctr">
                        <a:lnSpc>
                          <a:spcPct val="150000"/>
                        </a:lnSpc>
                        <a:spcAft>
                          <a:spcPct val="0"/>
                        </a:spcAft>
                      </a:pPr>
                      <a:r>
                        <a:rPr lang="zh-CN" sz="2380" u="none" kern="100">
                          <a:effectLst/>
                          <a:latin typeface="Times New Roman" panose="02020603050405020304"/>
                          <a:ea typeface="微软雅黑" panose="020B0503020204020204" charset="-122"/>
                        </a:rPr>
                        <a:t>朝</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①</a:t>
                      </a:r>
                      <a:r>
                        <a:rPr lang="zh-CN" sz="2380" u="none" kern="100">
                          <a:effectLst/>
                          <a:latin typeface="Times New Roman" panose="02020603050405020304"/>
                          <a:ea typeface="微软雅黑" panose="020B0503020204020204" charset="-122"/>
                        </a:rPr>
                        <a:t>将六科并入</a:t>
                      </a:r>
                      <a:r>
                        <a:rPr lang="en-US" altLang="zh-CN" sz="2380" b="1" u="none" kern="100">
                          <a:effectLst/>
                          <a:uFill>
                            <a:solidFill>
                              <a:srgbClr val="000000"/>
                            </a:solidFill>
                          </a:uFill>
                          <a:latin typeface="Times New Roman" panose="02020603050405020304"/>
                          <a:ea typeface="微软雅黑" panose="020B0503020204020204" charset="-122"/>
                        </a:rPr>
                        <a:t>________</a:t>
                      </a:r>
                      <a:r>
                        <a:rPr lang="zh-CN"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宋体" panose="02010600030101010101" pitchFamily="2" charset="-122"/>
                          <a:cs typeface="宋体" panose="02010600030101010101" pitchFamily="2" charset="-122"/>
                        </a:rPr>
                        <a:t>②</a:t>
                      </a:r>
                      <a:r>
                        <a:rPr lang="zh-CN" sz="2380" u="none" kern="100">
                          <a:effectLst/>
                          <a:latin typeface="Times New Roman" panose="02020603050405020304"/>
                          <a:ea typeface="微软雅黑" panose="020B0503020204020204" charset="-122"/>
                        </a:rPr>
                        <a:t>停止了派御史巡按各省的做法。</a:t>
                      </a:r>
                      <a:r>
                        <a:rPr lang="zh-CN" sz="2380" u="none" kern="100">
                          <a:effectLst/>
                          <a:latin typeface="Times New Roman" panose="02020603050405020304"/>
                          <a:ea typeface="宋体" panose="02010600030101010101" pitchFamily="2" charset="-122"/>
                          <a:cs typeface="宋体" panose="02010600030101010101" pitchFamily="2" charset="-122"/>
                        </a:rPr>
                        <a:t>③</a:t>
                      </a:r>
                      <a:r>
                        <a:rPr lang="zh-CN" sz="2380" u="none" kern="100">
                          <a:effectLst/>
                          <a:latin typeface="Times New Roman" panose="02020603050405020304"/>
                          <a:ea typeface="微软雅黑" panose="020B0503020204020204" charset="-122"/>
                        </a:rPr>
                        <a:t>都察院监察</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百官的职能没有改变</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TextBox 1"/>
          <p:cNvSpPr txBox="1"/>
          <p:nvPr/>
        </p:nvSpPr>
        <p:spPr>
          <a:xfrm>
            <a:off x="8489767" y="1517851"/>
            <a:ext cx="2364913"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六科给事中</a:t>
            </a:r>
            <a:endParaRPr lang="zh-CN" altLang="en-US" sz="2380" b="1">
              <a:solidFill>
                <a:srgbClr val="FF0000"/>
              </a:solidFill>
            </a:endParaRPr>
          </a:p>
        </p:txBody>
      </p:sp>
      <p:sp>
        <p:nvSpPr>
          <p:cNvPr id="4" name="TextBox 3"/>
          <p:cNvSpPr txBox="1"/>
          <p:nvPr/>
        </p:nvSpPr>
        <p:spPr>
          <a:xfrm>
            <a:off x="2800691" y="3387853"/>
            <a:ext cx="1513282"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都察院</a:t>
            </a:r>
            <a:endParaRPr lang="zh-CN" altLang="en-US" sz="2380"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3675380"/>
          </a:xfrm>
          <a:prstGeom prst="rect">
            <a:avLst/>
          </a:prstGeom>
          <a:noFill/>
          <a:ln w="9525">
            <a:noFill/>
          </a:ln>
        </p:spPr>
        <p:txBody>
          <a:bodyPr lIns="117107" tIns="58553" rIns="117107" bIns="58553">
            <a:spAutoFit/>
          </a:bodyPr>
          <a:lstStyle/>
          <a:p>
            <a:pPr algn="just">
              <a:lnSpc>
                <a:spcPct val="150000"/>
              </a:lnSpc>
              <a:spcAft>
                <a:spcPct val="0"/>
              </a:spcAft>
            </a:pPr>
            <a:r>
              <a:rPr lang="zh-CN" altLang="en-US" sz="2565" kern="100">
                <a:latin typeface="Times New Roman" panose="02020603050405020304"/>
                <a:ea typeface="微软雅黑" panose="020B0503020204020204" charset="-122"/>
              </a:rPr>
              <a:t> </a:t>
            </a:r>
            <a:endParaRPr lang="zh-CN" altLang="en-US" sz="2565" kern="100">
              <a:latin typeface="Times New Roman" panose="02020603050405020304"/>
              <a:ea typeface="微软雅黑" panose="020B0503020204020204" charset="-122"/>
            </a:endParaRPr>
          </a:p>
          <a:p>
            <a:pPr algn="just">
              <a:lnSpc>
                <a:spcPct val="150000"/>
              </a:lnSpc>
              <a:spcAft>
                <a:spcPct val="0"/>
              </a:spcAft>
            </a:pPr>
            <a:r>
              <a:rPr lang="zh-CN" altLang="en-US" sz="2565" kern="100">
                <a:latin typeface="Times New Roman" panose="02020603050405020304"/>
                <a:ea typeface="微软雅黑" panose="020B0503020204020204" charset="-122"/>
              </a:rPr>
              <a:t>中国古代监察制度的特征</a:t>
            </a:r>
            <a:endParaRPr lang="zh-CN" altLang="en-US" sz="2565" kern="100">
              <a:latin typeface="Times New Roman" panose="02020603050405020304"/>
              <a:ea typeface="微软雅黑" panose="020B0503020204020204" charset="-122"/>
            </a:endParaRPr>
          </a:p>
          <a:p>
            <a:pPr algn="just">
              <a:lnSpc>
                <a:spcPct val="150000"/>
              </a:lnSpc>
              <a:spcAft>
                <a:spcPct val="0"/>
              </a:spcAft>
            </a:pPr>
            <a:r>
              <a:rPr lang="en-US" altLang="zh-CN" sz="2565" kern="100">
                <a:latin typeface="Times New Roman" panose="02020603050405020304"/>
                <a:ea typeface="微软雅黑" panose="020B0503020204020204" charset="-122"/>
              </a:rPr>
              <a:t>(1)</a:t>
            </a:r>
            <a:r>
              <a:rPr lang="zh-CN" altLang="en-US" sz="2565" kern="100">
                <a:latin typeface="Times New Roman" panose="02020603050405020304"/>
                <a:ea typeface="微软雅黑" panose="020B0503020204020204" charset="-122"/>
              </a:rPr>
              <a:t>监察服务于君主专制。</a:t>
            </a:r>
            <a:endParaRPr lang="zh-CN" altLang="en-US" sz="2565" kern="100">
              <a:latin typeface="Times New Roman" panose="02020603050405020304"/>
              <a:ea typeface="微软雅黑" panose="020B0503020204020204" charset="-122"/>
            </a:endParaRPr>
          </a:p>
          <a:p>
            <a:pPr algn="just">
              <a:lnSpc>
                <a:spcPct val="150000"/>
              </a:lnSpc>
              <a:spcAft>
                <a:spcPct val="0"/>
              </a:spcAft>
            </a:pPr>
            <a:r>
              <a:rPr lang="en-US" altLang="zh-CN" sz="2565" kern="100">
                <a:latin typeface="Times New Roman" panose="02020603050405020304"/>
                <a:ea typeface="微软雅黑" panose="020B0503020204020204" charset="-122"/>
              </a:rPr>
              <a:t>(2)</a:t>
            </a:r>
            <a:r>
              <a:rPr lang="zh-CN" altLang="en-US" sz="2565" kern="100">
                <a:latin typeface="Times New Roman" panose="02020603050405020304"/>
                <a:ea typeface="微软雅黑" panose="020B0503020204020204" charset="-122"/>
              </a:rPr>
              <a:t>监察官员秩轻权重。</a:t>
            </a:r>
            <a:endParaRPr lang="zh-CN" altLang="en-US" sz="2565" kern="100">
              <a:latin typeface="Times New Roman" panose="02020603050405020304"/>
              <a:ea typeface="微软雅黑" panose="020B0503020204020204" charset="-122"/>
            </a:endParaRPr>
          </a:p>
          <a:p>
            <a:pPr algn="just">
              <a:lnSpc>
                <a:spcPct val="150000"/>
              </a:lnSpc>
              <a:spcAft>
                <a:spcPct val="0"/>
              </a:spcAft>
            </a:pPr>
            <a:r>
              <a:rPr lang="en-US" altLang="zh-CN" sz="2565" kern="100">
                <a:latin typeface="Times New Roman" panose="02020603050405020304"/>
                <a:ea typeface="微软雅黑" panose="020B0503020204020204" charset="-122"/>
              </a:rPr>
              <a:t>(3)</a:t>
            </a:r>
            <a:r>
              <a:rPr lang="zh-CN" altLang="en-US" sz="2565" kern="100">
                <a:latin typeface="Times New Roman" panose="02020603050405020304"/>
                <a:ea typeface="微软雅黑" panose="020B0503020204020204" charset="-122"/>
              </a:rPr>
              <a:t>监察方式多样化。</a:t>
            </a:r>
            <a:endParaRPr lang="zh-CN" altLang="en-US" sz="2565" kern="100">
              <a:latin typeface="Times New Roman" panose="02020603050405020304"/>
              <a:ea typeface="微软雅黑" panose="020B0503020204020204" charset="-122"/>
            </a:endParaRPr>
          </a:p>
          <a:p>
            <a:pPr algn="just">
              <a:lnSpc>
                <a:spcPct val="150000"/>
              </a:lnSpc>
              <a:spcAft>
                <a:spcPct val="0"/>
              </a:spcAft>
            </a:pPr>
            <a:r>
              <a:rPr lang="en-US" altLang="zh-CN" sz="2565" kern="100">
                <a:latin typeface="Times New Roman" panose="02020603050405020304"/>
                <a:ea typeface="微软雅黑" panose="020B0503020204020204" charset="-122"/>
              </a:rPr>
              <a:t>(4)</a:t>
            </a:r>
            <a:r>
              <a:rPr lang="zh-CN" altLang="en-US" sz="2565" kern="100">
                <a:latin typeface="Times New Roman" panose="02020603050405020304"/>
                <a:ea typeface="微软雅黑" panose="020B0503020204020204" charset="-122"/>
              </a:rPr>
              <a:t>监察权与行政职权混淆。</a:t>
            </a:r>
            <a:endParaRPr lang="zh-CN" altLang="zh-CN" sz="1650" kern="100">
              <a:latin typeface="Times New Roman" panose="02020603050405020304"/>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303020"/>
          </a:xfrm>
          <a:prstGeom prst="rect">
            <a:avLst/>
          </a:prstGeom>
          <a:noFill/>
          <a:ln w="9525">
            <a:noFill/>
          </a:ln>
        </p:spPr>
        <p:txBody>
          <a:bodyPr lIns="117107" tIns="58553" rIns="117107" bIns="58553">
            <a:spAutoFit/>
          </a:bodyPr>
          <a:lstStyle/>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 </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　认识中国古代官员的考核和监察制度</a:t>
            </a: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421690" y="2079597"/>
          <a:ext cx="11216640" cy="4352290"/>
        </p:xfrm>
        <a:graphic>
          <a:graphicData uri="http://schemas.openxmlformats.org/drawingml/2006/table">
            <a:tbl>
              <a:tblPr firstRow="1" firstCol="1" bandRow="1"/>
              <a:tblGrid>
                <a:gridCol w="680085"/>
                <a:gridCol w="4624705"/>
                <a:gridCol w="5911850"/>
              </a:tblGrid>
              <a:tr h="544195">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项目</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考核</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监察</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6145">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优</a:t>
                      </a:r>
                      <a:endParaRPr lang="zh-CN" sz="2380" kern="100">
                        <a:effectLst/>
                        <a:latin typeface="Times New Roman" panose="02020603050405020304"/>
                        <a:ea typeface="宋体" panose="02010600030101010101" pitchFamily="2" charset="-122"/>
                      </a:endParaRPr>
                    </a:p>
                    <a:p>
                      <a:pPr algn="ctr">
                        <a:lnSpc>
                          <a:spcPct val="150000"/>
                        </a:lnSpc>
                        <a:spcAft>
                          <a:spcPct val="0"/>
                        </a:spcAft>
                      </a:pPr>
                      <a:r>
                        <a:rPr lang="zh-CN" sz="2380" kern="100">
                          <a:effectLst/>
                          <a:latin typeface="Times New Roman" panose="02020603050405020304"/>
                          <a:ea typeface="微软雅黑" panose="020B0503020204020204" charset="-122"/>
                        </a:rPr>
                        <a:t>点</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kern="100">
                          <a:effectLst/>
                          <a:latin typeface="Times New Roman" panose="02020603050405020304"/>
                          <a:ea typeface="宋体" panose="02010600030101010101" pitchFamily="2" charset="-122"/>
                          <a:cs typeface="宋体" panose="02010600030101010101" pitchFamily="2" charset="-122"/>
                        </a:rPr>
                        <a:t>①</a:t>
                      </a:r>
                      <a:r>
                        <a:rPr lang="zh-CN" sz="2380" kern="100">
                          <a:effectLst/>
                          <a:latin typeface="Times New Roman" panose="02020603050405020304"/>
                          <a:ea typeface="微软雅黑" panose="020B0503020204020204" charset="-122"/>
                        </a:rPr>
                        <a:t>方法与法规完善</a:t>
                      </a:r>
                      <a:endParaRPr lang="zh-CN" sz="2380" kern="100">
                        <a:effectLst/>
                        <a:latin typeface="Times New Roman" panose="02020603050405020304"/>
                        <a:ea typeface="宋体" panose="02010600030101010101" pitchFamily="2" charset="-122"/>
                      </a:endParaRPr>
                    </a:p>
                    <a:p>
                      <a:pPr algn="just">
                        <a:lnSpc>
                          <a:spcPct val="150000"/>
                        </a:lnSpc>
                        <a:spcAft>
                          <a:spcPct val="0"/>
                        </a:spcAft>
                      </a:pPr>
                      <a:r>
                        <a:rPr lang="zh-CN" sz="2380" kern="100">
                          <a:effectLst/>
                          <a:latin typeface="Times New Roman" panose="02020603050405020304"/>
                          <a:ea typeface="宋体" panose="02010600030101010101" pitchFamily="2" charset="-122"/>
                          <a:cs typeface="宋体" panose="02010600030101010101" pitchFamily="2" charset="-122"/>
                        </a:rPr>
                        <a:t>②</a:t>
                      </a:r>
                      <a:r>
                        <a:rPr lang="zh-CN" sz="2380" kern="100">
                          <a:effectLst/>
                          <a:latin typeface="Times New Roman" panose="02020603050405020304"/>
                          <a:ea typeface="微软雅黑" panose="020B0503020204020204" charset="-122"/>
                        </a:rPr>
                        <a:t>重德尚能</a:t>
                      </a:r>
                      <a:endParaRPr lang="zh-CN" sz="2380" kern="100">
                        <a:effectLst/>
                        <a:latin typeface="Times New Roman" panose="02020603050405020304"/>
                        <a:ea typeface="宋体" panose="02010600030101010101" pitchFamily="2" charset="-122"/>
                      </a:endParaRPr>
                    </a:p>
                    <a:p>
                      <a:pPr algn="just">
                        <a:lnSpc>
                          <a:spcPct val="150000"/>
                        </a:lnSpc>
                        <a:spcAft>
                          <a:spcPct val="0"/>
                        </a:spcAft>
                      </a:pPr>
                      <a:r>
                        <a:rPr lang="zh-CN" sz="2380" kern="100">
                          <a:effectLst/>
                          <a:latin typeface="Times New Roman" panose="02020603050405020304"/>
                          <a:ea typeface="宋体" panose="02010600030101010101" pitchFamily="2" charset="-122"/>
                          <a:cs typeface="宋体" panose="02010600030101010101" pitchFamily="2" charset="-122"/>
                        </a:rPr>
                        <a:t>③</a:t>
                      </a:r>
                      <a:r>
                        <a:rPr lang="zh-CN" sz="2380" kern="100">
                          <a:effectLst/>
                          <a:latin typeface="Times New Roman" panose="02020603050405020304"/>
                          <a:ea typeface="微软雅黑" panose="020B0503020204020204" charset="-122"/>
                        </a:rPr>
                        <a:t>据结果奖励、激励</a:t>
                      </a:r>
                      <a:endParaRPr lang="zh-CN" sz="2380" kern="100">
                        <a:effectLst/>
                        <a:latin typeface="Times New Roman" panose="02020603050405020304"/>
                        <a:ea typeface="宋体" panose="02010600030101010101" pitchFamily="2" charset="-122"/>
                      </a:endParaRPr>
                    </a:p>
                    <a:p>
                      <a:pPr algn="just">
                        <a:lnSpc>
                          <a:spcPct val="150000"/>
                        </a:lnSpc>
                        <a:spcAft>
                          <a:spcPct val="0"/>
                        </a:spcAft>
                      </a:pPr>
                      <a:r>
                        <a:rPr lang="zh-CN" sz="2380" kern="100">
                          <a:effectLst/>
                          <a:latin typeface="Times New Roman" panose="02020603050405020304"/>
                          <a:ea typeface="宋体" panose="02010600030101010101" pitchFamily="2" charset="-122"/>
                          <a:cs typeface="宋体" panose="02010600030101010101" pitchFamily="2" charset="-122"/>
                        </a:rPr>
                        <a:t>④</a:t>
                      </a:r>
                      <a:r>
                        <a:rPr lang="zh-CN" sz="2380" kern="100">
                          <a:effectLst/>
                          <a:latin typeface="Times New Roman" panose="02020603050405020304"/>
                          <a:ea typeface="微软雅黑" panose="020B0503020204020204" charset="-122"/>
                        </a:rPr>
                        <a:t>监察监督人员介入考核过程</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kern="100">
                          <a:effectLst/>
                          <a:latin typeface="Times New Roman" panose="02020603050405020304"/>
                          <a:ea typeface="宋体" panose="02010600030101010101" pitchFamily="2" charset="-122"/>
                          <a:cs typeface="宋体" panose="02010600030101010101" pitchFamily="2" charset="-122"/>
                        </a:rPr>
                        <a:t>①</a:t>
                      </a:r>
                      <a:r>
                        <a:rPr lang="zh-CN" sz="2380" kern="100">
                          <a:effectLst/>
                          <a:latin typeface="Times New Roman" panose="02020603050405020304"/>
                          <a:ea typeface="微软雅黑" panose="020B0503020204020204" charset="-122"/>
                        </a:rPr>
                        <a:t>机构设置传承有序</a:t>
                      </a:r>
                      <a:endParaRPr lang="zh-CN" sz="2380" kern="100">
                        <a:effectLst/>
                        <a:latin typeface="Times New Roman" panose="02020603050405020304"/>
                        <a:ea typeface="宋体" panose="02010600030101010101" pitchFamily="2" charset="-122"/>
                      </a:endParaRPr>
                    </a:p>
                    <a:p>
                      <a:pPr algn="just">
                        <a:lnSpc>
                          <a:spcPct val="150000"/>
                        </a:lnSpc>
                        <a:spcAft>
                          <a:spcPct val="0"/>
                        </a:spcAft>
                      </a:pPr>
                      <a:r>
                        <a:rPr lang="zh-CN" sz="2380" kern="100">
                          <a:effectLst/>
                          <a:latin typeface="Times New Roman" panose="02020603050405020304"/>
                          <a:ea typeface="宋体" panose="02010600030101010101" pitchFamily="2" charset="-122"/>
                          <a:cs typeface="宋体" panose="02010600030101010101" pitchFamily="2" charset="-122"/>
                        </a:rPr>
                        <a:t>②</a:t>
                      </a:r>
                      <a:r>
                        <a:rPr lang="zh-CN" sz="2380" kern="100">
                          <a:effectLst/>
                          <a:latin typeface="Times New Roman" panose="02020603050405020304"/>
                          <a:ea typeface="微软雅黑" panose="020B0503020204020204" charset="-122"/>
                        </a:rPr>
                        <a:t>法规系统完善</a:t>
                      </a:r>
                      <a:endParaRPr lang="zh-CN" sz="2380" kern="100">
                        <a:effectLst/>
                        <a:latin typeface="Times New Roman" panose="02020603050405020304"/>
                        <a:ea typeface="宋体" panose="02010600030101010101" pitchFamily="2" charset="-122"/>
                      </a:endParaRPr>
                    </a:p>
                    <a:p>
                      <a:pPr algn="just">
                        <a:lnSpc>
                          <a:spcPct val="150000"/>
                        </a:lnSpc>
                        <a:spcAft>
                          <a:spcPct val="0"/>
                        </a:spcAft>
                      </a:pPr>
                      <a:r>
                        <a:rPr lang="zh-CN" sz="2380" kern="100">
                          <a:effectLst/>
                          <a:latin typeface="Times New Roman" panose="02020603050405020304"/>
                          <a:ea typeface="宋体" panose="02010600030101010101" pitchFamily="2" charset="-122"/>
                          <a:cs typeface="宋体" panose="02010600030101010101" pitchFamily="2" charset="-122"/>
                        </a:rPr>
                        <a:t>③</a:t>
                      </a:r>
                      <a:r>
                        <a:rPr lang="zh-CN" sz="2380" kern="100">
                          <a:effectLst/>
                          <a:latin typeface="Times New Roman" panose="02020603050405020304"/>
                          <a:ea typeface="微软雅黑" panose="020B0503020204020204" charset="-122"/>
                        </a:rPr>
                        <a:t>与日常教育、监督紧密结合</a:t>
                      </a:r>
                      <a:endParaRPr lang="zh-CN" sz="2380" kern="100">
                        <a:effectLst/>
                        <a:latin typeface="Times New Roman" panose="02020603050405020304"/>
                        <a:ea typeface="宋体" panose="02010600030101010101" pitchFamily="2" charset="-122"/>
                      </a:endParaRPr>
                    </a:p>
                    <a:p>
                      <a:pPr algn="just">
                        <a:lnSpc>
                          <a:spcPct val="150000"/>
                        </a:lnSpc>
                        <a:spcAft>
                          <a:spcPct val="0"/>
                        </a:spcAft>
                      </a:pPr>
                      <a:r>
                        <a:rPr lang="zh-CN" sz="2380" kern="100">
                          <a:effectLst/>
                          <a:latin typeface="Times New Roman" panose="02020603050405020304"/>
                          <a:ea typeface="宋体" panose="02010600030101010101" pitchFamily="2" charset="-122"/>
                          <a:cs typeface="宋体" panose="02010600030101010101" pitchFamily="2" charset="-122"/>
                        </a:rPr>
                        <a:t>④</a:t>
                      </a:r>
                      <a:r>
                        <a:rPr lang="zh-CN" sz="2380" kern="100">
                          <a:effectLst/>
                          <a:latin typeface="Times New Roman" panose="02020603050405020304"/>
                          <a:ea typeface="微软雅黑" panose="020B0503020204020204" charset="-122"/>
                        </a:rPr>
                        <a:t>重视舆论监察</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1950">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缺</a:t>
                      </a:r>
                      <a:endParaRPr lang="zh-CN" sz="2380" kern="100">
                        <a:effectLst/>
                        <a:latin typeface="Times New Roman" panose="02020603050405020304"/>
                        <a:ea typeface="宋体" panose="02010600030101010101" pitchFamily="2" charset="-122"/>
                      </a:endParaRPr>
                    </a:p>
                    <a:p>
                      <a:pPr algn="ctr">
                        <a:lnSpc>
                          <a:spcPct val="150000"/>
                        </a:lnSpc>
                        <a:spcAft>
                          <a:spcPct val="0"/>
                        </a:spcAft>
                      </a:pPr>
                      <a:r>
                        <a:rPr lang="zh-CN" sz="2380" kern="100">
                          <a:effectLst/>
                          <a:latin typeface="Times New Roman" panose="02020603050405020304"/>
                          <a:ea typeface="微软雅黑" panose="020B0503020204020204" charset="-122"/>
                        </a:rPr>
                        <a:t>点</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长官意志、官官相护、流于形式、考核失实、宽严不公、考语空泛、不论成绩唯凭年资等</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kern="100">
                          <a:effectLst/>
                          <a:latin typeface="Times New Roman" panose="02020603050405020304"/>
                          <a:ea typeface="宋体" panose="02010600030101010101" pitchFamily="2" charset="-122"/>
                          <a:cs typeface="宋体" panose="02010600030101010101" pitchFamily="2" charset="-122"/>
                        </a:rPr>
                        <a:t>①</a:t>
                      </a:r>
                      <a:r>
                        <a:rPr lang="zh-CN" sz="2380" kern="100">
                          <a:effectLst/>
                          <a:latin typeface="Times New Roman" panose="02020603050405020304"/>
                          <a:ea typeface="微软雅黑" panose="020B0503020204020204" charset="-122"/>
                        </a:rPr>
                        <a:t>监察繁密</a:t>
                      </a:r>
                      <a:endParaRPr lang="zh-CN" sz="2380" kern="100">
                        <a:effectLst/>
                        <a:latin typeface="Times New Roman" panose="02020603050405020304"/>
                        <a:ea typeface="宋体" panose="02010600030101010101" pitchFamily="2" charset="-122"/>
                      </a:endParaRPr>
                    </a:p>
                    <a:p>
                      <a:pPr algn="just">
                        <a:lnSpc>
                          <a:spcPct val="150000"/>
                        </a:lnSpc>
                        <a:spcAft>
                          <a:spcPct val="0"/>
                        </a:spcAft>
                      </a:pPr>
                      <a:r>
                        <a:rPr lang="zh-CN" sz="2380" kern="100">
                          <a:effectLst/>
                          <a:latin typeface="Times New Roman" panose="02020603050405020304"/>
                          <a:ea typeface="宋体" panose="02010600030101010101" pitchFamily="2" charset="-122"/>
                          <a:cs typeface="宋体" panose="02010600030101010101" pitchFamily="2" charset="-122"/>
                        </a:rPr>
                        <a:t>②</a:t>
                      </a:r>
                      <a:r>
                        <a:rPr lang="zh-CN" sz="2380" kern="100">
                          <a:effectLst/>
                          <a:latin typeface="Times New Roman" panose="02020603050405020304"/>
                          <a:ea typeface="微软雅黑" panose="020B0503020204020204" charset="-122"/>
                        </a:rPr>
                        <a:t>多头监察、叠床架屋</a:t>
                      </a:r>
                      <a:endParaRPr lang="zh-CN" sz="2380" kern="100">
                        <a:effectLst/>
                        <a:latin typeface="Times New Roman" panose="02020603050405020304"/>
                        <a:ea typeface="宋体" panose="02010600030101010101" pitchFamily="2" charset="-122"/>
                      </a:endParaRPr>
                    </a:p>
                    <a:p>
                      <a:pPr algn="just">
                        <a:lnSpc>
                          <a:spcPct val="150000"/>
                        </a:lnSpc>
                        <a:spcAft>
                          <a:spcPct val="0"/>
                        </a:spcAft>
                      </a:pPr>
                      <a:r>
                        <a:rPr lang="zh-CN" sz="2380" kern="100">
                          <a:effectLst/>
                          <a:latin typeface="Times New Roman" panose="02020603050405020304"/>
                          <a:ea typeface="宋体" panose="02010600030101010101" pitchFamily="2" charset="-122"/>
                          <a:cs typeface="宋体" panose="02010600030101010101" pitchFamily="2" charset="-122"/>
                        </a:rPr>
                        <a:t>③</a:t>
                      </a:r>
                      <a:r>
                        <a:rPr lang="zh-CN" sz="2380" kern="100">
                          <a:effectLst/>
                          <a:latin typeface="Times New Roman" panose="02020603050405020304"/>
                          <a:ea typeface="微软雅黑" panose="020B0503020204020204" charset="-122"/>
                        </a:rPr>
                        <a:t>受封建政治兴衰与人治影响极大</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303020"/>
          </a:xfrm>
          <a:prstGeom prst="rect">
            <a:avLst/>
          </a:prstGeom>
          <a:noFill/>
          <a:ln w="9525">
            <a:noFill/>
          </a:ln>
        </p:spPr>
        <p:txBody>
          <a:bodyPr lIns="117107" tIns="58553" rIns="117107" bIns="58553">
            <a:spAutoFit/>
          </a:bodyPr>
          <a:lstStyle/>
          <a:p>
            <a:pPr algn="just">
              <a:lnSpc>
                <a:spcPct val="150000"/>
              </a:lnSpc>
              <a:spcAft>
                <a:spcPct val="0"/>
              </a:spcAft>
            </a:pP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en-US" altLang="zh-CN" sz="2565" kern="100">
                <a:solidFill>
                  <a:srgbClr val="0000FF"/>
                </a:solidFill>
                <a:latin typeface="Times New Roman" panose="02020603050405020304"/>
                <a:ea typeface="微软雅黑" panose="020B0503020204020204" charset="-122"/>
              </a:rPr>
              <a:t>1.</a:t>
            </a:r>
            <a:r>
              <a:rPr lang="zh-CN" altLang="en-US" sz="2565" kern="100">
                <a:solidFill>
                  <a:srgbClr val="0000FF"/>
                </a:solidFill>
                <a:latin typeface="Times New Roman" panose="02020603050405020304"/>
                <a:ea typeface="微软雅黑" panose="020B0503020204020204" charset="-122"/>
              </a:rPr>
              <a:t>中国古代选官制度的发展趋势</a:t>
            </a:r>
            <a:endParaRPr lang="zh-CN" altLang="zh-CN" sz="1650" kern="100">
              <a:latin typeface="Times New Roman" panose="02020603050405020304"/>
            </a:endParaRPr>
          </a:p>
        </p:txBody>
      </p:sp>
      <p:pic>
        <p:nvPicPr>
          <p:cNvPr id="3" name="25LSFXR526.TIF"/>
          <p:cNvPicPr/>
          <p:nvPr/>
        </p:nvPicPr>
        <p:blipFill>
          <a:blip r:embed="rId1"/>
          <a:stretch>
            <a:fillRect/>
          </a:stretch>
        </p:blipFill>
        <p:spPr>
          <a:xfrm>
            <a:off x="3172976" y="2193378"/>
            <a:ext cx="5642133" cy="4078041"/>
          </a:xfrm>
          <a:prstGeom prst="rect">
            <a:avLst/>
          </a:prstGeom>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709930"/>
          </a:xfrm>
          <a:prstGeom prst="rect">
            <a:avLst/>
          </a:prstGeom>
          <a:noFill/>
          <a:ln w="9525">
            <a:noFill/>
          </a:ln>
        </p:spPr>
        <p:txBody>
          <a:bodyPr lIns="117107" tIns="58553" rIns="117107" bIns="58553">
            <a:spAutoFit/>
          </a:bodyPr>
          <a:lstStyle/>
          <a:p>
            <a:pPr algn="just">
              <a:lnSpc>
                <a:spcPct val="150000"/>
              </a:lnSpc>
              <a:spcAft>
                <a:spcPct val="0"/>
              </a:spcAft>
            </a:pPr>
            <a:r>
              <a:rPr lang="en-US" altLang="zh-CN" sz="2565" b="1" kern="100">
                <a:latin typeface="Times New Roman" panose="02020603050405020304"/>
                <a:ea typeface="微软雅黑" panose="020B0503020204020204" charset="-122"/>
              </a:rPr>
              <a:t>2.</a:t>
            </a:r>
            <a:r>
              <a:rPr lang="zh-CN" altLang="zh-CN" sz="2565" b="1" kern="100">
                <a:latin typeface="Times New Roman" panose="02020603050405020304"/>
                <a:ea typeface="微软雅黑" panose="020B0503020204020204" charset="-122"/>
              </a:rPr>
              <a:t>全面认识科举制的影响</a:t>
            </a: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320496" y="1417248"/>
          <a:ext cx="11346815" cy="4919980"/>
        </p:xfrm>
        <a:graphic>
          <a:graphicData uri="http://schemas.openxmlformats.org/drawingml/2006/table">
            <a:tbl>
              <a:tblPr firstRow="1" firstCol="1" bandRow="1"/>
              <a:tblGrid>
                <a:gridCol w="377825"/>
                <a:gridCol w="2553970"/>
                <a:gridCol w="8415020"/>
              </a:tblGrid>
              <a:tr h="984250">
                <a:tc rowSpan="4">
                  <a:txBody>
                    <a:bodyPr wrap="square"/>
                    <a:lstStyle/>
                    <a:p>
                      <a:pPr algn="ctr">
                        <a:lnSpc>
                          <a:spcPct val="100000"/>
                        </a:lnSpc>
                        <a:spcAft>
                          <a:spcPct val="0"/>
                        </a:spcAft>
                      </a:pPr>
                      <a:r>
                        <a:rPr lang="zh-CN" sz="2380" kern="100">
                          <a:effectLst/>
                          <a:latin typeface="Times New Roman" panose="02020603050405020304"/>
                          <a:ea typeface="微软雅黑" panose="020B0503020204020204" charset="-122"/>
                        </a:rPr>
                        <a:t>积</a:t>
                      </a:r>
                      <a:endParaRPr lang="zh-CN" sz="2380" kern="100">
                        <a:effectLst/>
                        <a:latin typeface="Times New Roman" panose="02020603050405020304"/>
                        <a:ea typeface="宋体" panose="02010600030101010101" pitchFamily="2" charset="-122"/>
                      </a:endParaRPr>
                    </a:p>
                    <a:p>
                      <a:pPr algn="ctr">
                        <a:lnSpc>
                          <a:spcPct val="100000"/>
                        </a:lnSpc>
                        <a:spcAft>
                          <a:spcPct val="0"/>
                        </a:spcAft>
                      </a:pPr>
                      <a:r>
                        <a:rPr lang="zh-CN" sz="2380" kern="100">
                          <a:effectLst/>
                          <a:latin typeface="Times New Roman" panose="02020603050405020304"/>
                          <a:ea typeface="微软雅黑" panose="020B0503020204020204" charset="-122"/>
                        </a:rPr>
                        <a:t>极</a:t>
                      </a:r>
                      <a:endParaRPr lang="zh-CN" sz="2380" kern="100">
                        <a:effectLst/>
                        <a:latin typeface="Times New Roman" panose="02020603050405020304"/>
                        <a:ea typeface="宋体" panose="02010600030101010101" pitchFamily="2" charset="-122"/>
                      </a:endParaRPr>
                    </a:p>
                    <a:p>
                      <a:pPr algn="ctr">
                        <a:lnSpc>
                          <a:spcPct val="100000"/>
                        </a:lnSpc>
                        <a:spcAft>
                          <a:spcPct val="0"/>
                        </a:spcAft>
                      </a:pPr>
                      <a:r>
                        <a:rPr lang="zh-CN" sz="2380" kern="100">
                          <a:effectLst/>
                          <a:latin typeface="Times New Roman" panose="02020603050405020304"/>
                          <a:ea typeface="微软雅黑" panose="020B0503020204020204" charset="-122"/>
                        </a:rPr>
                        <a:t>影</a:t>
                      </a:r>
                      <a:endParaRPr lang="zh-CN" sz="2380" kern="100">
                        <a:effectLst/>
                        <a:latin typeface="Times New Roman" panose="02020603050405020304"/>
                        <a:ea typeface="宋体" panose="02010600030101010101" pitchFamily="2" charset="-122"/>
                      </a:endParaRPr>
                    </a:p>
                    <a:p>
                      <a:pPr algn="ctr">
                        <a:lnSpc>
                          <a:spcPct val="100000"/>
                        </a:lnSpc>
                        <a:spcAft>
                          <a:spcPct val="0"/>
                        </a:spcAft>
                      </a:pPr>
                      <a:r>
                        <a:rPr lang="zh-CN" sz="2380" kern="100">
                          <a:effectLst/>
                          <a:latin typeface="Times New Roman" panose="02020603050405020304"/>
                          <a:ea typeface="微软雅黑" panose="020B0503020204020204" charset="-122"/>
                        </a:rPr>
                        <a:t>响</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00000"/>
                        </a:lnSpc>
                        <a:spcAft>
                          <a:spcPct val="0"/>
                        </a:spcAft>
                      </a:pPr>
                      <a:r>
                        <a:rPr lang="zh-CN" sz="2380" kern="100">
                          <a:effectLst/>
                          <a:latin typeface="Times New Roman" panose="02020603050405020304"/>
                          <a:ea typeface="微软雅黑" panose="020B0503020204020204" charset="-122"/>
                        </a:rPr>
                        <a:t>社会整合功能</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wrap="square"/>
                    <a:lstStyle/>
                    <a:p>
                      <a:pPr algn="just">
                        <a:lnSpc>
                          <a:spcPct val="100000"/>
                        </a:lnSpc>
                        <a:spcAft>
                          <a:spcPct val="0"/>
                        </a:spcAft>
                      </a:pPr>
                      <a:r>
                        <a:rPr lang="zh-CN" sz="2380" kern="100">
                          <a:effectLst/>
                          <a:latin typeface="Times New Roman" panose="02020603050405020304"/>
                          <a:ea typeface="微软雅黑" panose="020B0503020204020204" charset="-122"/>
                        </a:rPr>
                        <a:t>打破特权垄断</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提高了官员的文化素质</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加速社会流动</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扩大了统治基础</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2125">
                <a:tc vMerge="1">
                  <a:tcPr/>
                </a:tc>
                <a:tc>
                  <a:txBody>
                    <a:bodyPr wrap="square"/>
                    <a:lstStyle/>
                    <a:p>
                      <a:pPr algn="ctr">
                        <a:lnSpc>
                          <a:spcPct val="100000"/>
                        </a:lnSpc>
                        <a:spcAft>
                          <a:spcPct val="0"/>
                        </a:spcAft>
                      </a:pPr>
                      <a:r>
                        <a:rPr lang="zh-CN" sz="2380" kern="100">
                          <a:effectLst/>
                          <a:latin typeface="Times New Roman" panose="02020603050405020304"/>
                          <a:ea typeface="微软雅黑" panose="020B0503020204020204" charset="-122"/>
                        </a:rPr>
                        <a:t>推动儒学发展</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wrap="square"/>
                    <a:lstStyle/>
                    <a:p>
                      <a:pPr algn="just">
                        <a:lnSpc>
                          <a:spcPct val="100000"/>
                        </a:lnSpc>
                        <a:spcAft>
                          <a:spcPct val="0"/>
                        </a:spcAft>
                      </a:pPr>
                      <a:r>
                        <a:rPr lang="zh-CN" sz="2380" kern="100">
                          <a:effectLst/>
                          <a:latin typeface="Times New Roman" panose="02020603050405020304"/>
                          <a:ea typeface="微软雅黑" panose="020B0503020204020204" charset="-122"/>
                        </a:rPr>
                        <a:t>以儒家学说为主要考试内容</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推动儒家思想和文化的传承与发展</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83615">
                <a:tc vMerge="1">
                  <a:tcPr/>
                </a:tc>
                <a:tc>
                  <a:txBody>
                    <a:bodyPr wrap="square"/>
                    <a:lstStyle/>
                    <a:p>
                      <a:pPr algn="ctr">
                        <a:lnSpc>
                          <a:spcPct val="100000"/>
                        </a:lnSpc>
                        <a:spcAft>
                          <a:spcPct val="0"/>
                        </a:spcAft>
                      </a:pPr>
                      <a:r>
                        <a:rPr lang="zh-CN" sz="2380" kern="100">
                          <a:effectLst/>
                          <a:latin typeface="Times New Roman" panose="02020603050405020304"/>
                          <a:ea typeface="微软雅黑" panose="020B0503020204020204" charset="-122"/>
                        </a:rPr>
                        <a:t>巩固国家统一</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wrap="square"/>
                    <a:lstStyle/>
                    <a:p>
                      <a:pPr algn="just">
                        <a:lnSpc>
                          <a:spcPct val="100000"/>
                        </a:lnSpc>
                        <a:spcAft>
                          <a:spcPct val="0"/>
                        </a:spcAft>
                      </a:pPr>
                      <a:r>
                        <a:rPr lang="zh-CN" sz="2380" kern="100">
                          <a:effectLst/>
                          <a:latin typeface="Times New Roman" panose="02020603050405020304"/>
                          <a:ea typeface="微软雅黑" panose="020B0503020204020204" charset="-122"/>
                        </a:rPr>
                        <a:t>适应中央集权制度下</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大一统</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意识形态需要</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巩固封建国家的统一和社会的稳定</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2125">
                <a:tc vMerge="1">
                  <a:tcPr/>
                </a:tc>
                <a:tc>
                  <a:txBody>
                    <a:bodyPr wrap="square"/>
                    <a:lstStyle/>
                    <a:p>
                      <a:pPr algn="ctr">
                        <a:lnSpc>
                          <a:spcPct val="100000"/>
                        </a:lnSpc>
                        <a:spcAft>
                          <a:spcPct val="0"/>
                        </a:spcAft>
                      </a:pPr>
                      <a:r>
                        <a:rPr lang="zh-CN" sz="2380" kern="100">
                          <a:effectLst/>
                          <a:latin typeface="Times New Roman" panose="02020603050405020304"/>
                          <a:ea typeface="微软雅黑" panose="020B0503020204020204" charset="-122"/>
                        </a:rPr>
                        <a:t>推动世界文明发展</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wrap="square"/>
                    <a:lstStyle/>
                    <a:p>
                      <a:pPr algn="just">
                        <a:lnSpc>
                          <a:spcPct val="100000"/>
                        </a:lnSpc>
                        <a:spcAft>
                          <a:spcPct val="0"/>
                        </a:spcAft>
                      </a:pPr>
                      <a:r>
                        <a:rPr lang="zh-CN" sz="2380" kern="100">
                          <a:effectLst/>
                          <a:latin typeface="Times New Roman" panose="02020603050405020304"/>
                          <a:ea typeface="微软雅黑" panose="020B0503020204020204" charset="-122"/>
                        </a:rPr>
                        <a:t>被西方国家所吸收</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对西方近代文官考试制度产生了较大影响</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83615">
                <a:tc rowSpan="3">
                  <a:txBody>
                    <a:bodyPr wrap="square"/>
                    <a:lstStyle/>
                    <a:p>
                      <a:pPr algn="ctr">
                        <a:lnSpc>
                          <a:spcPct val="100000"/>
                        </a:lnSpc>
                        <a:spcAft>
                          <a:spcPct val="0"/>
                        </a:spcAft>
                      </a:pPr>
                      <a:r>
                        <a:rPr lang="zh-CN" sz="2380" kern="100">
                          <a:effectLst/>
                          <a:latin typeface="Times New Roman" panose="02020603050405020304"/>
                          <a:ea typeface="微软雅黑" panose="020B0503020204020204" charset="-122"/>
                        </a:rPr>
                        <a:t>消</a:t>
                      </a:r>
                      <a:endParaRPr lang="zh-CN" sz="2380" kern="100">
                        <a:effectLst/>
                        <a:latin typeface="Times New Roman" panose="02020603050405020304"/>
                        <a:ea typeface="宋体" panose="02010600030101010101" pitchFamily="2" charset="-122"/>
                      </a:endParaRPr>
                    </a:p>
                    <a:p>
                      <a:pPr algn="ctr">
                        <a:lnSpc>
                          <a:spcPct val="100000"/>
                        </a:lnSpc>
                        <a:spcAft>
                          <a:spcPct val="0"/>
                        </a:spcAft>
                      </a:pPr>
                      <a:r>
                        <a:rPr lang="zh-CN" sz="2380" kern="100">
                          <a:effectLst/>
                          <a:latin typeface="Times New Roman" panose="02020603050405020304"/>
                          <a:ea typeface="微软雅黑" panose="020B0503020204020204" charset="-122"/>
                        </a:rPr>
                        <a:t>极</a:t>
                      </a:r>
                      <a:endParaRPr lang="zh-CN" sz="2380" kern="100">
                        <a:effectLst/>
                        <a:latin typeface="Times New Roman" panose="02020603050405020304"/>
                        <a:ea typeface="宋体" panose="02010600030101010101" pitchFamily="2" charset="-122"/>
                      </a:endParaRPr>
                    </a:p>
                    <a:p>
                      <a:pPr algn="ctr">
                        <a:lnSpc>
                          <a:spcPct val="100000"/>
                        </a:lnSpc>
                        <a:spcAft>
                          <a:spcPct val="0"/>
                        </a:spcAft>
                      </a:pPr>
                      <a:r>
                        <a:rPr lang="zh-CN" sz="2380" kern="100">
                          <a:effectLst/>
                          <a:latin typeface="Times New Roman" panose="02020603050405020304"/>
                          <a:ea typeface="微软雅黑" panose="020B0503020204020204" charset="-122"/>
                        </a:rPr>
                        <a:t>影</a:t>
                      </a:r>
                      <a:endParaRPr lang="zh-CN" sz="2380" kern="100">
                        <a:effectLst/>
                        <a:latin typeface="Times New Roman" panose="02020603050405020304"/>
                        <a:ea typeface="宋体" panose="02010600030101010101" pitchFamily="2" charset="-122"/>
                      </a:endParaRPr>
                    </a:p>
                    <a:p>
                      <a:pPr algn="ctr">
                        <a:lnSpc>
                          <a:spcPct val="100000"/>
                        </a:lnSpc>
                        <a:spcAft>
                          <a:spcPct val="0"/>
                        </a:spcAft>
                      </a:pPr>
                      <a:r>
                        <a:rPr lang="zh-CN" sz="2380" kern="100">
                          <a:effectLst/>
                          <a:latin typeface="Times New Roman" panose="02020603050405020304"/>
                          <a:ea typeface="微软雅黑" panose="020B0503020204020204" charset="-122"/>
                        </a:rPr>
                        <a:t>响</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00000"/>
                        </a:lnSpc>
                        <a:spcAft>
                          <a:spcPct val="0"/>
                        </a:spcAft>
                      </a:pPr>
                      <a:r>
                        <a:rPr lang="zh-CN" sz="2380" kern="100">
                          <a:effectLst/>
                          <a:latin typeface="Times New Roman" panose="02020603050405020304"/>
                          <a:ea typeface="微软雅黑" panose="020B0503020204020204" charset="-122"/>
                        </a:rPr>
                        <a:t>重才轻品</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wrap="square"/>
                    <a:lstStyle/>
                    <a:p>
                      <a:pPr algn="just">
                        <a:lnSpc>
                          <a:spcPct val="100000"/>
                        </a:lnSpc>
                        <a:spcAft>
                          <a:spcPct val="0"/>
                        </a:spcAft>
                      </a:pPr>
                      <a:r>
                        <a:rPr lang="zh-CN" sz="2380" kern="100">
                          <a:effectLst/>
                          <a:latin typeface="Times New Roman" panose="02020603050405020304"/>
                          <a:ea typeface="微软雅黑" panose="020B0503020204020204" charset="-122"/>
                        </a:rPr>
                        <a:t>在选拔人才方面</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过于侧重才学标准</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忽视品德考察</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造成一些官员道德素质低下</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2760">
                <a:tc vMerge="1">
                  <a:tcPr/>
                </a:tc>
                <a:tc>
                  <a:txBody>
                    <a:bodyPr wrap="square"/>
                    <a:lstStyle/>
                    <a:p>
                      <a:pPr algn="ctr">
                        <a:lnSpc>
                          <a:spcPct val="100000"/>
                        </a:lnSpc>
                        <a:spcAft>
                          <a:spcPct val="0"/>
                        </a:spcAft>
                      </a:pPr>
                      <a:r>
                        <a:rPr lang="zh-CN" sz="2380" kern="100">
                          <a:effectLst/>
                          <a:latin typeface="Times New Roman" panose="02020603050405020304"/>
                          <a:ea typeface="微软雅黑" panose="020B0503020204020204" charset="-122"/>
                        </a:rPr>
                        <a:t>官本位思想</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wrap="square"/>
                    <a:lstStyle/>
                    <a:p>
                      <a:pPr algn="just">
                        <a:lnSpc>
                          <a:spcPct val="100000"/>
                        </a:lnSpc>
                        <a:spcAft>
                          <a:spcPct val="0"/>
                        </a:spcAft>
                      </a:pPr>
                      <a:r>
                        <a:rPr lang="zh-CN" sz="2380" kern="100">
                          <a:effectLst/>
                          <a:latin typeface="Times New Roman" panose="02020603050405020304"/>
                          <a:ea typeface="微软雅黑" panose="020B0503020204020204" charset="-122"/>
                        </a:rPr>
                        <a:t>直接促进了官本位社会观的发展</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学而优则仕</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的思想至今还在</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1490">
                <a:tc vMerge="1">
                  <a:tcPr/>
                </a:tc>
                <a:tc>
                  <a:txBody>
                    <a:bodyPr wrap="square"/>
                    <a:lstStyle/>
                    <a:p>
                      <a:pPr algn="ctr">
                        <a:lnSpc>
                          <a:spcPct val="100000"/>
                        </a:lnSpc>
                        <a:spcAft>
                          <a:spcPct val="0"/>
                        </a:spcAft>
                      </a:pPr>
                      <a:r>
                        <a:rPr lang="zh-CN" sz="2380" kern="100">
                          <a:effectLst/>
                          <a:latin typeface="Times New Roman" panose="02020603050405020304"/>
                          <a:ea typeface="微软雅黑" panose="020B0503020204020204" charset="-122"/>
                        </a:rPr>
                        <a:t>禁锢思想</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wrap="square"/>
                    <a:lstStyle/>
                    <a:p>
                      <a:pPr algn="just">
                        <a:lnSpc>
                          <a:spcPct val="100000"/>
                        </a:lnSpc>
                        <a:spcAft>
                          <a:spcPct val="0"/>
                        </a:spcAft>
                      </a:pPr>
                      <a:r>
                        <a:rPr lang="zh-CN" sz="2380" kern="100">
                          <a:effectLst/>
                          <a:latin typeface="Times New Roman" panose="02020603050405020304"/>
                          <a:ea typeface="微软雅黑" panose="020B0503020204020204" charset="-122"/>
                        </a:rPr>
                        <a:t>明清科举制僵化</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八股取士</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禁锢思想</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维护专制统治</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303020"/>
          </a:xfrm>
          <a:prstGeom prst="rect">
            <a:avLst/>
          </a:prstGeom>
          <a:noFill/>
          <a:ln w="9525">
            <a:noFill/>
          </a:ln>
        </p:spPr>
        <p:txBody>
          <a:bodyPr lIns="117107" tIns="58553" rIns="117107" bIns="58553">
            <a:spAutoFit/>
          </a:bodyPr>
          <a:lstStyle/>
          <a:p>
            <a:pPr algn="just">
              <a:lnSpc>
                <a:spcPct val="150000"/>
              </a:lnSpc>
              <a:spcAft>
                <a:spcPct val="0"/>
              </a:spcAft>
            </a:pPr>
            <a:r>
              <a:rPr lang="en-US" altLang="zh-CN" sz="2565" b="1" kern="100">
                <a:latin typeface="Times New Roman" panose="02020603050405020304"/>
                <a:ea typeface="微软雅黑" panose="020B0503020204020204" charset="-122"/>
              </a:rPr>
              <a:t>3.</a:t>
            </a:r>
            <a:r>
              <a:rPr lang="zh-CN" altLang="zh-CN" sz="2565" b="1" kern="100">
                <a:latin typeface="Times New Roman" panose="02020603050405020304"/>
                <a:ea typeface="微软雅黑" panose="020B0503020204020204" charset="-122"/>
              </a:rPr>
              <a:t>中国古代监察制度的特点及评价</a:t>
            </a:r>
            <a:endParaRPr lang="zh-CN" altLang="zh-CN" sz="1650" kern="100">
              <a:latin typeface="Times New Roman" panose="02020603050405020304"/>
            </a:endParaRPr>
          </a:p>
          <a:p>
            <a:pPr algn="just">
              <a:lnSpc>
                <a:spcPct val="150000"/>
              </a:lnSpc>
              <a:spcAft>
                <a:spcPct val="0"/>
              </a:spcAft>
            </a:pPr>
            <a:r>
              <a:rPr lang="en-US" altLang="zh-CN" sz="2565" kern="100">
                <a:latin typeface="Times New Roman" panose="02020603050405020304"/>
                <a:ea typeface="微软雅黑" panose="020B0503020204020204" charset="-122"/>
              </a:rPr>
              <a:t>(1)</a:t>
            </a:r>
            <a:r>
              <a:rPr lang="zh-CN" altLang="zh-CN" sz="2565" kern="100">
                <a:latin typeface="Times New Roman" panose="02020603050405020304"/>
                <a:ea typeface="微软雅黑" panose="020B0503020204020204" charset="-122"/>
              </a:rPr>
              <a:t>特点</a:t>
            </a: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401549" y="2011838"/>
          <a:ext cx="11569065" cy="3263900"/>
        </p:xfrm>
        <a:graphic>
          <a:graphicData uri="http://schemas.openxmlformats.org/drawingml/2006/table">
            <a:tbl>
              <a:tblPr firstRow="1" firstCol="1" bandRow="1"/>
              <a:tblGrid>
                <a:gridCol w="1350010"/>
                <a:gridCol w="10219055"/>
              </a:tblGrid>
              <a:tr h="1631950">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监察服</a:t>
                      </a:r>
                      <a:endParaRPr lang="zh-CN" sz="2380" kern="100">
                        <a:effectLst/>
                        <a:latin typeface="Times New Roman" panose="02020603050405020304"/>
                        <a:ea typeface="宋体" panose="02010600030101010101" pitchFamily="2" charset="-122"/>
                      </a:endParaRPr>
                    </a:p>
                    <a:p>
                      <a:pPr algn="ctr">
                        <a:lnSpc>
                          <a:spcPct val="150000"/>
                        </a:lnSpc>
                        <a:spcAft>
                          <a:spcPct val="0"/>
                        </a:spcAft>
                      </a:pPr>
                      <a:r>
                        <a:rPr lang="zh-CN" sz="2380" kern="100">
                          <a:effectLst/>
                          <a:latin typeface="Times New Roman" panose="02020603050405020304"/>
                          <a:ea typeface="微软雅黑" panose="020B0503020204020204" charset="-122"/>
                        </a:rPr>
                        <a:t>务于君</a:t>
                      </a:r>
                      <a:endParaRPr lang="zh-CN" sz="2380" kern="100">
                        <a:effectLst/>
                        <a:latin typeface="Times New Roman" panose="02020603050405020304"/>
                        <a:ea typeface="宋体" panose="02010600030101010101" pitchFamily="2" charset="-122"/>
                      </a:endParaRPr>
                    </a:p>
                    <a:p>
                      <a:pPr algn="ctr">
                        <a:lnSpc>
                          <a:spcPct val="150000"/>
                        </a:lnSpc>
                        <a:spcAft>
                          <a:spcPct val="0"/>
                        </a:spcAft>
                      </a:pPr>
                      <a:r>
                        <a:rPr lang="zh-CN" sz="2380" kern="100">
                          <a:effectLst/>
                          <a:latin typeface="Times New Roman" panose="02020603050405020304"/>
                          <a:ea typeface="微软雅黑" panose="020B0503020204020204" charset="-122"/>
                        </a:rPr>
                        <a:t>主专制</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中国古代的监察制度是君主专制的产物</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以维护君主专制为根本目的</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将监察的重点放在监督、制约各级官吏上</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是皇帝的</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耳目风纪之司</a:t>
                      </a:r>
                      <a:r>
                        <a:rPr lang="en-US" sz="2380" kern="100">
                          <a:effectLst/>
                          <a:latin typeface="Times New Roman" panose="02020603050405020304"/>
                          <a:ea typeface="微软雅黑" panose="020B0503020204020204" charset="-122"/>
                        </a:rPr>
                        <a:t>”</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1950">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监察官</a:t>
                      </a:r>
                      <a:endParaRPr lang="zh-CN" sz="2380" kern="100">
                        <a:effectLst/>
                        <a:latin typeface="Times New Roman" panose="02020603050405020304"/>
                        <a:ea typeface="宋体" panose="02010600030101010101" pitchFamily="2" charset="-122"/>
                      </a:endParaRPr>
                    </a:p>
                    <a:p>
                      <a:pPr algn="ctr">
                        <a:lnSpc>
                          <a:spcPct val="150000"/>
                        </a:lnSpc>
                        <a:spcAft>
                          <a:spcPct val="0"/>
                        </a:spcAft>
                      </a:pPr>
                      <a:r>
                        <a:rPr lang="zh-CN" sz="2380" kern="100">
                          <a:effectLst/>
                          <a:latin typeface="Times New Roman" panose="02020603050405020304"/>
                          <a:ea typeface="微软雅黑" panose="020B0503020204020204" charset="-122"/>
                        </a:rPr>
                        <a:t>员职轻</a:t>
                      </a:r>
                      <a:endParaRPr lang="zh-CN" sz="2380" kern="100">
                        <a:effectLst/>
                        <a:latin typeface="Times New Roman" panose="02020603050405020304"/>
                        <a:ea typeface="宋体" panose="02010600030101010101" pitchFamily="2" charset="-122"/>
                      </a:endParaRPr>
                    </a:p>
                    <a:p>
                      <a:pPr algn="ctr">
                        <a:lnSpc>
                          <a:spcPct val="150000"/>
                        </a:lnSpc>
                        <a:spcAft>
                          <a:spcPct val="0"/>
                        </a:spcAft>
                      </a:pPr>
                      <a:r>
                        <a:rPr lang="zh-CN" sz="2380" kern="100">
                          <a:effectLst/>
                          <a:latin typeface="Times New Roman" panose="02020603050405020304"/>
                          <a:ea typeface="微软雅黑" panose="020B0503020204020204" charset="-122"/>
                        </a:rPr>
                        <a:t>权重</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为了便于皇帝控制</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中国古代监察官吏的级别一般较低。但是</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监察官员</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代天子巡按</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权力很重</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对地方有巨大的威慑作用</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401549" y="2011838"/>
          <a:ext cx="11569065" cy="3808095"/>
        </p:xfrm>
        <a:graphic>
          <a:graphicData uri="http://schemas.openxmlformats.org/drawingml/2006/table">
            <a:tbl>
              <a:tblPr firstRow="1" firstCol="1" bandRow="1"/>
              <a:tblGrid>
                <a:gridCol w="1350010"/>
                <a:gridCol w="10219055"/>
              </a:tblGrid>
              <a:tr h="1631950">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监察方</a:t>
                      </a:r>
                      <a:endParaRPr lang="zh-CN" sz="2380" kern="100">
                        <a:effectLst/>
                        <a:latin typeface="Times New Roman" panose="02020603050405020304"/>
                        <a:ea typeface="宋体" panose="02010600030101010101" pitchFamily="2" charset="-122"/>
                      </a:endParaRPr>
                    </a:p>
                    <a:p>
                      <a:pPr algn="ctr">
                        <a:lnSpc>
                          <a:spcPct val="150000"/>
                        </a:lnSpc>
                        <a:spcAft>
                          <a:spcPct val="0"/>
                        </a:spcAft>
                      </a:pPr>
                      <a:r>
                        <a:rPr lang="zh-CN" sz="2380" kern="100">
                          <a:effectLst/>
                          <a:latin typeface="Times New Roman" panose="02020603050405020304"/>
                          <a:ea typeface="微软雅黑" panose="020B0503020204020204" charset="-122"/>
                        </a:rPr>
                        <a:t>式不断</a:t>
                      </a:r>
                      <a:endParaRPr lang="zh-CN" sz="2380" kern="100">
                        <a:effectLst/>
                        <a:latin typeface="Times New Roman" panose="02020603050405020304"/>
                        <a:ea typeface="宋体" panose="02010600030101010101" pitchFamily="2" charset="-122"/>
                      </a:endParaRPr>
                    </a:p>
                    <a:p>
                      <a:pPr algn="ctr">
                        <a:lnSpc>
                          <a:spcPct val="150000"/>
                        </a:lnSpc>
                        <a:spcAft>
                          <a:spcPct val="0"/>
                        </a:spcAft>
                      </a:pPr>
                      <a:r>
                        <a:rPr lang="zh-CN" sz="2380" kern="100">
                          <a:effectLst/>
                          <a:latin typeface="Times New Roman" panose="02020603050405020304"/>
                          <a:ea typeface="微软雅黑" panose="020B0503020204020204" charset="-122"/>
                        </a:rPr>
                        <a:t>多样化</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中国古代各朝都有制度化的监察机构</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也有暗访、暗查的机构</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明朝甚至出现了特务机关</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厂卫机构</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清朝设立了奏折制度</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对官吏的监察方式多种多样</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6145">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监察权</a:t>
                      </a:r>
                      <a:endParaRPr lang="zh-CN" sz="2380" kern="100">
                        <a:effectLst/>
                        <a:latin typeface="Times New Roman" panose="02020603050405020304"/>
                        <a:ea typeface="宋体" panose="02010600030101010101" pitchFamily="2" charset="-122"/>
                      </a:endParaRPr>
                    </a:p>
                    <a:p>
                      <a:pPr algn="ctr">
                        <a:lnSpc>
                          <a:spcPct val="150000"/>
                        </a:lnSpc>
                        <a:spcAft>
                          <a:spcPct val="0"/>
                        </a:spcAft>
                      </a:pPr>
                      <a:r>
                        <a:rPr lang="zh-CN" sz="2380" kern="100">
                          <a:effectLst/>
                          <a:latin typeface="Times New Roman" panose="02020603050405020304"/>
                          <a:ea typeface="微软雅黑" panose="020B0503020204020204" charset="-122"/>
                        </a:rPr>
                        <a:t>与行政</a:t>
                      </a:r>
                      <a:endParaRPr lang="zh-CN" sz="2380" kern="100">
                        <a:effectLst/>
                        <a:latin typeface="Times New Roman" panose="02020603050405020304"/>
                        <a:ea typeface="宋体" panose="02010600030101010101" pitchFamily="2" charset="-122"/>
                      </a:endParaRPr>
                    </a:p>
                    <a:p>
                      <a:pPr algn="ctr">
                        <a:lnSpc>
                          <a:spcPct val="150000"/>
                        </a:lnSpc>
                        <a:spcAft>
                          <a:spcPct val="0"/>
                        </a:spcAft>
                      </a:pPr>
                      <a:r>
                        <a:rPr lang="zh-CN" sz="2380" kern="100">
                          <a:effectLst/>
                          <a:latin typeface="Times New Roman" panose="02020603050405020304"/>
                          <a:ea typeface="微软雅黑" panose="020B0503020204020204" charset="-122"/>
                        </a:rPr>
                        <a:t>职权混</a:t>
                      </a:r>
                      <a:endParaRPr lang="zh-CN" sz="2380" kern="100">
                        <a:effectLst/>
                        <a:latin typeface="Times New Roman" panose="02020603050405020304"/>
                        <a:ea typeface="宋体" panose="02010600030101010101" pitchFamily="2" charset="-122"/>
                      </a:endParaRPr>
                    </a:p>
                    <a:p>
                      <a:pPr algn="ctr">
                        <a:lnSpc>
                          <a:spcPct val="150000"/>
                        </a:lnSpc>
                        <a:spcAft>
                          <a:spcPct val="0"/>
                        </a:spcAft>
                      </a:pPr>
                      <a:r>
                        <a:rPr lang="zh-CN" sz="2380" kern="100">
                          <a:effectLst/>
                          <a:latin typeface="Times New Roman" panose="02020603050405020304"/>
                          <a:ea typeface="微软雅黑" panose="020B0503020204020204" charset="-122"/>
                        </a:rPr>
                        <a:t>淆</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中国古代的监察权与行政权高度重叠</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使很多监察机构演化成地方行政机关</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如汉代刺史、唐代的道台</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709930"/>
          </a:xfrm>
          <a:prstGeom prst="rect">
            <a:avLst/>
          </a:prstGeom>
          <a:noFill/>
          <a:ln w="9525">
            <a:noFill/>
          </a:ln>
        </p:spPr>
        <p:txBody>
          <a:bodyPr lIns="117107" tIns="58553" rIns="117107" bIns="58553">
            <a:spAutoFit/>
          </a:bodyPr>
          <a:lstStyle/>
          <a:p>
            <a:pPr algn="just">
              <a:lnSpc>
                <a:spcPct val="150000"/>
              </a:lnSpc>
              <a:spcAft>
                <a:spcPct val="0"/>
              </a:spcAft>
            </a:pPr>
            <a:r>
              <a:rPr lang="en-US" altLang="zh-CN" sz="2565" kern="100">
                <a:latin typeface="Times New Roman" panose="02020603050405020304"/>
                <a:ea typeface="微软雅黑" panose="020B0503020204020204" charset="-122"/>
              </a:rPr>
              <a:t>(2)</a:t>
            </a:r>
            <a:r>
              <a:rPr lang="zh-CN" altLang="zh-CN" sz="2565" kern="100">
                <a:latin typeface="Times New Roman" panose="02020603050405020304"/>
                <a:ea typeface="微软雅黑" panose="020B0503020204020204" charset="-122"/>
              </a:rPr>
              <a:t>评价</a:t>
            </a: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632718" y="1442864"/>
          <a:ext cx="10722610" cy="3263900"/>
        </p:xfrm>
        <a:graphic>
          <a:graphicData uri="http://schemas.openxmlformats.org/drawingml/2006/table">
            <a:tbl>
              <a:tblPr firstRow="1" firstCol="1" bandRow="1"/>
              <a:tblGrid>
                <a:gridCol w="377825"/>
                <a:gridCol w="10344785"/>
              </a:tblGrid>
              <a:tr h="1631950">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积</a:t>
                      </a:r>
                      <a:endParaRPr lang="zh-CN" sz="2380" kern="100">
                        <a:effectLst/>
                        <a:latin typeface="Times New Roman" panose="02020603050405020304"/>
                        <a:ea typeface="宋体" panose="02010600030101010101" pitchFamily="2" charset="-122"/>
                      </a:endParaRPr>
                    </a:p>
                    <a:p>
                      <a:pPr algn="ctr">
                        <a:lnSpc>
                          <a:spcPct val="150000"/>
                        </a:lnSpc>
                        <a:spcAft>
                          <a:spcPct val="0"/>
                        </a:spcAft>
                      </a:pPr>
                      <a:r>
                        <a:rPr lang="zh-CN" sz="2380" kern="100">
                          <a:effectLst/>
                          <a:latin typeface="Times New Roman" panose="02020603050405020304"/>
                          <a:ea typeface="微软雅黑" panose="020B0503020204020204" charset="-122"/>
                        </a:rPr>
                        <a:t>极</a:t>
                      </a:r>
                      <a:endParaRPr lang="zh-CN" sz="2380" kern="100">
                        <a:effectLst/>
                        <a:latin typeface="Times New Roman" panose="02020603050405020304"/>
                        <a:ea typeface="宋体" panose="02010600030101010101" pitchFamily="2" charset="-122"/>
                      </a:endParaRPr>
                    </a:p>
                    <a:p>
                      <a:pPr algn="ctr">
                        <a:lnSpc>
                          <a:spcPct val="150000"/>
                        </a:lnSpc>
                        <a:spcAft>
                          <a:spcPct val="0"/>
                        </a:spcAft>
                      </a:pPr>
                      <a:r>
                        <a:rPr lang="zh-CN" sz="2380" kern="100">
                          <a:effectLst/>
                          <a:latin typeface="Times New Roman" panose="02020603050405020304"/>
                          <a:ea typeface="微软雅黑" panose="020B0503020204020204" charset="-122"/>
                        </a:rPr>
                        <a:t>性</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kern="100">
                          <a:effectLst/>
                          <a:latin typeface="Times New Roman" panose="02020603050405020304"/>
                          <a:ea typeface="宋体" panose="02010600030101010101" pitchFamily="2" charset="-122"/>
                          <a:cs typeface="宋体" panose="02010600030101010101" pitchFamily="2" charset="-122"/>
                        </a:rPr>
                        <a:t>①</a:t>
                      </a:r>
                      <a:r>
                        <a:rPr lang="zh-CN" sz="2380" kern="100">
                          <a:effectLst/>
                          <a:latin typeface="Times New Roman" panose="02020603050405020304"/>
                          <a:ea typeface="微软雅黑" panose="020B0503020204020204" charset="-122"/>
                        </a:rPr>
                        <a:t>中国封建社会的监察制度</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对加强政府对官吏的监督、调整统治阶级内部的矛盾起到一定的积极作用。</a:t>
                      </a:r>
                      <a:r>
                        <a:rPr lang="zh-CN" sz="2380" kern="100">
                          <a:effectLst/>
                          <a:latin typeface="Times New Roman" panose="02020603050405020304"/>
                          <a:ea typeface="宋体" panose="02010600030101010101" pitchFamily="2" charset="-122"/>
                          <a:cs typeface="宋体" panose="02010600030101010101" pitchFamily="2" charset="-122"/>
                        </a:rPr>
                        <a:t>②</a:t>
                      </a:r>
                      <a:r>
                        <a:rPr lang="zh-CN" sz="2380" kern="100">
                          <a:effectLst/>
                          <a:latin typeface="Times New Roman" panose="02020603050405020304"/>
                          <a:ea typeface="微软雅黑" panose="020B0503020204020204" charset="-122"/>
                        </a:rPr>
                        <a:t>加强了中央对地方的控制</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成为强化皇权、巩固封建统治的重要手段</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1950">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消</a:t>
                      </a:r>
                      <a:endParaRPr lang="zh-CN" sz="2380" kern="100">
                        <a:effectLst/>
                        <a:latin typeface="Times New Roman" panose="02020603050405020304"/>
                        <a:ea typeface="宋体" panose="02010600030101010101" pitchFamily="2" charset="-122"/>
                      </a:endParaRPr>
                    </a:p>
                    <a:p>
                      <a:pPr algn="ctr">
                        <a:lnSpc>
                          <a:spcPct val="150000"/>
                        </a:lnSpc>
                        <a:spcAft>
                          <a:spcPct val="0"/>
                        </a:spcAft>
                      </a:pPr>
                      <a:r>
                        <a:rPr lang="zh-CN" sz="2380" kern="100">
                          <a:effectLst/>
                          <a:latin typeface="Times New Roman" panose="02020603050405020304"/>
                          <a:ea typeface="微软雅黑" panose="020B0503020204020204" charset="-122"/>
                        </a:rPr>
                        <a:t>极</a:t>
                      </a:r>
                      <a:endParaRPr lang="zh-CN" sz="2380" kern="100">
                        <a:effectLst/>
                        <a:latin typeface="Times New Roman" panose="02020603050405020304"/>
                        <a:ea typeface="宋体" panose="02010600030101010101" pitchFamily="2" charset="-122"/>
                      </a:endParaRPr>
                    </a:p>
                    <a:p>
                      <a:pPr algn="ctr">
                        <a:lnSpc>
                          <a:spcPct val="150000"/>
                        </a:lnSpc>
                        <a:spcAft>
                          <a:spcPct val="0"/>
                        </a:spcAft>
                      </a:pPr>
                      <a:r>
                        <a:rPr lang="zh-CN" sz="2380" kern="100">
                          <a:effectLst/>
                          <a:latin typeface="Times New Roman" panose="02020603050405020304"/>
                          <a:ea typeface="微软雅黑" panose="020B0503020204020204" charset="-122"/>
                        </a:rPr>
                        <a:t>性</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kern="100">
                          <a:effectLst/>
                          <a:latin typeface="Times New Roman" panose="02020603050405020304"/>
                          <a:ea typeface="宋体" panose="02010600030101010101" pitchFamily="2" charset="-122"/>
                          <a:cs typeface="宋体" panose="02010600030101010101" pitchFamily="2" charset="-122"/>
                        </a:rPr>
                        <a:t>①</a:t>
                      </a:r>
                      <a:r>
                        <a:rPr lang="zh-CN" sz="2380" kern="100">
                          <a:effectLst/>
                          <a:latin typeface="Times New Roman" panose="02020603050405020304"/>
                          <a:ea typeface="微软雅黑" panose="020B0503020204020204" charset="-122"/>
                        </a:rPr>
                        <a:t>不能从根本上约束皇帝的权力</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不能杜绝官僚队伍中的腐败和低效现象。</a:t>
                      </a:r>
                      <a:r>
                        <a:rPr lang="zh-CN" sz="2380" kern="100">
                          <a:effectLst/>
                          <a:latin typeface="Times New Roman" panose="02020603050405020304"/>
                          <a:ea typeface="宋体" panose="02010600030101010101" pitchFamily="2" charset="-122"/>
                          <a:cs typeface="宋体" panose="02010600030101010101" pitchFamily="2" charset="-122"/>
                        </a:rPr>
                        <a:t>②</a:t>
                      </a:r>
                      <a:r>
                        <a:rPr lang="zh-CN" sz="2380" kern="100">
                          <a:effectLst/>
                          <a:latin typeface="Times New Roman" panose="02020603050405020304"/>
                          <a:ea typeface="微软雅黑" panose="020B0503020204020204" charset="-122"/>
                        </a:rPr>
                        <a:t>古代监察官是为皇权服务的</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当一个王朝出现统治危机时</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监察官就难以发挥作用</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甚至会催生吏治的腐败</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2489200"/>
          </a:xfrm>
          <a:prstGeom prst="rect">
            <a:avLst/>
          </a:prstGeom>
          <a:noFill/>
          <a:ln w="9525">
            <a:noFill/>
          </a:ln>
        </p:spPr>
        <p:txBody>
          <a:bodyPr lIns="117107" tIns="58553" rIns="117107" bIns="58553">
            <a:spAutoFit/>
          </a:bodyPr>
          <a:lstStyle/>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中国古代官员考核的特点</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en-US" altLang="zh-CN" sz="2565" kern="100">
                <a:solidFill>
                  <a:srgbClr val="0000FF"/>
                </a:solidFill>
                <a:latin typeface="Times New Roman" panose="02020603050405020304"/>
                <a:ea typeface="微软雅黑" panose="020B0503020204020204" charset="-122"/>
              </a:rPr>
              <a:t>(1)</a:t>
            </a:r>
            <a:r>
              <a:rPr lang="zh-CN" altLang="en-US" sz="2565" kern="100">
                <a:solidFill>
                  <a:srgbClr val="0000FF"/>
                </a:solidFill>
                <a:latin typeface="Times New Roman" panose="02020603050405020304"/>
                <a:ea typeface="微软雅黑" panose="020B0503020204020204" charset="-122"/>
              </a:rPr>
              <a:t>从以道德或功绩为主的单一的考核标准发展为道德、才能与功绩相结合的考核标准。</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en-US" altLang="zh-CN" sz="2565" kern="100">
                <a:solidFill>
                  <a:srgbClr val="0000FF"/>
                </a:solidFill>
                <a:latin typeface="Times New Roman" panose="02020603050405020304"/>
                <a:ea typeface="微软雅黑" panose="020B0503020204020204" charset="-122"/>
              </a:rPr>
              <a:t>(2)</a:t>
            </a:r>
            <a:r>
              <a:rPr lang="zh-CN" altLang="en-US" sz="2565" kern="100">
                <a:solidFill>
                  <a:srgbClr val="0000FF"/>
                </a:solidFill>
                <a:latin typeface="Times New Roman" panose="02020603050405020304"/>
                <a:ea typeface="微软雅黑" panose="020B0503020204020204" charset="-122"/>
              </a:rPr>
              <a:t>逐渐加强对官吏的控制。</a:t>
            </a:r>
            <a:endParaRPr lang="zh-CN" altLang="zh-CN" sz="1650" kern="100">
              <a:latin typeface="Times New Roman" panose="02020603050405020304"/>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35" y="2766060"/>
            <a:ext cx="14706600" cy="1325880"/>
          </a:xfrm>
        </p:spPr>
        <p:txBody>
          <a:bodyPr>
            <a:noAutofit/>
          </a:bodyPr>
          <a:lstStyle/>
          <a:p>
            <a:r>
              <a:rPr lang="en-US" altLang="zh-CN" sz="5400" b="1"/>
              <a:t>                            </a:t>
            </a:r>
            <a:r>
              <a:rPr lang="zh-CN" altLang="en-US" sz="5400" b="1"/>
              <a:t>知识点一</a:t>
            </a:r>
            <a:br>
              <a:rPr lang="zh-CN" altLang="en-US" sz="5400" b="1"/>
            </a:br>
            <a:r>
              <a:rPr lang="en-US" altLang="zh-CN" sz="5400" b="1"/>
              <a:t>               </a:t>
            </a:r>
            <a:r>
              <a:rPr lang="zh-CN" altLang="en-US" sz="5400" b="1">
                <a:latin typeface="+mj-ea"/>
                <a:sym typeface="+mn-ea"/>
              </a:rPr>
              <a:t>中国官员的选拔与管理</a:t>
            </a:r>
            <a:endParaRPr lang="zh-CN" altLang="en-US" sz="5400" b="1"/>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090295"/>
          </a:xfrm>
          <a:prstGeom prst="rect">
            <a:avLst/>
          </a:prstGeom>
          <a:noFill/>
          <a:ln w="9525">
            <a:noFill/>
          </a:ln>
        </p:spPr>
        <p:txBody>
          <a:bodyPr lIns="117107" tIns="58553" rIns="117107" bIns="58553">
            <a:spAutoFit/>
          </a:bodyPr>
          <a:lstStyle/>
          <a:p>
            <a:pPr algn="just">
              <a:lnSpc>
                <a:spcPct val="150000"/>
              </a:lnSpc>
              <a:spcAft>
                <a:spcPct val="0"/>
              </a:spcAft>
            </a:pPr>
            <a:r>
              <a:rPr lang="zh-CN" altLang="zh-CN" sz="2565" kern="100">
                <a:latin typeface="Times New Roman" panose="02020603050405020304"/>
                <a:ea typeface="微软雅黑" panose="020B0503020204020204" charset="-122"/>
              </a:rPr>
              <a:t>一、晚清选官制度的变革</a:t>
            </a:r>
            <a:endParaRPr lang="zh-CN" altLang="zh-CN" sz="1650" kern="100">
              <a:latin typeface="Times New Roman" panose="02020603050405020304"/>
            </a:endParaRPr>
          </a:p>
          <a:p>
            <a:pPr algn="just">
              <a:lnSpc>
                <a:spcPct val="150000"/>
              </a:lnSpc>
              <a:spcAft>
                <a:spcPct val="0"/>
              </a:spcAft>
            </a:pPr>
            <a:endParaRPr lang="zh-CN" altLang="zh-CN" sz="1650" kern="100">
              <a:latin typeface="Times New Roman" panose="02020603050405020304"/>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393569" y="722428"/>
          <a:ext cx="11200765" cy="5588635"/>
        </p:xfrm>
        <a:graphic>
          <a:graphicData uri="http://schemas.openxmlformats.org/drawingml/2006/table">
            <a:tbl>
              <a:tblPr firstRow="1" firstCol="1" bandRow="1"/>
              <a:tblGrid>
                <a:gridCol w="1970405"/>
                <a:gridCol w="1949450"/>
                <a:gridCol w="7280910"/>
              </a:tblGrid>
              <a:tr h="931545">
                <a:tc rowSpan="2">
                  <a:txBody>
                    <a:bodyPr wrap="square"/>
                    <a:lstStyle/>
                    <a:p>
                      <a:pPr algn="just">
                        <a:lnSpc>
                          <a:spcPct val="100000"/>
                        </a:lnSpc>
                        <a:spcAft>
                          <a:spcPct val="0"/>
                        </a:spcAft>
                      </a:pPr>
                      <a:r>
                        <a:rPr lang="zh-CN" sz="2380" u="none" kern="100">
                          <a:effectLst/>
                          <a:latin typeface="Times New Roman" panose="02020603050405020304"/>
                          <a:ea typeface="微软雅黑" panose="020B0503020204020204" charset="-122"/>
                        </a:rPr>
                        <a:t>科举制度变化</a:t>
                      </a:r>
                      <a:endParaRPr lang="zh-CN" sz="2380" u="none" kern="100">
                        <a:effectLst/>
                        <a:latin typeface="Times New Roman" panose="02020603050405020304"/>
                        <a:ea typeface="宋体" panose="02010600030101010101" pitchFamily="2" charset="-122"/>
                      </a:endParaRPr>
                    </a:p>
                  </a:txBody>
                  <a:tcPr marL="40688" marR="40688"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00000"/>
                        </a:lnSpc>
                        <a:spcAft>
                          <a:spcPct val="0"/>
                        </a:spcAft>
                      </a:pPr>
                      <a:r>
                        <a:rPr lang="zh-CN" sz="2380" u="none" kern="100">
                          <a:effectLst/>
                          <a:latin typeface="Times New Roman" panose="02020603050405020304"/>
                          <a:ea typeface="微软雅黑" panose="020B0503020204020204" charset="-122"/>
                        </a:rPr>
                        <a:t>戊戌变法</a:t>
                      </a:r>
                      <a:endParaRPr lang="en-US" altLang="zh-CN" sz="2380" u="none" kern="100">
                        <a:effectLst/>
                        <a:latin typeface="Times New Roman" panose="02020603050405020304"/>
                        <a:ea typeface="微软雅黑" panose="020B0503020204020204" charset="-122"/>
                      </a:endParaRPr>
                    </a:p>
                    <a:p>
                      <a:pPr algn="just">
                        <a:lnSpc>
                          <a:spcPct val="100000"/>
                        </a:lnSpc>
                        <a:spcAft>
                          <a:spcPct val="0"/>
                        </a:spcAft>
                      </a:pPr>
                      <a:r>
                        <a:rPr lang="zh-CN" sz="2380" u="none" kern="100">
                          <a:effectLst/>
                          <a:latin typeface="Times New Roman" panose="02020603050405020304"/>
                          <a:ea typeface="微软雅黑" panose="020B0503020204020204" charset="-122"/>
                        </a:rPr>
                        <a:t>变革科举制　</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0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①</a:t>
                      </a:r>
                      <a:r>
                        <a:rPr lang="zh-CN" sz="2380" u="none" kern="100">
                          <a:effectLst/>
                          <a:latin typeface="Times New Roman" panose="02020603050405020304"/>
                          <a:ea typeface="微软雅黑" panose="020B0503020204020204" charset="-122"/>
                        </a:rPr>
                        <a:t>加设经济特科</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选拔经时济变之才</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宋体" panose="02010600030101010101" pitchFamily="2" charset="-122"/>
                          <a:cs typeface="宋体" panose="02010600030101010101" pitchFamily="2" charset="-122"/>
                        </a:rPr>
                        <a:t>②</a:t>
                      </a:r>
                      <a:r>
                        <a:rPr lang="zh-CN" sz="2380" u="none" kern="100">
                          <a:effectLst/>
                          <a:latin typeface="Times New Roman" panose="02020603050405020304"/>
                          <a:ea typeface="微软雅黑" panose="020B0503020204020204" charset="-122"/>
                        </a:rPr>
                        <a:t>废八股</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改试策论</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以时务策命题</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090">
                <a:tc vMerge="1">
                  <a:tcPr/>
                </a:tc>
                <a:tc>
                  <a:txBody>
                    <a:bodyPr wrap="square"/>
                    <a:lstStyle/>
                    <a:p>
                      <a:pPr algn="just">
                        <a:lnSpc>
                          <a:spcPct val="100000"/>
                        </a:lnSpc>
                        <a:spcAft>
                          <a:spcPct val="0"/>
                        </a:spcAft>
                      </a:pPr>
                      <a:r>
                        <a:rPr lang="zh-CN" sz="2380" u="none" kern="100">
                          <a:effectLst/>
                          <a:latin typeface="Times New Roman" panose="02020603050405020304"/>
                          <a:ea typeface="微软雅黑" panose="020B0503020204020204" charset="-122"/>
                        </a:rPr>
                        <a:t>清末新政</a:t>
                      </a:r>
                      <a:endParaRPr lang="en-US" altLang="zh-CN" sz="2380" u="none" kern="100">
                        <a:effectLst/>
                        <a:latin typeface="Times New Roman" panose="02020603050405020304"/>
                        <a:ea typeface="微软雅黑" panose="020B0503020204020204" charset="-122"/>
                      </a:endParaRPr>
                    </a:p>
                    <a:p>
                      <a:pPr algn="just">
                        <a:lnSpc>
                          <a:spcPct val="100000"/>
                        </a:lnSpc>
                        <a:spcAft>
                          <a:spcPct val="0"/>
                        </a:spcAft>
                      </a:pPr>
                      <a:r>
                        <a:rPr lang="zh-CN" sz="2380" u="none" kern="100">
                          <a:effectLst/>
                          <a:latin typeface="Times New Roman" panose="02020603050405020304"/>
                          <a:ea typeface="微软雅黑" panose="020B0503020204020204" charset="-122"/>
                        </a:rPr>
                        <a:t>废除科举制　</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0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①</a:t>
                      </a:r>
                      <a:r>
                        <a:rPr lang="zh-CN" sz="2380" u="none" kern="100">
                          <a:effectLst/>
                          <a:latin typeface="Times New Roman" panose="02020603050405020304"/>
                          <a:ea typeface="微软雅黑" panose="020B0503020204020204" charset="-122"/>
                        </a:rPr>
                        <a:t>通令各省书院一律改为大学堂</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各府、州、县学</a:t>
                      </a:r>
                      <a:endParaRPr lang="en-US" altLang="zh-CN" sz="2380" u="none" kern="100">
                        <a:effectLst/>
                        <a:latin typeface="Times New Roman" panose="02020603050405020304"/>
                        <a:ea typeface="微软雅黑" panose="020B0503020204020204" charset="-122"/>
                      </a:endParaRPr>
                    </a:p>
                    <a:p>
                      <a:pPr algn="just">
                        <a:lnSpc>
                          <a:spcPct val="100000"/>
                        </a:lnSpc>
                        <a:spcAft>
                          <a:spcPct val="0"/>
                        </a:spcAft>
                      </a:pPr>
                      <a:r>
                        <a:rPr lang="zh-CN" sz="2380" u="none" kern="100">
                          <a:effectLst/>
                          <a:latin typeface="Times New Roman" panose="02020603050405020304"/>
                          <a:ea typeface="微软雅黑" panose="020B0503020204020204" charset="-122"/>
                        </a:rPr>
                        <a:t>改为中小学堂</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并多设</a:t>
                      </a:r>
                      <a:r>
                        <a:rPr lang="en-US" altLang="zh-CN" sz="2380" b="1" u="none" kern="100">
                          <a:effectLst/>
                          <a:uFill>
                            <a:solidFill>
                              <a:srgbClr val="000000"/>
                            </a:solidFill>
                          </a:uFill>
                          <a:latin typeface="Times New Roman" panose="02020603050405020304"/>
                          <a:ea typeface="微软雅黑" panose="020B0503020204020204" charset="-122"/>
                        </a:rPr>
                        <a:t>__________</a:t>
                      </a:r>
                      <a:r>
                        <a:rPr lang="zh-CN" sz="2380" u="none" kern="100">
                          <a:effectLst/>
                          <a:latin typeface="Times New Roman" panose="02020603050405020304"/>
                          <a:ea typeface="微软雅黑" panose="020B0503020204020204" charset="-122"/>
                        </a:rPr>
                        <a:t>。</a:t>
                      </a:r>
                      <a:endParaRPr lang="zh-CN" sz="2380" u="none" kern="100">
                        <a:effectLst/>
                        <a:latin typeface="Times New Roman" panose="02020603050405020304"/>
                        <a:ea typeface="宋体" panose="02010600030101010101" pitchFamily="2" charset="-122"/>
                      </a:endParaRPr>
                    </a:p>
                    <a:p>
                      <a:pPr algn="just">
                        <a:lnSpc>
                          <a:spcPct val="10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②</a:t>
                      </a:r>
                      <a:r>
                        <a:rPr lang="en-US" sz="2380" u="none" kern="100">
                          <a:effectLst/>
                          <a:latin typeface="Times New Roman" panose="02020603050405020304"/>
                          <a:ea typeface="微软雅黑" panose="020B0503020204020204" charset="-122"/>
                        </a:rPr>
                        <a:t>1905</a:t>
                      </a:r>
                      <a:r>
                        <a:rPr lang="zh-CN" sz="2380" u="none" kern="100">
                          <a:effectLst/>
                          <a:latin typeface="Times New Roman" panose="02020603050405020304"/>
                          <a:ea typeface="微软雅黑" panose="020B0503020204020204" charset="-122"/>
                        </a:rPr>
                        <a:t>年</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光绪帝诏准袁世凯、张之洞等人的立停科举之奏</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将育人、取才合于学校一途</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科举制度被废除</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090">
                <a:tc rowSpan="2">
                  <a:txBody>
                    <a:bodyPr wrap="square"/>
                    <a:lstStyle/>
                    <a:p>
                      <a:pPr algn="just">
                        <a:lnSpc>
                          <a:spcPct val="100000"/>
                        </a:lnSpc>
                        <a:spcAft>
                          <a:spcPct val="0"/>
                        </a:spcAft>
                      </a:pPr>
                      <a:r>
                        <a:rPr lang="zh-CN" sz="2380" u="none" kern="100">
                          <a:effectLst/>
                          <a:latin typeface="Times New Roman" panose="02020603050405020304"/>
                          <a:ea typeface="微软雅黑" panose="020B0503020204020204" charset="-122"/>
                        </a:rPr>
                        <a:t>选官制度改革</a:t>
                      </a:r>
                      <a:endParaRPr lang="zh-CN" sz="2380" u="none" kern="100">
                        <a:effectLst/>
                        <a:latin typeface="Times New Roman" panose="02020603050405020304"/>
                        <a:ea typeface="宋体" panose="02010600030101010101" pitchFamily="2" charset="-122"/>
                      </a:endParaRPr>
                    </a:p>
                  </a:txBody>
                  <a:tcPr marL="40688" marR="40688"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00000"/>
                        </a:lnSpc>
                        <a:spcAft>
                          <a:spcPct val="0"/>
                        </a:spcAft>
                      </a:pPr>
                      <a:r>
                        <a:rPr lang="en-US" altLang="zh-CN" sz="2380" b="1" u="none" kern="100">
                          <a:effectLst/>
                          <a:uFill>
                            <a:solidFill>
                              <a:srgbClr val="000000"/>
                            </a:solidFill>
                          </a:uFill>
                          <a:latin typeface="Times New Roman" panose="02020603050405020304"/>
                          <a:ea typeface="微软雅黑" panose="020B0503020204020204" charset="-122"/>
                        </a:rPr>
                        <a:t>__________</a:t>
                      </a:r>
                      <a:endParaRPr lang="zh-CN" sz="2380" u="none" kern="100">
                        <a:effectLst/>
                        <a:latin typeface="Times New Roman" panose="02020603050405020304"/>
                        <a:ea typeface="宋体" panose="02010600030101010101" pitchFamily="2" charset="-122"/>
                      </a:endParaRPr>
                    </a:p>
                    <a:p>
                      <a:pPr algn="just">
                        <a:lnSpc>
                          <a:spcPct val="100000"/>
                        </a:lnSpc>
                        <a:spcAft>
                          <a:spcPct val="0"/>
                        </a:spcAft>
                      </a:pPr>
                      <a:r>
                        <a:rPr lang="zh-CN" sz="2380" u="none" kern="100">
                          <a:effectLst/>
                          <a:latin typeface="Times New Roman" panose="02020603050405020304"/>
                          <a:ea typeface="微软雅黑" panose="020B0503020204020204" charset="-122"/>
                        </a:rPr>
                        <a:t>制度</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0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①</a:t>
                      </a:r>
                      <a:r>
                        <a:rPr lang="zh-CN" sz="2380" u="none" kern="100">
                          <a:effectLst/>
                          <a:latin typeface="Times New Roman" panose="02020603050405020304"/>
                          <a:ea typeface="微软雅黑" panose="020B0503020204020204" charset="-122"/>
                        </a:rPr>
                        <a:t>凡学堂考试合格毕业者</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均给予贡生、举人、进士等</a:t>
                      </a:r>
                      <a:endParaRPr lang="en-US" altLang="zh-CN" sz="2380" u="none" kern="100">
                        <a:effectLst/>
                        <a:latin typeface="Times New Roman" panose="02020603050405020304"/>
                        <a:ea typeface="微软雅黑" panose="020B0503020204020204" charset="-122"/>
                      </a:endParaRPr>
                    </a:p>
                    <a:p>
                      <a:pPr algn="just">
                        <a:lnSpc>
                          <a:spcPct val="100000"/>
                        </a:lnSpc>
                        <a:spcAft>
                          <a:spcPct val="0"/>
                        </a:spcAft>
                      </a:pPr>
                      <a:r>
                        <a:rPr lang="zh-CN" sz="2380" u="none" kern="100">
                          <a:effectLst/>
                          <a:latin typeface="Times New Roman" panose="02020603050405020304"/>
                          <a:ea typeface="微软雅黑" panose="020B0503020204020204" charset="-122"/>
                        </a:rPr>
                        <a:t>出身</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对成绩优秀者进行殿试后</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酌加擢用</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优予官阶</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a:t>
                      </a:r>
                      <a:endParaRPr lang="zh-CN" sz="2380" u="none" kern="100">
                        <a:effectLst/>
                        <a:latin typeface="Times New Roman" panose="02020603050405020304"/>
                        <a:ea typeface="宋体" panose="02010600030101010101" pitchFamily="2" charset="-122"/>
                      </a:endParaRPr>
                    </a:p>
                    <a:p>
                      <a:pPr algn="just">
                        <a:lnSpc>
                          <a:spcPct val="10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②</a:t>
                      </a:r>
                      <a:r>
                        <a:rPr lang="en-US" sz="2380" u="none" kern="100">
                          <a:effectLst/>
                          <a:latin typeface="Times New Roman" panose="02020603050405020304"/>
                          <a:ea typeface="微软雅黑" panose="020B0503020204020204" charset="-122"/>
                        </a:rPr>
                        <a:t>1904</a:t>
                      </a:r>
                      <a:r>
                        <a:rPr lang="zh-CN" sz="2380" u="none" kern="100">
                          <a:effectLst/>
                          <a:latin typeface="Times New Roman" panose="02020603050405020304"/>
                          <a:ea typeface="微软雅黑" panose="020B0503020204020204" charset="-122"/>
                        </a:rPr>
                        <a:t>年初</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清政府颁布《</a:t>
                      </a:r>
                      <a:r>
                        <a:rPr lang="en-US" altLang="zh-CN" sz="2380" b="1" u="none" kern="100">
                          <a:effectLst/>
                          <a:uFill>
                            <a:solidFill>
                              <a:srgbClr val="000000"/>
                            </a:solidFill>
                          </a:uFill>
                          <a:latin typeface="Times New Roman" panose="02020603050405020304"/>
                          <a:ea typeface="微软雅黑" panose="020B0503020204020204" charset="-122"/>
                        </a:rPr>
                        <a:t>______________</a:t>
                      </a:r>
                      <a:r>
                        <a:rPr lang="zh-CN" sz="2380" u="none" kern="100">
                          <a:effectLst/>
                          <a:latin typeface="Times New Roman" panose="02020603050405020304"/>
                          <a:ea typeface="微软雅黑" panose="020B0503020204020204" charset="-122"/>
                        </a:rPr>
                        <a:t>》</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统一全国</a:t>
                      </a:r>
                      <a:endParaRPr lang="en-US" altLang="zh-CN" sz="2380" u="none" kern="100">
                        <a:effectLst/>
                        <a:latin typeface="Times New Roman" panose="02020603050405020304"/>
                        <a:ea typeface="微软雅黑" panose="020B0503020204020204" charset="-122"/>
                      </a:endParaRPr>
                    </a:p>
                    <a:p>
                      <a:pPr algn="just">
                        <a:lnSpc>
                          <a:spcPct val="100000"/>
                        </a:lnSpc>
                        <a:spcAft>
                          <a:spcPct val="0"/>
                        </a:spcAft>
                      </a:pPr>
                      <a:r>
                        <a:rPr lang="zh-CN" sz="2380" u="none" kern="100">
                          <a:effectLst/>
                          <a:latin typeface="Times New Roman" panose="02020603050405020304"/>
                          <a:ea typeface="微软雅黑" panose="020B0503020204020204" charset="-122"/>
                        </a:rPr>
                        <a:t>学制</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学堂选官制度正式设立</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0910">
                <a:tc vMerge="1">
                  <a:tcPr/>
                </a:tc>
                <a:tc>
                  <a:txBody>
                    <a:bodyPr wrap="square"/>
                    <a:lstStyle/>
                    <a:p>
                      <a:pPr algn="just">
                        <a:lnSpc>
                          <a:spcPct val="100000"/>
                        </a:lnSpc>
                        <a:spcAft>
                          <a:spcPct val="0"/>
                        </a:spcAft>
                      </a:pPr>
                      <a:r>
                        <a:rPr lang="zh-CN" sz="2380" u="none" kern="100">
                          <a:effectLst/>
                          <a:latin typeface="Times New Roman" panose="02020603050405020304"/>
                          <a:ea typeface="微软雅黑" panose="020B0503020204020204" charset="-122"/>
                        </a:rPr>
                        <a:t>留学毕业生</a:t>
                      </a:r>
                      <a:endParaRPr lang="en-US" altLang="zh-CN" sz="2380" u="none" kern="100">
                        <a:effectLst/>
                        <a:latin typeface="Times New Roman" panose="02020603050405020304"/>
                        <a:ea typeface="微软雅黑" panose="020B0503020204020204" charset="-122"/>
                      </a:endParaRPr>
                    </a:p>
                    <a:p>
                      <a:pPr algn="just">
                        <a:lnSpc>
                          <a:spcPct val="100000"/>
                        </a:lnSpc>
                        <a:spcAft>
                          <a:spcPct val="0"/>
                        </a:spcAft>
                      </a:pPr>
                      <a:r>
                        <a:rPr lang="zh-CN" sz="2380" u="none" kern="100">
                          <a:effectLst/>
                          <a:latin typeface="Times New Roman" panose="02020603050405020304"/>
                          <a:ea typeface="微软雅黑" panose="020B0503020204020204" charset="-122"/>
                        </a:rPr>
                        <a:t>选官制度　</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00000"/>
                        </a:lnSpc>
                        <a:spcAft>
                          <a:spcPct val="0"/>
                        </a:spcAft>
                      </a:pPr>
                      <a:r>
                        <a:rPr lang="zh-CN" sz="2380" u="none" kern="100">
                          <a:effectLst/>
                          <a:latin typeface="Times New Roman" panose="02020603050405020304"/>
                          <a:ea typeface="微软雅黑" panose="020B0503020204020204" charset="-122"/>
                        </a:rPr>
                        <a:t>每年举行一次归国留学生考试</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考试结果分最优、优、中三等</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分别赐予进士、举人出身</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再分配相应官职</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TextBox 1"/>
          <p:cNvSpPr txBox="1"/>
          <p:nvPr/>
        </p:nvSpPr>
        <p:spPr>
          <a:xfrm>
            <a:off x="6863081" y="2124027"/>
            <a:ext cx="2060953"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蒙养学堂</a:t>
            </a:r>
            <a:endParaRPr lang="zh-CN" altLang="en-US" sz="2380" b="1">
              <a:solidFill>
                <a:srgbClr val="FF0000"/>
              </a:solidFill>
            </a:endParaRPr>
          </a:p>
        </p:txBody>
      </p:sp>
      <p:sp>
        <p:nvSpPr>
          <p:cNvPr id="3" name="TextBox 2"/>
          <p:cNvSpPr txBox="1"/>
          <p:nvPr/>
        </p:nvSpPr>
        <p:spPr>
          <a:xfrm>
            <a:off x="2119971" y="3984070"/>
            <a:ext cx="2060953"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学堂选官</a:t>
            </a:r>
            <a:endParaRPr lang="zh-CN" altLang="en-US" sz="2380" b="1">
              <a:solidFill>
                <a:srgbClr val="FF0000"/>
              </a:solidFill>
            </a:endParaRPr>
          </a:p>
        </p:txBody>
      </p:sp>
      <p:sp>
        <p:nvSpPr>
          <p:cNvPr id="5" name="TextBox 4"/>
          <p:cNvSpPr txBox="1"/>
          <p:nvPr/>
        </p:nvSpPr>
        <p:spPr>
          <a:xfrm>
            <a:off x="7317276" y="4356079"/>
            <a:ext cx="2966104"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奏定学堂章程</a:t>
            </a:r>
            <a:endParaRPr lang="zh-CN" altLang="en-US" sz="2380"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4861560"/>
          </a:xfrm>
          <a:prstGeom prst="rect">
            <a:avLst/>
          </a:prstGeom>
          <a:noFill/>
          <a:ln w="9525">
            <a:noFill/>
          </a:ln>
        </p:spPr>
        <p:txBody>
          <a:bodyPr lIns="117107" tIns="58553" rIns="117107" bIns="58553">
            <a:spAutoFit/>
          </a:bodyPr>
          <a:lstStyle/>
          <a:p>
            <a:pPr algn="just">
              <a:lnSpc>
                <a:spcPct val="150000"/>
              </a:lnSpc>
              <a:spcAft>
                <a:spcPct val="0"/>
              </a:spcAft>
            </a:pPr>
            <a:r>
              <a:rPr lang="zh-CN" altLang="en-US" sz="2565" kern="100">
                <a:latin typeface="Times New Roman" panose="02020603050405020304"/>
                <a:ea typeface="微软雅黑" panose="020B0503020204020204" charset="-122"/>
              </a:rPr>
              <a:t> </a:t>
            </a:r>
            <a:endParaRPr lang="zh-CN" altLang="en-US" sz="2565" kern="100">
              <a:latin typeface="Times New Roman" panose="02020603050405020304"/>
              <a:ea typeface="微软雅黑" panose="020B0503020204020204" charset="-122"/>
            </a:endParaRPr>
          </a:p>
          <a:p>
            <a:pPr algn="just">
              <a:lnSpc>
                <a:spcPct val="150000"/>
              </a:lnSpc>
              <a:spcAft>
                <a:spcPct val="0"/>
              </a:spcAft>
            </a:pPr>
            <a:r>
              <a:rPr lang="zh-CN" altLang="en-US" sz="2565" kern="100">
                <a:latin typeface="Times New Roman" panose="02020603050405020304"/>
                <a:ea typeface="微软雅黑" panose="020B0503020204020204" charset="-122"/>
              </a:rPr>
              <a:t>科举制度被废止的原因</a:t>
            </a:r>
            <a:endParaRPr lang="zh-CN" altLang="en-US" sz="2565" kern="100">
              <a:latin typeface="Times New Roman" panose="02020603050405020304"/>
              <a:ea typeface="微软雅黑" panose="020B0503020204020204" charset="-122"/>
            </a:endParaRPr>
          </a:p>
          <a:p>
            <a:pPr algn="just">
              <a:lnSpc>
                <a:spcPct val="150000"/>
              </a:lnSpc>
              <a:spcAft>
                <a:spcPct val="0"/>
              </a:spcAft>
            </a:pPr>
            <a:r>
              <a:rPr lang="en-US" altLang="zh-CN" sz="2565" kern="100">
                <a:latin typeface="Times New Roman" panose="02020603050405020304"/>
                <a:ea typeface="微软雅黑" panose="020B0503020204020204" charset="-122"/>
              </a:rPr>
              <a:t>(1)</a:t>
            </a:r>
            <a:r>
              <a:rPr lang="zh-CN" altLang="en-US" sz="2565" kern="100">
                <a:latin typeface="Times New Roman" panose="02020603050405020304"/>
                <a:ea typeface="微软雅黑" panose="020B0503020204020204" charset="-122"/>
              </a:rPr>
              <a:t>根本原因</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科举制不能满足国家选拔人才的需要。</a:t>
            </a:r>
            <a:endParaRPr lang="zh-CN" altLang="en-US" sz="2565" kern="100">
              <a:latin typeface="Times New Roman" panose="02020603050405020304"/>
              <a:ea typeface="微软雅黑" panose="020B0503020204020204" charset="-122"/>
            </a:endParaRPr>
          </a:p>
          <a:p>
            <a:pPr algn="just">
              <a:lnSpc>
                <a:spcPct val="150000"/>
              </a:lnSpc>
              <a:spcAft>
                <a:spcPct val="0"/>
              </a:spcAft>
            </a:pPr>
            <a:r>
              <a:rPr lang="en-US" altLang="zh-CN" sz="2565" kern="100">
                <a:latin typeface="Times New Roman" panose="02020603050405020304"/>
                <a:ea typeface="微软雅黑" panose="020B0503020204020204" charset="-122"/>
              </a:rPr>
              <a:t>(2)</a:t>
            </a:r>
            <a:r>
              <a:rPr lang="zh-CN" altLang="en-US" sz="2565" kern="100">
                <a:latin typeface="Times New Roman" panose="02020603050405020304"/>
                <a:ea typeface="微软雅黑" panose="020B0503020204020204" charset="-122"/>
              </a:rPr>
              <a:t>经济上</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随着社会的进步</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科举制已经不适应经济的发展</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阻碍了社会生产力的发展。</a:t>
            </a:r>
            <a:endParaRPr lang="zh-CN" altLang="en-US" sz="2565" kern="100">
              <a:latin typeface="Times New Roman" panose="02020603050405020304"/>
              <a:ea typeface="微软雅黑" panose="020B0503020204020204" charset="-122"/>
            </a:endParaRPr>
          </a:p>
          <a:p>
            <a:pPr algn="just">
              <a:lnSpc>
                <a:spcPct val="150000"/>
              </a:lnSpc>
              <a:spcAft>
                <a:spcPct val="0"/>
              </a:spcAft>
            </a:pPr>
            <a:r>
              <a:rPr lang="en-US" altLang="zh-CN" sz="2565" kern="100">
                <a:latin typeface="Times New Roman" panose="02020603050405020304"/>
                <a:ea typeface="微软雅黑" panose="020B0503020204020204" charset="-122"/>
              </a:rPr>
              <a:t>(3)</a:t>
            </a:r>
            <a:r>
              <a:rPr lang="zh-CN" altLang="en-US" sz="2565" kern="100">
                <a:latin typeface="Times New Roman" panose="02020603050405020304"/>
                <a:ea typeface="微软雅黑" panose="020B0503020204020204" charset="-122"/>
              </a:rPr>
              <a:t>政治上</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清朝末期统治面临内忧外患的局面</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科举制已失去了为封建王朝服务的性质</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在一定程度上阻碍了国家的统治。</a:t>
            </a:r>
            <a:endParaRPr lang="zh-CN" altLang="en-US" sz="2565" kern="100">
              <a:latin typeface="Times New Roman" panose="02020603050405020304"/>
              <a:ea typeface="微软雅黑" panose="020B0503020204020204" charset="-122"/>
            </a:endParaRPr>
          </a:p>
          <a:p>
            <a:pPr algn="just">
              <a:lnSpc>
                <a:spcPct val="150000"/>
              </a:lnSpc>
              <a:spcAft>
                <a:spcPct val="0"/>
              </a:spcAft>
            </a:pPr>
            <a:r>
              <a:rPr lang="en-US" altLang="zh-CN" sz="2565" kern="100">
                <a:latin typeface="Times New Roman" panose="02020603050405020304"/>
                <a:ea typeface="微软雅黑" panose="020B0503020204020204" charset="-122"/>
              </a:rPr>
              <a:t>(4)</a:t>
            </a:r>
            <a:r>
              <a:rPr lang="zh-CN" altLang="en-US" sz="2565" kern="100">
                <a:latin typeface="Times New Roman" panose="02020603050405020304"/>
                <a:ea typeface="微软雅黑" panose="020B0503020204020204" charset="-122"/>
              </a:rPr>
              <a:t>文化上</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西方文化的传入</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使得民主思想有了进一步的发展</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开始呼唤改革。</a:t>
            </a:r>
            <a:endParaRPr lang="zh-CN" altLang="zh-CN" sz="1650" kern="100">
              <a:latin typeface="Times New Roman" panose="02020603050405020304"/>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303020"/>
          </a:xfrm>
          <a:prstGeom prst="rect">
            <a:avLst/>
          </a:prstGeom>
          <a:noFill/>
          <a:ln w="9525">
            <a:noFill/>
          </a:ln>
        </p:spPr>
        <p:txBody>
          <a:bodyPr lIns="117107" tIns="58553" rIns="117107" bIns="58553">
            <a:spAutoFit/>
          </a:bodyPr>
          <a:lstStyle/>
          <a:p>
            <a:pPr algn="just">
              <a:lnSpc>
                <a:spcPct val="150000"/>
              </a:lnSpc>
              <a:spcAft>
                <a:spcPct val="0"/>
              </a:spcAft>
            </a:pPr>
            <a:r>
              <a:rPr lang="zh-CN" altLang="zh-CN" sz="2565" kern="100">
                <a:latin typeface="Times New Roman" panose="02020603050405020304"/>
                <a:ea typeface="微软雅黑" panose="020B0503020204020204" charset="-122"/>
              </a:rPr>
              <a:t>二、民国时期的官员选拔制度</a:t>
            </a:r>
            <a:endParaRPr lang="zh-CN" altLang="zh-CN" sz="1650" kern="100">
              <a:latin typeface="Times New Roman" panose="02020603050405020304"/>
            </a:endParaRPr>
          </a:p>
          <a:p>
            <a:pPr algn="just">
              <a:lnSpc>
                <a:spcPct val="150000"/>
              </a:lnSpc>
              <a:spcAft>
                <a:spcPct val="0"/>
              </a:spcAft>
            </a:pPr>
            <a:r>
              <a:rPr lang="en-US" altLang="zh-CN" sz="2565" b="1" kern="100">
                <a:latin typeface="Times New Roman" panose="02020603050405020304"/>
                <a:ea typeface="微软雅黑" panose="020B0503020204020204" charset="-122"/>
              </a:rPr>
              <a:t>1.</a:t>
            </a:r>
            <a:r>
              <a:rPr lang="zh-CN" altLang="zh-CN" sz="2565" b="1" kern="100">
                <a:latin typeface="Times New Roman" panose="02020603050405020304"/>
                <a:ea typeface="微软雅黑" panose="020B0503020204020204" charset="-122"/>
              </a:rPr>
              <a:t>南京临时政府时期</a:t>
            </a: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579574" y="2692082"/>
          <a:ext cx="10828655" cy="3499485"/>
        </p:xfrm>
        <a:graphic>
          <a:graphicData uri="http://schemas.openxmlformats.org/drawingml/2006/table">
            <a:tbl>
              <a:tblPr firstRow="1" firstCol="1" bandRow="1"/>
              <a:tblGrid>
                <a:gridCol w="680085"/>
                <a:gridCol w="10148570"/>
              </a:tblGrid>
              <a:tr h="54610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依据</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孙中山的文官考试思想</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689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内容</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en-US" sz="2380" u="none" kern="100">
                          <a:effectLst/>
                          <a:latin typeface="Times New Roman" panose="02020603050405020304"/>
                          <a:ea typeface="微软雅黑" panose="020B0503020204020204" charset="-122"/>
                        </a:rPr>
                        <a:t>(1)</a:t>
                      </a:r>
                      <a:r>
                        <a:rPr lang="zh-CN" sz="2380" u="none" kern="100">
                          <a:effectLst/>
                          <a:latin typeface="Times New Roman" panose="02020603050405020304"/>
                          <a:ea typeface="微软雅黑" panose="020B0503020204020204" charset="-122"/>
                        </a:rPr>
                        <a:t>在官员选拔方面</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应以考试制度为主</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也就是在</a:t>
                      </a:r>
                      <a:r>
                        <a:rPr lang="en-US" sz="2380" u="none" kern="100">
                          <a:effectLst/>
                          <a:latin typeface="Times New Roman" panose="02020603050405020304"/>
                          <a:ea typeface="微软雅黑" panose="020B0503020204020204" charset="-122"/>
                        </a:rPr>
                        <a:t>“</a:t>
                      </a:r>
                      <a:r>
                        <a:rPr lang="en-US" altLang="zh-CN" sz="2380" b="1" u="none" kern="100">
                          <a:effectLst/>
                          <a:uFill>
                            <a:solidFill>
                              <a:srgbClr val="000000"/>
                            </a:solidFill>
                          </a:uFill>
                          <a:latin typeface="Times New Roman" panose="02020603050405020304"/>
                          <a:ea typeface="微软雅黑" panose="020B0503020204020204" charset="-122"/>
                        </a:rPr>
                        <a:t>__________</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的框架之中</a:t>
                      </a:r>
                      <a:r>
                        <a:rPr lang="en-US" sz="2380" u="none" kern="100">
                          <a:effectLst/>
                          <a:latin typeface="Times New Roman" panose="02020603050405020304"/>
                          <a:ea typeface="微软雅黑" panose="020B0503020204020204" charset="-122"/>
                        </a:rPr>
                        <a:t>,</a:t>
                      </a:r>
                      <a:endParaRPr lang="en-US"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国家建立考试院</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主管人才的选拔和任用。</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en-US" sz="2380" u="none" kern="100">
                          <a:effectLst/>
                          <a:latin typeface="Times New Roman" panose="02020603050405020304"/>
                          <a:ea typeface="微软雅黑" panose="020B0503020204020204" charset="-122"/>
                        </a:rPr>
                        <a:t>(2)</a:t>
                      </a:r>
                      <a:r>
                        <a:rPr lang="zh-CN" sz="2380" u="none" kern="100">
                          <a:effectLst/>
                          <a:latin typeface="Times New Roman" panose="02020603050405020304"/>
                          <a:ea typeface="微软雅黑" panose="020B0503020204020204" charset="-122"/>
                        </a:rPr>
                        <a:t>完善国家政治制度</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建立文官的培养、任用、监察等方面的运行机制</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66495">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影响</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en-US" sz="2380" u="none" kern="100">
                          <a:effectLst/>
                          <a:latin typeface="Times New Roman" panose="02020603050405020304"/>
                          <a:ea typeface="微软雅黑" panose="020B0503020204020204" charset="-122"/>
                        </a:rPr>
                        <a:t>(1)</a:t>
                      </a:r>
                      <a:r>
                        <a:rPr lang="zh-CN" sz="2380" u="none" kern="100">
                          <a:effectLst/>
                          <a:latin typeface="Times New Roman" panose="02020603050405020304"/>
                          <a:ea typeface="微软雅黑" panose="020B0503020204020204" charset="-122"/>
                        </a:rPr>
                        <a:t>进一步奠定了近代中国文官制度的基础。</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en-US" sz="2380" u="none" kern="100">
                          <a:effectLst/>
                          <a:latin typeface="Times New Roman" panose="02020603050405020304"/>
                          <a:ea typeface="微软雅黑" panose="020B0503020204020204" charset="-122"/>
                        </a:rPr>
                        <a:t>(2)</a:t>
                      </a:r>
                      <a:r>
                        <a:rPr lang="zh-CN" sz="2380" u="none" kern="100">
                          <a:effectLst/>
                          <a:latin typeface="Times New Roman" panose="02020603050405020304"/>
                          <a:ea typeface="微软雅黑" panose="020B0503020204020204" charset="-122"/>
                        </a:rPr>
                        <a:t>对日后民国文官制度的建设产生了重要影响</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7357134" y="3359627"/>
            <a:ext cx="2142370"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五权宪法</a:t>
            </a:r>
            <a:endParaRPr lang="zh-CN" altLang="en-US" sz="2380"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709930"/>
          </a:xfrm>
          <a:prstGeom prst="rect">
            <a:avLst/>
          </a:prstGeom>
          <a:noFill/>
          <a:ln w="9525">
            <a:noFill/>
          </a:ln>
        </p:spPr>
        <p:txBody>
          <a:bodyPr lIns="117107" tIns="58553" rIns="117107" bIns="58553">
            <a:spAutoFit/>
          </a:bodyPr>
          <a:lstStyle/>
          <a:p>
            <a:pPr algn="just">
              <a:lnSpc>
                <a:spcPct val="150000"/>
              </a:lnSpc>
              <a:spcAft>
                <a:spcPct val="0"/>
              </a:spcAft>
            </a:pPr>
            <a:r>
              <a:rPr lang="en-US" altLang="zh-CN" sz="2565" b="1" kern="100">
                <a:latin typeface="Times New Roman" panose="02020603050405020304"/>
                <a:ea typeface="微软雅黑" panose="020B0503020204020204" charset="-122"/>
              </a:rPr>
              <a:t>2.</a:t>
            </a:r>
            <a:r>
              <a:rPr lang="zh-CN" altLang="zh-CN" sz="2565" b="1" kern="100">
                <a:latin typeface="Times New Roman" panose="02020603050405020304"/>
                <a:ea typeface="微软雅黑" panose="020B0503020204020204" charset="-122"/>
              </a:rPr>
              <a:t>北洋政府时期</a:t>
            </a: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639450" y="1615253"/>
          <a:ext cx="11107420" cy="4968240"/>
        </p:xfrm>
        <a:graphic>
          <a:graphicData uri="http://schemas.openxmlformats.org/drawingml/2006/table">
            <a:tbl>
              <a:tblPr firstRow="1" firstCol="1" bandRow="1"/>
              <a:tblGrid>
                <a:gridCol w="680085"/>
                <a:gridCol w="10427335"/>
              </a:tblGrid>
              <a:tr h="54356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方式</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概况</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0435">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考试</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en-US" sz="2380" u="none" kern="100">
                          <a:effectLst/>
                          <a:latin typeface="Times New Roman" panose="02020603050405020304"/>
                          <a:ea typeface="微软雅黑" panose="020B0503020204020204" charset="-122"/>
                        </a:rPr>
                        <a:t>(1)</a:t>
                      </a:r>
                      <a:r>
                        <a:rPr lang="zh-CN" sz="2380" u="none" kern="100">
                          <a:effectLst/>
                          <a:latin typeface="Times New Roman" panose="02020603050405020304"/>
                          <a:ea typeface="微软雅黑" panose="020B0503020204020204" charset="-122"/>
                        </a:rPr>
                        <a:t>确立</a:t>
                      </a:r>
                      <a:r>
                        <a:rPr lang="en-US" sz="2380" u="none" kern="100">
                          <a:effectLst/>
                          <a:latin typeface="Times New Roman" panose="02020603050405020304"/>
                          <a:ea typeface="微软雅黑" panose="020B0503020204020204" charset="-122"/>
                        </a:rPr>
                        <a:t>:1913</a:t>
                      </a:r>
                      <a:r>
                        <a:rPr lang="zh-CN" sz="2380" u="none" kern="100">
                          <a:effectLst/>
                          <a:latin typeface="Times New Roman" panose="02020603050405020304"/>
                          <a:ea typeface="微软雅黑" panose="020B0503020204020204" charset="-122"/>
                        </a:rPr>
                        <a:t>年初</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颁布《</a:t>
                      </a:r>
                      <a:r>
                        <a:rPr lang="en-US" altLang="zh-CN" sz="2380" b="1" u="none" kern="100">
                          <a:effectLst/>
                          <a:uFill>
                            <a:solidFill>
                              <a:srgbClr val="000000"/>
                            </a:solidFill>
                          </a:uFill>
                          <a:latin typeface="Times New Roman" panose="02020603050405020304"/>
                          <a:ea typeface="微软雅黑" panose="020B0503020204020204" charset="-122"/>
                        </a:rPr>
                        <a:t>________________</a:t>
                      </a:r>
                      <a:r>
                        <a:rPr lang="zh-CN" sz="2380" u="none" kern="100">
                          <a:effectLst/>
                          <a:latin typeface="Times New Roman" panose="02020603050405020304"/>
                          <a:ea typeface="微软雅黑" panose="020B0503020204020204" charset="-122"/>
                        </a:rPr>
                        <a:t>》等法案</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是文官考试制度建立的</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标志。</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en-US" sz="2380" u="none" kern="100">
                          <a:effectLst/>
                          <a:latin typeface="Times New Roman" panose="02020603050405020304"/>
                          <a:ea typeface="微软雅黑" panose="020B0503020204020204" charset="-122"/>
                        </a:rPr>
                        <a:t>(2)</a:t>
                      </a:r>
                      <a:r>
                        <a:rPr lang="zh-CN" sz="2380" u="none" kern="100">
                          <a:effectLst/>
                          <a:latin typeface="Times New Roman" panose="02020603050405020304"/>
                          <a:ea typeface="微软雅黑" panose="020B0503020204020204" charset="-122"/>
                        </a:rPr>
                        <a:t>内容</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宋体" panose="02010600030101010101" pitchFamily="2" charset="-122"/>
                          <a:cs typeface="宋体" panose="02010600030101010101" pitchFamily="2" charset="-122"/>
                        </a:rPr>
                        <a:t>①</a:t>
                      </a:r>
                      <a:r>
                        <a:rPr lang="zh-CN" sz="2380" u="none" kern="100">
                          <a:effectLst/>
                          <a:latin typeface="Times New Roman" panose="02020603050405020304"/>
                          <a:ea typeface="微软雅黑" panose="020B0503020204020204" charset="-122"/>
                        </a:rPr>
                        <a:t>民国男子年满</a:t>
                      </a:r>
                      <a:r>
                        <a:rPr lang="en-US" sz="2380" u="none" kern="100">
                          <a:effectLst/>
                          <a:latin typeface="Times New Roman" panose="02020603050405020304"/>
                          <a:ea typeface="微软雅黑" panose="020B0503020204020204" charset="-122"/>
                        </a:rPr>
                        <a:t>21</a:t>
                      </a:r>
                      <a:r>
                        <a:rPr lang="zh-CN" sz="2380" u="none" kern="100">
                          <a:effectLst/>
                          <a:latin typeface="Times New Roman" panose="02020603050405020304"/>
                          <a:ea typeface="微软雅黑" panose="020B0503020204020204" charset="-122"/>
                        </a:rPr>
                        <a:t>岁者</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得应文官考试</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女子不得参加文官考试。</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②</a:t>
                      </a:r>
                      <a:r>
                        <a:rPr lang="zh-CN" sz="2380" u="none" kern="100">
                          <a:effectLst/>
                          <a:latin typeface="Times New Roman" panose="02020603050405020304"/>
                          <a:ea typeface="微软雅黑" panose="020B0503020204020204" charset="-122"/>
                        </a:rPr>
                        <a:t>文官考试由政事堂铨叙局负责</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4245">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甄别</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en-US" sz="2380" u="none" kern="100">
                          <a:effectLst/>
                          <a:latin typeface="Times New Roman" panose="02020603050405020304"/>
                          <a:ea typeface="微软雅黑" panose="020B0503020204020204" charset="-122"/>
                        </a:rPr>
                        <a:t>(1)</a:t>
                      </a:r>
                      <a:r>
                        <a:rPr lang="zh-CN" sz="2380" u="none" kern="100">
                          <a:effectLst/>
                          <a:latin typeface="Times New Roman" panose="02020603050405020304"/>
                          <a:ea typeface="微软雅黑" panose="020B0503020204020204" charset="-122"/>
                        </a:rPr>
                        <a:t>含义</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对已经在文官职位上工作的人</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通过检验毕业文凭、调查经历、</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检查工作成绩、考查学识与工作经验等决定其能否留任。</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en-US" sz="2380" u="none" kern="100">
                          <a:effectLst/>
                          <a:latin typeface="Times New Roman" panose="02020603050405020304"/>
                          <a:ea typeface="微软雅黑" panose="020B0503020204020204" charset="-122"/>
                        </a:rPr>
                        <a:t>(2)</a:t>
                      </a:r>
                      <a:r>
                        <a:rPr lang="zh-CN" sz="2380" u="none" kern="100">
                          <a:effectLst/>
                          <a:latin typeface="Times New Roman" panose="02020603050405020304"/>
                          <a:ea typeface="微软雅黑" panose="020B0503020204020204" charset="-122"/>
                        </a:rPr>
                        <a:t>评价</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是旧人事制度向现代文官制度转变的一个重要措施</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用意在于保持</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行政的连续性与稳定性</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4165168" y="2155586"/>
            <a:ext cx="3248431"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文官考试法草案</a:t>
            </a:r>
            <a:endParaRPr lang="zh-CN" altLang="en-US" sz="2380"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709930"/>
          </a:xfrm>
          <a:prstGeom prst="rect">
            <a:avLst/>
          </a:prstGeom>
          <a:noFill/>
          <a:ln w="9525">
            <a:noFill/>
          </a:ln>
        </p:spPr>
        <p:txBody>
          <a:bodyPr lIns="117107" tIns="58553" rIns="117107" bIns="58553">
            <a:spAutoFit/>
          </a:bodyPr>
          <a:lstStyle/>
          <a:p>
            <a:pPr algn="just">
              <a:lnSpc>
                <a:spcPct val="150000"/>
              </a:lnSpc>
              <a:spcAft>
                <a:spcPct val="0"/>
              </a:spcAft>
            </a:pPr>
            <a:r>
              <a:rPr lang="en-US" altLang="zh-CN" sz="2565" b="1" kern="100">
                <a:latin typeface="Times New Roman" panose="02020603050405020304"/>
                <a:ea typeface="微软雅黑" panose="020B0503020204020204" charset="-122"/>
              </a:rPr>
              <a:t>3.</a:t>
            </a:r>
            <a:r>
              <a:rPr lang="zh-CN" altLang="zh-CN" sz="2565" b="1" kern="100">
                <a:latin typeface="Times New Roman" panose="02020603050405020304"/>
                <a:ea typeface="微软雅黑" panose="020B0503020204020204" charset="-122"/>
              </a:rPr>
              <a:t>南京国民政府时期</a:t>
            </a: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344606" y="1467799"/>
          <a:ext cx="11532870" cy="5019675"/>
        </p:xfrm>
        <a:graphic>
          <a:graphicData uri="http://schemas.openxmlformats.org/drawingml/2006/table">
            <a:tbl>
              <a:tblPr firstRow="1" firstCol="1" bandRow="1"/>
              <a:tblGrid>
                <a:gridCol w="680085"/>
                <a:gridCol w="10852785"/>
              </a:tblGrid>
              <a:tr h="54356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确立</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en-US" sz="2380" u="none" kern="100">
                          <a:effectLst/>
                          <a:latin typeface="Times New Roman" panose="02020603050405020304"/>
                          <a:ea typeface="微软雅黑" panose="020B0503020204020204" charset="-122"/>
                        </a:rPr>
                        <a:t>1929</a:t>
                      </a:r>
                      <a:r>
                        <a:rPr lang="zh-CN" sz="2380" u="none" kern="100">
                          <a:effectLst/>
                          <a:latin typeface="Times New Roman" panose="02020603050405020304"/>
                          <a:ea typeface="微软雅黑" panose="020B0503020204020204" charset="-122"/>
                        </a:rPr>
                        <a:t>年制定《公务员任用条例》</a:t>
                      </a:r>
                      <a:r>
                        <a:rPr lang="en-US" sz="2380" u="none" kern="100">
                          <a:effectLst/>
                          <a:latin typeface="Times New Roman" panose="02020603050405020304"/>
                          <a:ea typeface="微软雅黑" panose="020B0503020204020204" charset="-122"/>
                        </a:rPr>
                        <a:t>;1933</a:t>
                      </a:r>
                      <a:r>
                        <a:rPr lang="zh-CN" sz="2380" u="none" kern="100">
                          <a:effectLst/>
                          <a:latin typeface="Times New Roman" panose="02020603050405020304"/>
                          <a:ea typeface="微软雅黑" panose="020B0503020204020204" charset="-122"/>
                        </a:rPr>
                        <a:t>年颁布《</a:t>
                      </a:r>
                      <a:r>
                        <a:rPr lang="en-US" altLang="zh-CN" sz="2380" b="1" u="none" kern="100">
                          <a:effectLst/>
                          <a:uFill>
                            <a:solidFill>
                              <a:srgbClr val="000000"/>
                            </a:solidFill>
                          </a:uFill>
                          <a:latin typeface="Times New Roman" panose="02020603050405020304"/>
                          <a:ea typeface="微软雅黑" panose="020B0503020204020204" charset="-122"/>
                        </a:rPr>
                        <a:t>______________</a:t>
                      </a:r>
                      <a:r>
                        <a:rPr lang="zh-CN" sz="2380" u="none" kern="100">
                          <a:effectLst/>
                          <a:latin typeface="Times New Roman" panose="02020603050405020304"/>
                          <a:ea typeface="微软雅黑" panose="020B0503020204020204" charset="-122"/>
                        </a:rPr>
                        <a:t>》</a:t>
                      </a:r>
                      <a:endParaRPr lang="zh-CN" sz="2380" u="none" kern="100">
                        <a:effectLst/>
                        <a:latin typeface="Times New Roman" panose="02020603050405020304"/>
                        <a:ea typeface="宋体" panose="02010600030101010101" pitchFamily="2" charset="-122"/>
                      </a:endParaRPr>
                    </a:p>
                  </a:txBody>
                  <a:tcPr marL="31969" marR="31969"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04265">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依据</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以北洋政府时期的文官制度为基础</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继承、吸收中国传统考试监察制度和西方文官制度的精华</a:t>
                      </a:r>
                      <a:endParaRPr lang="zh-CN" sz="2380" u="none" kern="100">
                        <a:effectLst/>
                        <a:latin typeface="Times New Roman" panose="02020603050405020304"/>
                        <a:ea typeface="宋体" panose="02010600030101010101" pitchFamily="2" charset="-122"/>
                      </a:endParaRPr>
                    </a:p>
                  </a:txBody>
                  <a:tcPr marL="31969" marR="31969"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2665">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内容</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①</a:t>
                      </a:r>
                      <a:r>
                        <a:rPr lang="zh-CN" sz="2380" u="none" kern="100">
                          <a:effectLst/>
                          <a:latin typeface="Times New Roman" panose="02020603050405020304"/>
                          <a:ea typeface="微软雅黑" panose="020B0503020204020204" charset="-122"/>
                        </a:rPr>
                        <a:t>公务员的选任由考试院负责</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所有公务员均须依法律</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经考试院考选、铨叙</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方得任用</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②</a:t>
                      </a:r>
                      <a:r>
                        <a:rPr lang="en-US" sz="2380" u="none" kern="100">
                          <a:effectLst/>
                          <a:latin typeface="Times New Roman" panose="02020603050405020304"/>
                          <a:ea typeface="微软雅黑" panose="020B0503020204020204" charset="-122"/>
                        </a:rPr>
                        <a:t>1929</a:t>
                      </a:r>
                      <a:r>
                        <a:rPr lang="zh-CN" sz="2380" u="none" kern="100">
                          <a:effectLst/>
                          <a:latin typeface="Times New Roman" panose="02020603050405020304"/>
                          <a:ea typeface="微软雅黑" panose="020B0503020204020204" charset="-122"/>
                        </a:rPr>
                        <a:t>年</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颁布《</a:t>
                      </a:r>
                      <a:r>
                        <a:rPr lang="en-US" altLang="zh-CN" sz="2380" b="1" u="none" kern="100">
                          <a:effectLst/>
                          <a:uFill>
                            <a:solidFill>
                              <a:srgbClr val="000000"/>
                            </a:solidFill>
                          </a:uFill>
                          <a:latin typeface="Times New Roman" panose="02020603050405020304"/>
                          <a:ea typeface="微软雅黑" panose="020B0503020204020204" charset="-122"/>
                        </a:rPr>
                        <a:t>________</a:t>
                      </a:r>
                      <a:r>
                        <a:rPr lang="zh-CN" sz="2380" u="none" kern="100">
                          <a:effectLst/>
                          <a:latin typeface="Times New Roman" panose="02020603050405020304"/>
                          <a:ea typeface="微软雅黑" panose="020B0503020204020204" charset="-122"/>
                        </a:rPr>
                        <a:t>》</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允许女子参加考试。</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③</a:t>
                      </a:r>
                      <a:r>
                        <a:rPr lang="zh-CN" sz="2380" u="none" kern="100">
                          <a:effectLst/>
                          <a:latin typeface="Times New Roman" panose="02020603050405020304"/>
                          <a:ea typeface="微软雅黑" panose="020B0503020204020204" charset="-122"/>
                        </a:rPr>
                        <a:t>对一般在职人员</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采用甄别审查措施</a:t>
                      </a:r>
                      <a:endParaRPr lang="zh-CN" sz="2380" u="none" kern="100">
                        <a:effectLst/>
                        <a:latin typeface="Times New Roman" panose="02020603050405020304"/>
                        <a:ea typeface="宋体" panose="02010600030101010101" pitchFamily="2" charset="-122"/>
                      </a:endParaRPr>
                    </a:p>
                  </a:txBody>
                  <a:tcPr marL="31969" marR="31969"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99185">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评价</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①</a:t>
                      </a:r>
                      <a:r>
                        <a:rPr lang="zh-CN" sz="2380" u="none" kern="100">
                          <a:effectLst/>
                          <a:latin typeface="Times New Roman" panose="02020603050405020304"/>
                          <a:ea typeface="微软雅黑" panose="020B0503020204020204" charset="-122"/>
                        </a:rPr>
                        <a:t>积极性</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制度规定严格</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具有更强的开放性和平等性。</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②</a:t>
                      </a:r>
                      <a:r>
                        <a:rPr lang="zh-CN" sz="2380" u="none" kern="100">
                          <a:effectLst/>
                          <a:latin typeface="Times New Roman" panose="02020603050405020304"/>
                          <a:ea typeface="微软雅黑" panose="020B0503020204020204" charset="-122"/>
                        </a:rPr>
                        <a:t>局限性</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实施过程中漏洞百出</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无法禁绝任用亲信、拉帮结派的现象</a:t>
                      </a:r>
                      <a:endParaRPr lang="zh-CN" sz="2380" u="none" kern="100">
                        <a:effectLst/>
                        <a:latin typeface="Times New Roman" panose="02020603050405020304"/>
                        <a:ea typeface="宋体" panose="02010600030101010101" pitchFamily="2" charset="-122"/>
                      </a:endParaRPr>
                    </a:p>
                  </a:txBody>
                  <a:tcPr marL="31969" marR="31969"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6799121" y="1479656"/>
            <a:ext cx="2886387"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公务员任用法</a:t>
            </a:r>
            <a:endParaRPr lang="zh-CN" altLang="en-US" sz="2380" b="1">
              <a:solidFill>
                <a:srgbClr val="FF0000"/>
              </a:solidFill>
            </a:endParaRPr>
          </a:p>
        </p:txBody>
      </p:sp>
      <p:sp>
        <p:nvSpPr>
          <p:cNvPr id="5" name="TextBox 4"/>
          <p:cNvSpPr txBox="1"/>
          <p:nvPr/>
        </p:nvSpPr>
        <p:spPr>
          <a:xfrm>
            <a:off x="3077012" y="4199969"/>
            <a:ext cx="1565155"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考试法</a:t>
            </a:r>
            <a:endParaRPr lang="zh-CN" altLang="en-US" sz="2380"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4268470"/>
          </a:xfrm>
          <a:prstGeom prst="rect">
            <a:avLst/>
          </a:prstGeom>
          <a:noFill/>
          <a:ln w="9525">
            <a:noFill/>
          </a:ln>
        </p:spPr>
        <p:txBody>
          <a:bodyPr lIns="117107" tIns="58553" rIns="117107" bIns="58553">
            <a:spAutoFit/>
          </a:bodyPr>
          <a:lstStyle/>
          <a:p>
            <a:pPr algn="just">
              <a:lnSpc>
                <a:spcPct val="150000"/>
              </a:lnSpc>
              <a:spcAft>
                <a:spcPct val="0"/>
              </a:spcAft>
            </a:pPr>
            <a:r>
              <a:rPr lang="zh-CN" altLang="en-US" sz="2565" kern="100">
                <a:latin typeface="Times New Roman" panose="02020603050405020304"/>
                <a:ea typeface="微软雅黑" panose="020B0503020204020204" charset="-122"/>
              </a:rPr>
              <a:t> </a:t>
            </a:r>
            <a:endParaRPr lang="zh-CN" altLang="en-US" sz="2565" kern="100">
              <a:latin typeface="Times New Roman" panose="02020603050405020304"/>
              <a:ea typeface="微软雅黑" panose="020B0503020204020204" charset="-122"/>
            </a:endParaRPr>
          </a:p>
          <a:p>
            <a:pPr algn="just">
              <a:lnSpc>
                <a:spcPct val="150000"/>
              </a:lnSpc>
              <a:spcAft>
                <a:spcPct val="0"/>
              </a:spcAft>
            </a:pPr>
            <a:r>
              <a:rPr lang="zh-CN" altLang="en-US" sz="2565" kern="100">
                <a:latin typeface="Times New Roman" panose="02020603050405020304"/>
                <a:ea typeface="微软雅黑" panose="020B0503020204020204" charset="-122"/>
              </a:rPr>
              <a:t>文官制度的改革趋势</a:t>
            </a:r>
            <a:endParaRPr lang="zh-CN" altLang="en-US" sz="2565" kern="100">
              <a:latin typeface="Times New Roman" panose="02020603050405020304"/>
              <a:ea typeface="微软雅黑" panose="020B0503020204020204" charset="-122"/>
            </a:endParaRPr>
          </a:p>
          <a:p>
            <a:pPr algn="just">
              <a:lnSpc>
                <a:spcPct val="150000"/>
              </a:lnSpc>
              <a:spcAft>
                <a:spcPct val="0"/>
              </a:spcAft>
            </a:pPr>
            <a:r>
              <a:rPr lang="en-US" altLang="zh-CN" sz="2565" kern="100">
                <a:latin typeface="Times New Roman" panose="02020603050405020304"/>
                <a:ea typeface="微软雅黑" panose="020B0503020204020204" charset="-122"/>
              </a:rPr>
              <a:t>(1)</a:t>
            </a:r>
            <a:r>
              <a:rPr lang="zh-CN" altLang="en-US" sz="2565" kern="100">
                <a:latin typeface="Times New Roman" panose="02020603050405020304"/>
                <a:ea typeface="微软雅黑" panose="020B0503020204020204" charset="-122"/>
              </a:rPr>
              <a:t>扩大招考范围</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增加量化考核的比例。</a:t>
            </a:r>
            <a:endParaRPr lang="zh-CN" altLang="en-US" sz="2565" kern="100">
              <a:latin typeface="Times New Roman" panose="02020603050405020304"/>
              <a:ea typeface="微软雅黑" panose="020B0503020204020204" charset="-122"/>
            </a:endParaRPr>
          </a:p>
          <a:p>
            <a:pPr algn="just">
              <a:lnSpc>
                <a:spcPct val="150000"/>
              </a:lnSpc>
              <a:spcAft>
                <a:spcPct val="0"/>
              </a:spcAft>
            </a:pPr>
            <a:r>
              <a:rPr lang="en-US" altLang="zh-CN" sz="2565" kern="100">
                <a:latin typeface="Times New Roman" panose="02020603050405020304"/>
                <a:ea typeface="微软雅黑" panose="020B0503020204020204" charset="-122"/>
              </a:rPr>
              <a:t>(2)</a:t>
            </a:r>
            <a:r>
              <a:rPr lang="zh-CN" altLang="en-US" sz="2565" kern="100">
                <a:latin typeface="Times New Roman" panose="02020603050405020304"/>
                <a:ea typeface="微软雅黑" panose="020B0503020204020204" charset="-122"/>
              </a:rPr>
              <a:t>调整文官结构</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提高文官综合素质。</a:t>
            </a:r>
            <a:endParaRPr lang="zh-CN" altLang="en-US" sz="2565" kern="100">
              <a:latin typeface="Times New Roman" panose="02020603050405020304"/>
              <a:ea typeface="微软雅黑" panose="020B0503020204020204" charset="-122"/>
            </a:endParaRPr>
          </a:p>
          <a:p>
            <a:pPr algn="just">
              <a:lnSpc>
                <a:spcPct val="150000"/>
              </a:lnSpc>
              <a:spcAft>
                <a:spcPct val="0"/>
              </a:spcAft>
            </a:pPr>
            <a:r>
              <a:rPr lang="en-US" altLang="zh-CN" sz="2565" kern="100">
                <a:latin typeface="Times New Roman" panose="02020603050405020304"/>
                <a:ea typeface="微软雅黑" panose="020B0503020204020204" charset="-122"/>
              </a:rPr>
              <a:t>(3)</a:t>
            </a:r>
            <a:r>
              <a:rPr lang="zh-CN" altLang="en-US" sz="2565" kern="100">
                <a:latin typeface="Times New Roman" panose="02020603050405020304"/>
                <a:ea typeface="微软雅黑" panose="020B0503020204020204" charset="-122"/>
              </a:rPr>
              <a:t>引入竞争机制</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进一步改善功绩制。</a:t>
            </a:r>
            <a:endParaRPr lang="zh-CN" altLang="en-US" sz="2565" kern="100">
              <a:latin typeface="Times New Roman" panose="02020603050405020304"/>
              <a:ea typeface="微软雅黑" panose="020B0503020204020204" charset="-122"/>
            </a:endParaRPr>
          </a:p>
          <a:p>
            <a:pPr algn="just">
              <a:lnSpc>
                <a:spcPct val="150000"/>
              </a:lnSpc>
              <a:spcAft>
                <a:spcPct val="0"/>
              </a:spcAft>
            </a:pPr>
            <a:r>
              <a:rPr lang="en-US" altLang="zh-CN" sz="2565" kern="100">
                <a:latin typeface="Times New Roman" panose="02020603050405020304"/>
                <a:ea typeface="微软雅黑" panose="020B0503020204020204" charset="-122"/>
              </a:rPr>
              <a:t>(4)</a:t>
            </a:r>
            <a:r>
              <a:rPr lang="zh-CN" altLang="en-US" sz="2565" kern="100">
                <a:latin typeface="Times New Roman" panose="02020603050405020304"/>
                <a:ea typeface="微软雅黑" panose="020B0503020204020204" charset="-122"/>
              </a:rPr>
              <a:t>精简文官层次</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加强文官间的交流。</a:t>
            </a:r>
            <a:endParaRPr lang="zh-CN" altLang="en-US" sz="2565" kern="100">
              <a:latin typeface="Times New Roman" panose="02020603050405020304"/>
              <a:ea typeface="微软雅黑" panose="020B0503020204020204" charset="-122"/>
            </a:endParaRPr>
          </a:p>
          <a:p>
            <a:pPr algn="just">
              <a:lnSpc>
                <a:spcPct val="150000"/>
              </a:lnSpc>
              <a:spcAft>
                <a:spcPct val="0"/>
              </a:spcAft>
            </a:pPr>
            <a:r>
              <a:rPr lang="en-US" altLang="zh-CN" sz="2565" kern="100">
                <a:latin typeface="Times New Roman" panose="02020603050405020304"/>
                <a:ea typeface="微软雅黑" panose="020B0503020204020204" charset="-122"/>
              </a:rPr>
              <a:t>(5)</a:t>
            </a:r>
            <a:r>
              <a:rPr lang="zh-CN" altLang="en-US" sz="2565" kern="100">
                <a:latin typeface="Times New Roman" panose="02020603050405020304"/>
                <a:ea typeface="微软雅黑" panose="020B0503020204020204" charset="-122"/>
              </a:rPr>
              <a:t>改革文官管理方式。</a:t>
            </a:r>
            <a:endParaRPr lang="zh-CN" altLang="zh-CN" sz="1650" kern="100">
              <a:latin typeface="Times New Roman" panose="02020603050405020304"/>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303020"/>
          </a:xfrm>
          <a:prstGeom prst="rect">
            <a:avLst/>
          </a:prstGeom>
          <a:noFill/>
          <a:ln w="9525">
            <a:noFill/>
          </a:ln>
        </p:spPr>
        <p:txBody>
          <a:bodyPr lIns="117107" tIns="58553" rIns="117107" bIns="58553">
            <a:spAutoFit/>
          </a:bodyPr>
          <a:lstStyle/>
          <a:p>
            <a:pPr algn="just">
              <a:lnSpc>
                <a:spcPct val="150000"/>
              </a:lnSpc>
              <a:spcAft>
                <a:spcPct val="0"/>
              </a:spcAft>
            </a:pPr>
            <a:r>
              <a:rPr lang="zh-CN" altLang="zh-CN" sz="2565" kern="100">
                <a:latin typeface="Times New Roman" panose="02020603050405020304"/>
                <a:ea typeface="微软雅黑" panose="020B0503020204020204" charset="-122"/>
              </a:rPr>
              <a:t>三、中华人民共和国的干部制度和公务员制度</a:t>
            </a:r>
            <a:endParaRPr lang="zh-CN" altLang="zh-CN" sz="1650" kern="100">
              <a:latin typeface="Times New Roman" panose="02020603050405020304"/>
            </a:endParaRPr>
          </a:p>
          <a:p>
            <a:pPr algn="just">
              <a:lnSpc>
                <a:spcPct val="150000"/>
              </a:lnSpc>
              <a:spcAft>
                <a:spcPct val="0"/>
              </a:spcAft>
            </a:pPr>
            <a:r>
              <a:rPr lang="en-US" altLang="zh-CN" sz="2565" b="1" kern="100">
                <a:latin typeface="Times New Roman" panose="02020603050405020304"/>
                <a:ea typeface="微软雅黑" panose="020B0503020204020204" charset="-122"/>
              </a:rPr>
              <a:t>1.</a:t>
            </a:r>
            <a:r>
              <a:rPr lang="zh-CN" altLang="zh-CN" sz="2565" b="1" kern="100">
                <a:latin typeface="Times New Roman" panose="02020603050405020304"/>
                <a:ea typeface="微软雅黑" panose="020B0503020204020204" charset="-122"/>
              </a:rPr>
              <a:t>干部制度</a:t>
            </a: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507642" y="2598083"/>
          <a:ext cx="11303000" cy="2038985"/>
        </p:xfrm>
        <a:graphic>
          <a:graphicData uri="http://schemas.openxmlformats.org/drawingml/2006/table">
            <a:tbl>
              <a:tblPr firstRow="1" firstCol="1" bandRow="1"/>
              <a:tblGrid>
                <a:gridCol w="669290"/>
                <a:gridCol w="10633710"/>
              </a:tblGrid>
              <a:tr h="2038985">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改革</a:t>
                      </a:r>
                      <a:endParaRPr lang="zh-CN" sz="2380" u="none" kern="100">
                        <a:effectLst/>
                        <a:latin typeface="Times New Roman" panose="02020603050405020304"/>
                        <a:ea typeface="宋体" panose="02010600030101010101" pitchFamily="2" charset="-122"/>
                      </a:endParaRPr>
                    </a:p>
                    <a:p>
                      <a:pPr algn="ctr">
                        <a:lnSpc>
                          <a:spcPct val="150000"/>
                        </a:lnSpc>
                        <a:spcAft>
                          <a:spcPct val="0"/>
                        </a:spcAft>
                      </a:pPr>
                      <a:r>
                        <a:rPr lang="zh-CN" sz="2380" u="none" kern="100">
                          <a:effectLst/>
                          <a:latin typeface="Times New Roman" panose="02020603050405020304"/>
                          <a:ea typeface="微软雅黑" panose="020B0503020204020204" charset="-122"/>
                        </a:rPr>
                        <a:t>开放</a:t>
                      </a:r>
                      <a:endParaRPr lang="zh-CN" sz="2380" u="none" kern="100">
                        <a:effectLst/>
                        <a:latin typeface="Times New Roman" panose="02020603050405020304"/>
                        <a:ea typeface="宋体" panose="02010600030101010101" pitchFamily="2" charset="-122"/>
                      </a:endParaRPr>
                    </a:p>
                    <a:p>
                      <a:pPr algn="ctr">
                        <a:lnSpc>
                          <a:spcPct val="150000"/>
                        </a:lnSpc>
                        <a:spcAft>
                          <a:spcPct val="0"/>
                        </a:spcAft>
                      </a:pPr>
                      <a:r>
                        <a:rPr lang="zh-CN" sz="2380" u="none" kern="100">
                          <a:effectLst/>
                          <a:latin typeface="Times New Roman" panose="02020603050405020304"/>
                          <a:ea typeface="微软雅黑" panose="020B0503020204020204" charset="-122"/>
                        </a:rPr>
                        <a:t>以前</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①</a:t>
                      </a:r>
                      <a:r>
                        <a:rPr lang="zh-CN" sz="2380" u="none" kern="100">
                          <a:effectLst/>
                          <a:latin typeface="Times New Roman" panose="02020603050405020304"/>
                          <a:ea typeface="微软雅黑" panose="020B0503020204020204" charset="-122"/>
                        </a:rPr>
                        <a:t>沿用民主革命时期由中共中央及各级党委组织部门统一管理的干部制度。</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②</a:t>
                      </a:r>
                      <a:r>
                        <a:rPr lang="zh-CN" sz="2380" u="none" kern="100">
                          <a:effectLst/>
                          <a:latin typeface="Times New Roman" panose="02020603050405020304"/>
                          <a:ea typeface="微软雅黑" panose="020B0503020204020204" charset="-122"/>
                        </a:rPr>
                        <a:t>建立了在中共中央及各级党委组织部门统一领导、统一管理下的</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en-US" altLang="zh-CN" sz="2380" b="1" u="none" kern="100">
                          <a:effectLst/>
                          <a:uFill>
                            <a:solidFill>
                              <a:srgbClr val="000000"/>
                            </a:solidFill>
                          </a:uFill>
                          <a:latin typeface="Times New Roman" panose="02020603050405020304"/>
                          <a:ea typeface="微软雅黑" panose="020B0503020204020204" charset="-122"/>
                        </a:rPr>
                        <a:t>____________________</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710803" y="3947530"/>
            <a:ext cx="4019022"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分类管理的干部制度</a:t>
            </a:r>
            <a:endParaRPr lang="zh-CN" altLang="en-US" sz="2380"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560786" y="1601632"/>
          <a:ext cx="10972800" cy="3818890"/>
        </p:xfrm>
        <a:graphic>
          <a:graphicData uri="http://schemas.openxmlformats.org/drawingml/2006/table">
            <a:tbl>
              <a:tblPr firstRow="1" firstCol="1" bandRow="1"/>
              <a:tblGrid>
                <a:gridCol w="669290"/>
                <a:gridCol w="10303510"/>
              </a:tblGrid>
              <a:tr h="381889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改革</a:t>
                      </a:r>
                      <a:endParaRPr lang="zh-CN" sz="2380" u="none" kern="100">
                        <a:effectLst/>
                        <a:latin typeface="Times New Roman" panose="02020603050405020304"/>
                        <a:ea typeface="宋体" panose="02010600030101010101" pitchFamily="2" charset="-122"/>
                      </a:endParaRPr>
                    </a:p>
                    <a:p>
                      <a:pPr algn="ctr">
                        <a:lnSpc>
                          <a:spcPct val="150000"/>
                        </a:lnSpc>
                        <a:spcAft>
                          <a:spcPct val="0"/>
                        </a:spcAft>
                      </a:pPr>
                      <a:r>
                        <a:rPr lang="zh-CN" sz="2380" u="none" kern="100">
                          <a:effectLst/>
                          <a:latin typeface="Times New Roman" panose="02020603050405020304"/>
                          <a:ea typeface="微软雅黑" panose="020B0503020204020204" charset="-122"/>
                        </a:rPr>
                        <a:t>开放</a:t>
                      </a:r>
                      <a:endParaRPr lang="zh-CN" sz="2380" u="none" kern="100">
                        <a:effectLst/>
                        <a:latin typeface="Times New Roman" panose="02020603050405020304"/>
                        <a:ea typeface="宋体" panose="02010600030101010101" pitchFamily="2" charset="-122"/>
                      </a:endParaRPr>
                    </a:p>
                    <a:p>
                      <a:pPr algn="ctr">
                        <a:lnSpc>
                          <a:spcPct val="150000"/>
                        </a:lnSpc>
                        <a:spcAft>
                          <a:spcPct val="0"/>
                        </a:spcAft>
                      </a:pPr>
                      <a:r>
                        <a:rPr lang="zh-CN" sz="2380" u="none" kern="100">
                          <a:effectLst/>
                          <a:latin typeface="Times New Roman" panose="02020603050405020304"/>
                          <a:ea typeface="微软雅黑" panose="020B0503020204020204" charset="-122"/>
                        </a:rPr>
                        <a:t>以后</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①</a:t>
                      </a:r>
                      <a:r>
                        <a:rPr lang="zh-CN" sz="2380" u="none" kern="100">
                          <a:effectLst/>
                          <a:latin typeface="Times New Roman" panose="02020603050405020304"/>
                          <a:ea typeface="微软雅黑" panose="020B0503020204020204" charset="-122"/>
                        </a:rPr>
                        <a:t>措施</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在干部选拔、任用、考核、奖惩、离休、退休、培训、工资、回避</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制度等方面进行了一系列改革</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中共十八大以来</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干部队伍建设更加规范化、</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制度化</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严格依法依规办事。</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②</a:t>
                      </a:r>
                      <a:r>
                        <a:rPr lang="zh-CN" sz="2380" u="none" kern="100">
                          <a:effectLst/>
                          <a:latin typeface="Times New Roman" panose="02020603050405020304"/>
                          <a:ea typeface="微软雅黑" panose="020B0503020204020204" charset="-122"/>
                        </a:rPr>
                        <a:t>原则</a:t>
                      </a:r>
                      <a:r>
                        <a:rPr lang="en-US" sz="2380" u="none" kern="100">
                          <a:effectLst/>
                          <a:latin typeface="Times New Roman" panose="02020603050405020304"/>
                          <a:ea typeface="微软雅黑" panose="020B0503020204020204" charset="-122"/>
                        </a:rPr>
                        <a:t>:</a:t>
                      </a:r>
                      <a:r>
                        <a:rPr lang="en-US" altLang="zh-CN" sz="2380" b="1" u="none" kern="100">
                          <a:effectLst/>
                          <a:uFill>
                            <a:solidFill>
                              <a:srgbClr val="000000"/>
                            </a:solidFill>
                          </a:uFill>
                          <a:latin typeface="Times New Roman" panose="02020603050405020304"/>
                          <a:ea typeface="微软雅黑" panose="020B0503020204020204" charset="-122"/>
                        </a:rPr>
                        <a:t>____________</a:t>
                      </a:r>
                      <a:r>
                        <a:rPr lang="zh-CN" sz="2380" u="none" kern="100">
                          <a:effectLst/>
                          <a:latin typeface="Times New Roman" panose="02020603050405020304"/>
                          <a:ea typeface="微软雅黑" panose="020B0503020204020204" charset="-122"/>
                        </a:rPr>
                        <a:t>管理干部。</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③</a:t>
                      </a:r>
                      <a:r>
                        <a:rPr lang="zh-CN" sz="2380" u="none" kern="100">
                          <a:effectLst/>
                          <a:latin typeface="Times New Roman" panose="02020603050405020304"/>
                          <a:ea typeface="微软雅黑" panose="020B0503020204020204" charset="-122"/>
                        </a:rPr>
                        <a:t>意义</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逐步实现了干部管理的科学化、民主化、</a:t>
                      </a:r>
                      <a:r>
                        <a:rPr lang="en-US" altLang="zh-CN" sz="2380" b="1" u="none" kern="100">
                          <a:effectLst/>
                          <a:uFill>
                            <a:solidFill>
                              <a:srgbClr val="000000"/>
                            </a:solidFill>
                          </a:uFill>
                          <a:latin typeface="Times New Roman" panose="02020603050405020304"/>
                          <a:ea typeface="微软雅黑" panose="020B0503020204020204" charset="-122"/>
                        </a:rPr>
                        <a:t>________</a:t>
                      </a:r>
                      <a:r>
                        <a:rPr lang="zh-CN" sz="2380" u="none" kern="100">
                          <a:effectLst/>
                          <a:latin typeface="Times New Roman" panose="02020603050405020304"/>
                          <a:ea typeface="微软雅黑" panose="020B0503020204020204" charset="-122"/>
                        </a:rPr>
                        <a:t>、现代化</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初步建立</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起中国特色社会主义干部管理制度</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在干部的廉政建设方面取得很大成绩</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TextBox 1"/>
          <p:cNvSpPr txBox="1"/>
          <p:nvPr/>
        </p:nvSpPr>
        <p:spPr>
          <a:xfrm>
            <a:off x="1320709" y="3534002"/>
            <a:ext cx="3659479"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中国共产党</a:t>
            </a:r>
            <a:endParaRPr lang="zh-CN" altLang="en-US" sz="2380" b="1">
              <a:solidFill>
                <a:srgbClr val="FF0000"/>
              </a:solidFill>
            </a:endParaRPr>
          </a:p>
        </p:txBody>
      </p:sp>
      <p:sp>
        <p:nvSpPr>
          <p:cNvPr id="4" name="TextBox 3"/>
          <p:cNvSpPr txBox="1"/>
          <p:nvPr/>
        </p:nvSpPr>
        <p:spPr>
          <a:xfrm>
            <a:off x="7117986" y="4080390"/>
            <a:ext cx="2341660"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法制化</a:t>
            </a:r>
            <a:endParaRPr lang="zh-CN" altLang="en-US" sz="2380"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709930"/>
          </a:xfrm>
          <a:prstGeom prst="rect">
            <a:avLst/>
          </a:prstGeom>
          <a:noFill/>
          <a:ln w="9525">
            <a:noFill/>
          </a:ln>
        </p:spPr>
        <p:txBody>
          <a:bodyPr lIns="117107" tIns="58553" rIns="117107" bIns="58553">
            <a:spAutoFit/>
          </a:bodyPr>
          <a:lstStyle/>
          <a:p>
            <a:pPr algn="just">
              <a:lnSpc>
                <a:spcPct val="150000"/>
              </a:lnSpc>
              <a:spcAft>
                <a:spcPct val="0"/>
              </a:spcAft>
            </a:pPr>
            <a:r>
              <a:rPr lang="en-US" altLang="zh-CN" sz="2565" b="1" kern="100">
                <a:latin typeface="Times New Roman" panose="02020603050405020304"/>
                <a:ea typeface="微软雅黑" panose="020B0503020204020204" charset="-122"/>
              </a:rPr>
              <a:t>2.</a:t>
            </a:r>
            <a:r>
              <a:rPr lang="zh-CN" altLang="zh-CN" sz="2565" b="1" kern="100">
                <a:latin typeface="Times New Roman" panose="02020603050405020304"/>
                <a:ea typeface="微软雅黑" panose="020B0503020204020204" charset="-122"/>
              </a:rPr>
              <a:t>公务员制度</a:t>
            </a: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384464" y="1721868"/>
          <a:ext cx="10972800" cy="4057650"/>
        </p:xfrm>
        <a:graphic>
          <a:graphicData uri="http://schemas.openxmlformats.org/drawingml/2006/table">
            <a:tbl>
              <a:tblPr firstRow="1" firstCol="1" bandRow="1"/>
              <a:tblGrid>
                <a:gridCol w="669290"/>
                <a:gridCol w="10303510"/>
              </a:tblGrid>
              <a:tr h="114935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建立</a:t>
                      </a:r>
                      <a:endParaRPr lang="zh-CN" sz="2380" u="none" kern="100">
                        <a:effectLst/>
                        <a:latin typeface="Times New Roman" panose="02020603050405020304"/>
                        <a:ea typeface="宋体" panose="02010600030101010101" pitchFamily="2" charset="-122"/>
                      </a:endParaRPr>
                    </a:p>
                    <a:p>
                      <a:pPr algn="ctr">
                        <a:lnSpc>
                          <a:spcPct val="150000"/>
                        </a:lnSpc>
                        <a:spcAft>
                          <a:spcPct val="0"/>
                        </a:spcAft>
                      </a:pPr>
                      <a:r>
                        <a:rPr lang="zh-CN" sz="2380" u="none" kern="100">
                          <a:effectLst/>
                          <a:latin typeface="Times New Roman" panose="02020603050405020304"/>
                          <a:ea typeface="微软雅黑" panose="020B0503020204020204" charset="-122"/>
                        </a:rPr>
                        <a:t>过程</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①</a:t>
                      </a:r>
                      <a:r>
                        <a:rPr lang="zh-CN" sz="2380" u="none" kern="100">
                          <a:effectLst/>
                          <a:latin typeface="Times New Roman" panose="02020603050405020304"/>
                          <a:ea typeface="微软雅黑" panose="020B0503020204020204" charset="-122"/>
                        </a:rPr>
                        <a:t>初步建立</a:t>
                      </a:r>
                      <a:r>
                        <a:rPr lang="en-US" sz="2380" u="none" kern="100">
                          <a:effectLst/>
                          <a:latin typeface="Times New Roman" panose="02020603050405020304"/>
                          <a:ea typeface="微软雅黑" panose="020B0503020204020204" charset="-122"/>
                        </a:rPr>
                        <a:t>:1993</a:t>
                      </a:r>
                      <a:r>
                        <a:rPr lang="zh-CN" sz="2380" u="none" kern="100">
                          <a:effectLst/>
                          <a:latin typeface="Times New Roman" panose="02020603050405020304"/>
                          <a:ea typeface="微软雅黑" panose="020B0503020204020204" charset="-122"/>
                        </a:rPr>
                        <a:t>年</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开始推行公务员制度。</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②</a:t>
                      </a:r>
                      <a:r>
                        <a:rPr lang="zh-CN" sz="2380" u="none" kern="100">
                          <a:effectLst/>
                          <a:latin typeface="Times New Roman" panose="02020603050405020304"/>
                          <a:ea typeface="微软雅黑" panose="020B0503020204020204" charset="-122"/>
                        </a:rPr>
                        <a:t>正式形成</a:t>
                      </a:r>
                      <a:r>
                        <a:rPr lang="en-US" sz="2380" u="none" kern="100">
                          <a:effectLst/>
                          <a:latin typeface="Times New Roman" panose="02020603050405020304"/>
                          <a:ea typeface="微软雅黑" panose="020B0503020204020204" charset="-122"/>
                        </a:rPr>
                        <a:t>:2005</a:t>
                      </a:r>
                      <a:r>
                        <a:rPr lang="zh-CN" sz="2380" u="none" kern="100">
                          <a:effectLst/>
                          <a:latin typeface="Times New Roman" panose="02020603050405020304"/>
                          <a:ea typeface="微软雅黑" panose="020B0503020204020204" charset="-122"/>
                        </a:rPr>
                        <a:t>年</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a:t>
                      </a:r>
                      <a:r>
                        <a:rPr lang="en-US" altLang="zh-CN" sz="2380" b="1" u="none" kern="100">
                          <a:effectLst/>
                          <a:uFill>
                            <a:solidFill>
                              <a:srgbClr val="000000"/>
                            </a:solidFill>
                          </a:uFill>
                          <a:latin typeface="Times New Roman" panose="02020603050405020304"/>
                          <a:ea typeface="微软雅黑" panose="020B0503020204020204" charset="-122"/>
                        </a:rPr>
                        <a:t>________________________</a:t>
                      </a:r>
                      <a:r>
                        <a:rPr lang="zh-CN" sz="2380" u="none" kern="100">
                          <a:effectLst/>
                          <a:latin typeface="Times New Roman" panose="02020603050405020304"/>
                          <a:ea typeface="微软雅黑" panose="020B0503020204020204" charset="-122"/>
                        </a:rPr>
                        <a:t>》颁布</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48715">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主要</a:t>
                      </a:r>
                      <a:endParaRPr lang="zh-CN" sz="2380" u="none" kern="100">
                        <a:effectLst/>
                        <a:latin typeface="Times New Roman" panose="02020603050405020304"/>
                        <a:ea typeface="宋体" panose="02010600030101010101" pitchFamily="2" charset="-122"/>
                      </a:endParaRPr>
                    </a:p>
                    <a:p>
                      <a:pPr algn="ctr">
                        <a:lnSpc>
                          <a:spcPct val="150000"/>
                        </a:lnSpc>
                        <a:spcAft>
                          <a:spcPct val="0"/>
                        </a:spcAft>
                      </a:pPr>
                      <a:r>
                        <a:rPr lang="zh-CN" sz="2380" u="none" kern="100">
                          <a:effectLst/>
                          <a:latin typeface="Times New Roman" panose="02020603050405020304"/>
                          <a:ea typeface="微软雅黑" panose="020B0503020204020204" charset="-122"/>
                        </a:rPr>
                        <a:t>内容</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录用担任主任科员以下以及其他相当职务层次的非领导职务公务员</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采用</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公开考试、严格考察、平等竞争、</a:t>
                      </a:r>
                      <a:r>
                        <a:rPr lang="en-US" altLang="zh-CN" sz="2380" b="1" u="none" kern="100">
                          <a:effectLst/>
                          <a:uFill>
                            <a:solidFill>
                              <a:srgbClr val="000000"/>
                            </a:solidFill>
                          </a:uFill>
                          <a:latin typeface="Times New Roman" panose="02020603050405020304"/>
                          <a:ea typeface="微软雅黑" panose="020B0503020204020204" charset="-122"/>
                        </a:rPr>
                        <a:t>__________</a:t>
                      </a:r>
                      <a:r>
                        <a:rPr lang="zh-CN" sz="2380" u="none" kern="100">
                          <a:effectLst/>
                          <a:latin typeface="Times New Roman" panose="02020603050405020304"/>
                          <a:ea typeface="微软雅黑" panose="020B0503020204020204" charset="-122"/>
                        </a:rPr>
                        <a:t>的办法</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59585">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影响</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①</a:t>
                      </a:r>
                      <a:r>
                        <a:rPr lang="zh-CN" sz="2380" u="none" kern="100">
                          <a:effectLst/>
                          <a:latin typeface="Times New Roman" panose="02020603050405020304"/>
                          <a:ea typeface="微软雅黑" panose="020B0503020204020204" charset="-122"/>
                        </a:rPr>
                        <a:t>考试录用的规模和范围在不断扩大。</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②</a:t>
                      </a:r>
                      <a:r>
                        <a:rPr lang="zh-CN" sz="2380" u="none" kern="100">
                          <a:effectLst/>
                          <a:latin typeface="Times New Roman" panose="02020603050405020304"/>
                          <a:ea typeface="微软雅黑" panose="020B0503020204020204" charset="-122"/>
                        </a:rPr>
                        <a:t>公务员政治、文化素质的不断提升</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为</a:t>
                      </a:r>
                      <a:r>
                        <a:rPr lang="en-US" altLang="zh-CN" sz="2380" b="1" u="none" kern="100">
                          <a:effectLst/>
                          <a:uFill>
                            <a:solidFill>
                              <a:srgbClr val="000000"/>
                            </a:solidFill>
                          </a:uFill>
                          <a:latin typeface="Times New Roman" panose="02020603050405020304"/>
                          <a:ea typeface="微软雅黑" panose="020B0503020204020204" charset="-122"/>
                        </a:rPr>
                        <a:t>______________</a:t>
                      </a:r>
                      <a:r>
                        <a:rPr lang="zh-CN" sz="2380" u="none" kern="100">
                          <a:effectLst/>
                          <a:latin typeface="Times New Roman" panose="02020603050405020304"/>
                          <a:ea typeface="微软雅黑" panose="020B0503020204020204" charset="-122"/>
                        </a:rPr>
                        <a:t>的队伍建设增添了</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活力</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3104716" y="2348228"/>
            <a:ext cx="5346087"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中华人民共和国公务员法</a:t>
            </a:r>
            <a:endParaRPr lang="zh-CN" altLang="en-US" sz="2380" b="1">
              <a:solidFill>
                <a:srgbClr val="FF0000"/>
              </a:solidFill>
            </a:endParaRPr>
          </a:p>
        </p:txBody>
      </p:sp>
      <p:sp>
        <p:nvSpPr>
          <p:cNvPr id="5" name="TextBox 4"/>
          <p:cNvSpPr txBox="1"/>
          <p:nvPr/>
        </p:nvSpPr>
        <p:spPr>
          <a:xfrm>
            <a:off x="5317091" y="3482521"/>
            <a:ext cx="2107112"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择优录取</a:t>
            </a:r>
            <a:endParaRPr lang="zh-CN" altLang="en-US" sz="2380" b="1">
              <a:solidFill>
                <a:srgbClr val="FF0000"/>
              </a:solidFill>
            </a:endParaRPr>
          </a:p>
        </p:txBody>
      </p:sp>
      <p:sp>
        <p:nvSpPr>
          <p:cNvPr id="6" name="TextBox 5"/>
          <p:cNvSpPr txBox="1"/>
          <p:nvPr/>
        </p:nvSpPr>
        <p:spPr>
          <a:xfrm>
            <a:off x="5842528" y="4663315"/>
            <a:ext cx="3032535"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国家管理人员</a:t>
            </a:r>
            <a:endParaRPr lang="zh-CN" altLang="en-US" sz="2380" b="1">
              <a:solidFill>
                <a:srgbClr val="FF0000"/>
              </a:solidFill>
            </a:endParaRPr>
          </a:p>
        </p:txBody>
      </p:sp>
      <p:pic>
        <p:nvPicPr>
          <p:cNvPr id="7" name="Picture 7"/>
          <p:cNvPicPr>
            <a:picLocks noChangeAspect="1"/>
          </p:cNvPicPr>
          <p:nvPr/>
        </p:nvPicPr>
        <p:blipFill>
          <a:blip r:embed="rId1"/>
          <a:stretch>
            <a:fillRect/>
          </a:stretch>
        </p:blipFill>
        <p:spPr>
          <a:xfrm flipH="1">
            <a:off x="11849100" y="12242800"/>
            <a:ext cx="0" cy="0"/>
          </a:xfrm>
          <a:prstGeom prst="rect">
            <a:avLst/>
          </a:prstGeom>
          <a:ln>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090295"/>
          </a:xfrm>
          <a:prstGeom prst="rect">
            <a:avLst/>
          </a:prstGeom>
          <a:noFill/>
          <a:ln w="9525">
            <a:noFill/>
          </a:ln>
        </p:spPr>
        <p:txBody>
          <a:bodyPr lIns="117107" tIns="58553" rIns="117107" bIns="58553">
            <a:spAutoFit/>
          </a:bodyPr>
          <a:lstStyle/>
          <a:p>
            <a:pPr algn="just">
              <a:lnSpc>
                <a:spcPct val="150000"/>
              </a:lnSpc>
              <a:spcAft>
                <a:spcPct val="0"/>
              </a:spcAft>
            </a:pPr>
            <a:r>
              <a:rPr lang="zh-CN" altLang="zh-CN" sz="2565" kern="100">
                <a:latin typeface="Times New Roman" panose="02020603050405020304"/>
                <a:ea typeface="微软雅黑" panose="020B0503020204020204" charset="-122"/>
              </a:rPr>
              <a:t>一、中国古代官员的选拔制度 </a:t>
            </a:r>
            <a:endParaRPr lang="zh-CN" altLang="zh-CN" sz="1650" kern="100">
              <a:latin typeface="Times New Roman" panose="02020603050405020304"/>
            </a:endParaRPr>
          </a:p>
          <a:p>
            <a:pPr algn="just">
              <a:lnSpc>
                <a:spcPct val="150000"/>
              </a:lnSpc>
              <a:spcAft>
                <a:spcPct val="0"/>
              </a:spcAft>
            </a:pPr>
            <a:endParaRPr lang="zh-CN" altLang="zh-CN" sz="1650" kern="100">
              <a:latin typeface="Times New Roman" panose="02020603050405020304"/>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3082290"/>
          </a:xfrm>
          <a:prstGeom prst="rect">
            <a:avLst/>
          </a:prstGeom>
          <a:noFill/>
          <a:ln w="9525">
            <a:noFill/>
          </a:ln>
        </p:spPr>
        <p:txBody>
          <a:bodyPr lIns="117107" tIns="58553" rIns="117107" bIns="58553">
            <a:spAutoFit/>
          </a:bodyPr>
          <a:lstStyle/>
          <a:p>
            <a:pPr algn="just">
              <a:lnSpc>
                <a:spcPct val="150000"/>
              </a:lnSpc>
              <a:spcAft>
                <a:spcPct val="0"/>
              </a:spcAft>
            </a:pPr>
            <a:r>
              <a:rPr lang="zh-CN" altLang="en-US" sz="2565" kern="100">
                <a:latin typeface="Times New Roman" panose="02020603050405020304"/>
                <a:ea typeface="微软雅黑" panose="020B0503020204020204" charset="-122"/>
              </a:rPr>
              <a:t> </a:t>
            </a:r>
            <a:endParaRPr lang="zh-CN" altLang="en-US" sz="2565" kern="100">
              <a:latin typeface="Times New Roman" panose="02020603050405020304"/>
              <a:ea typeface="微软雅黑" panose="020B0503020204020204" charset="-122"/>
            </a:endParaRPr>
          </a:p>
          <a:p>
            <a:pPr algn="just">
              <a:lnSpc>
                <a:spcPct val="150000"/>
              </a:lnSpc>
              <a:spcAft>
                <a:spcPct val="0"/>
              </a:spcAft>
            </a:pPr>
            <a:r>
              <a:rPr lang="zh-CN" altLang="en-US" sz="2565" kern="100">
                <a:latin typeface="Times New Roman" panose="02020603050405020304"/>
                <a:ea typeface="微软雅黑" panose="020B0503020204020204" charset="-122"/>
              </a:rPr>
              <a:t>新中国干部制度的特点</a:t>
            </a:r>
            <a:endParaRPr lang="zh-CN" altLang="en-US" sz="2565" kern="100">
              <a:latin typeface="Times New Roman" panose="02020603050405020304"/>
              <a:ea typeface="微软雅黑" panose="020B0503020204020204" charset="-122"/>
            </a:endParaRPr>
          </a:p>
          <a:p>
            <a:pPr algn="just">
              <a:lnSpc>
                <a:spcPct val="150000"/>
              </a:lnSpc>
              <a:spcAft>
                <a:spcPct val="0"/>
              </a:spcAft>
            </a:pPr>
            <a:r>
              <a:rPr lang="zh-CN" altLang="en-US" sz="2565" kern="100">
                <a:latin typeface="Times New Roman" panose="02020603050405020304"/>
                <a:ea typeface="微软雅黑" panose="020B0503020204020204" charset="-122"/>
              </a:rPr>
              <a:t>改革开放以来</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中华人民共和国的干部制度改革坚持党的领导</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保证了社会主义方向</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通过一系列法律法规</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规范了党政领导干部的选拔任用</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逐步形成选贤任能的用人机制</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体现了公平公正原则。</a:t>
            </a:r>
            <a:endParaRPr lang="zh-CN" altLang="zh-CN" sz="1650" kern="100">
              <a:latin typeface="Times New Roman" panose="02020603050405020304"/>
            </a:endParaRP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896110"/>
          </a:xfrm>
          <a:prstGeom prst="rect">
            <a:avLst/>
          </a:prstGeom>
          <a:noFill/>
          <a:ln w="9525">
            <a:noFill/>
          </a:ln>
        </p:spPr>
        <p:txBody>
          <a:bodyPr lIns="117107" tIns="58553" rIns="117107" bIns="58553">
            <a:spAutoFit/>
          </a:bodyPr>
          <a:lstStyle/>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 </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中国古代监察制度的特征、评价</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en-US" altLang="zh-CN" sz="2565" kern="100">
                <a:solidFill>
                  <a:srgbClr val="0000FF"/>
                </a:solidFill>
                <a:latin typeface="Times New Roman" panose="02020603050405020304"/>
                <a:ea typeface="微软雅黑" panose="020B0503020204020204" charset="-122"/>
              </a:rPr>
              <a:t>(1)</a:t>
            </a:r>
            <a:r>
              <a:rPr lang="zh-CN" altLang="en-US" sz="2565" kern="100">
                <a:solidFill>
                  <a:srgbClr val="0000FF"/>
                </a:solidFill>
                <a:latin typeface="Times New Roman" panose="02020603050405020304"/>
                <a:ea typeface="微软雅黑" panose="020B0503020204020204" charset="-122"/>
              </a:rPr>
              <a:t>特点</a:t>
            </a: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295882" y="2625320"/>
          <a:ext cx="10972800" cy="3924935"/>
        </p:xfrm>
        <a:graphic>
          <a:graphicData uri="http://schemas.openxmlformats.org/drawingml/2006/table">
            <a:tbl>
              <a:tblPr firstRow="1" firstCol="1" bandRow="1"/>
              <a:tblGrid>
                <a:gridCol w="1974215"/>
                <a:gridCol w="8998585"/>
              </a:tblGrid>
              <a:tr h="872490">
                <a:tc>
                  <a:txBody>
                    <a:bodyPr wrap="square"/>
                    <a:lstStyle/>
                    <a:p>
                      <a:pPr algn="just">
                        <a:lnSpc>
                          <a:spcPct val="100000"/>
                        </a:lnSpc>
                        <a:spcAft>
                          <a:spcPct val="0"/>
                        </a:spcAft>
                      </a:pPr>
                      <a:r>
                        <a:rPr lang="zh-CN" sz="2380" kern="100">
                          <a:effectLst/>
                          <a:latin typeface="Times New Roman" panose="02020603050405020304"/>
                          <a:ea typeface="微软雅黑" panose="020B0503020204020204" charset="-122"/>
                        </a:rPr>
                        <a:t>监察服务于君主专制</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00000"/>
                        </a:lnSpc>
                        <a:spcAft>
                          <a:spcPct val="0"/>
                        </a:spcAft>
                      </a:pPr>
                      <a:r>
                        <a:rPr lang="zh-CN" sz="2380" kern="100">
                          <a:effectLst/>
                          <a:latin typeface="Times New Roman" panose="02020603050405020304"/>
                          <a:ea typeface="微软雅黑" panose="020B0503020204020204" charset="-122"/>
                        </a:rPr>
                        <a:t>中国古代的监察制度是君主专制的产物</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以维护君主专制为根本目的</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将监察的重点放在监督、制约各级官吏上</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是皇帝的</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耳目风纪之司</a:t>
                      </a:r>
                      <a:r>
                        <a:rPr lang="en-US" sz="2380" kern="100">
                          <a:effectLst/>
                          <a:latin typeface="Times New Roman" panose="02020603050405020304"/>
                          <a:ea typeface="微软雅黑" panose="020B0503020204020204" charset="-122"/>
                        </a:rPr>
                        <a:t>”</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1855">
                <a:tc>
                  <a:txBody>
                    <a:bodyPr wrap="square"/>
                    <a:lstStyle/>
                    <a:p>
                      <a:pPr algn="just">
                        <a:lnSpc>
                          <a:spcPct val="100000"/>
                        </a:lnSpc>
                        <a:spcAft>
                          <a:spcPct val="0"/>
                        </a:spcAft>
                      </a:pPr>
                      <a:r>
                        <a:rPr lang="zh-CN" sz="2380" kern="100">
                          <a:effectLst/>
                          <a:latin typeface="Times New Roman" panose="02020603050405020304"/>
                          <a:ea typeface="微软雅黑" panose="020B0503020204020204" charset="-122"/>
                        </a:rPr>
                        <a:t>监察官员秩轻权重</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00000"/>
                        </a:lnSpc>
                        <a:spcAft>
                          <a:spcPct val="0"/>
                        </a:spcAft>
                      </a:pPr>
                      <a:r>
                        <a:rPr lang="zh-CN" sz="2380" kern="100">
                          <a:effectLst/>
                          <a:latin typeface="Times New Roman" panose="02020603050405020304"/>
                          <a:ea typeface="微软雅黑" panose="020B0503020204020204" charset="-122"/>
                        </a:rPr>
                        <a:t>为了便于皇帝控制</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中国古代监察官吏的级别一般较低。但是</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监察官员</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代天子巡按</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权力很重</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对地方有巨大的威慑作用</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8100">
                <a:tc>
                  <a:txBody>
                    <a:bodyPr wrap="square"/>
                    <a:lstStyle/>
                    <a:p>
                      <a:pPr algn="just">
                        <a:lnSpc>
                          <a:spcPct val="100000"/>
                        </a:lnSpc>
                        <a:spcAft>
                          <a:spcPct val="0"/>
                        </a:spcAft>
                      </a:pPr>
                      <a:r>
                        <a:rPr lang="zh-CN" sz="2380" kern="100">
                          <a:effectLst/>
                          <a:latin typeface="Times New Roman" panose="02020603050405020304"/>
                          <a:ea typeface="微软雅黑" panose="020B0503020204020204" charset="-122"/>
                        </a:rPr>
                        <a:t>监察方式的不断多样化</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00000"/>
                        </a:lnSpc>
                        <a:spcAft>
                          <a:spcPct val="0"/>
                        </a:spcAft>
                      </a:pPr>
                      <a:r>
                        <a:rPr lang="zh-CN" sz="2380" kern="100">
                          <a:effectLst/>
                          <a:latin typeface="Times New Roman" panose="02020603050405020304"/>
                          <a:ea typeface="微软雅黑" panose="020B0503020204020204" charset="-122"/>
                        </a:rPr>
                        <a:t>中国古代的各朝都有制度化的监察机构</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也有暗访、暗查的机构</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明朝甚至出现了特务机关</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厂卫机构</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清朝设立了奏折制度</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对官吏的监察方式多种多样</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2490">
                <a:tc>
                  <a:txBody>
                    <a:bodyPr wrap="square"/>
                    <a:lstStyle/>
                    <a:p>
                      <a:pPr algn="just">
                        <a:lnSpc>
                          <a:spcPct val="100000"/>
                        </a:lnSpc>
                        <a:spcAft>
                          <a:spcPct val="0"/>
                        </a:spcAft>
                      </a:pPr>
                      <a:r>
                        <a:rPr lang="zh-CN" sz="2380" kern="100">
                          <a:effectLst/>
                          <a:latin typeface="Times New Roman" panose="02020603050405020304"/>
                          <a:ea typeface="微软雅黑" panose="020B0503020204020204" charset="-122"/>
                        </a:rPr>
                        <a:t>监察权与行政职权混淆</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00000"/>
                        </a:lnSpc>
                        <a:spcAft>
                          <a:spcPct val="0"/>
                        </a:spcAft>
                      </a:pPr>
                      <a:r>
                        <a:rPr lang="zh-CN" sz="2380" kern="100">
                          <a:effectLst/>
                          <a:latin typeface="Times New Roman" panose="02020603050405020304"/>
                          <a:ea typeface="微软雅黑" panose="020B0503020204020204" charset="-122"/>
                        </a:rPr>
                        <a:t>中国古代的监察权与行政权高度重叠</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使很多监察机构演化成地方行政机关</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如汉代刺史、唐代的道台</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709930"/>
          </a:xfrm>
          <a:prstGeom prst="rect">
            <a:avLst/>
          </a:prstGeom>
          <a:noFill/>
          <a:ln w="9525">
            <a:noFill/>
          </a:ln>
        </p:spPr>
        <p:txBody>
          <a:bodyPr lIns="117107" tIns="58553" rIns="117107" bIns="58553">
            <a:spAutoFit/>
          </a:bodyPr>
          <a:lstStyle/>
          <a:p>
            <a:pPr algn="just">
              <a:lnSpc>
                <a:spcPct val="150000"/>
              </a:lnSpc>
              <a:spcAft>
                <a:spcPct val="0"/>
              </a:spcAft>
            </a:pPr>
            <a:r>
              <a:rPr lang="en-US" altLang="zh-CN" sz="2565" kern="100">
                <a:latin typeface="Times New Roman" panose="02020603050405020304"/>
                <a:ea typeface="微软雅黑" panose="020B0503020204020204" charset="-122"/>
              </a:rPr>
              <a:t>(2)</a:t>
            </a:r>
            <a:r>
              <a:rPr lang="zh-CN" altLang="zh-CN" sz="2565" kern="100">
                <a:latin typeface="Times New Roman" panose="02020603050405020304"/>
                <a:ea typeface="微软雅黑" panose="020B0503020204020204" charset="-122"/>
              </a:rPr>
              <a:t>评价</a:t>
            </a: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507642" y="1563103"/>
          <a:ext cx="10972800" cy="3263900"/>
        </p:xfrm>
        <a:graphic>
          <a:graphicData uri="http://schemas.openxmlformats.org/drawingml/2006/table">
            <a:tbl>
              <a:tblPr firstRow="1" firstCol="1" bandRow="1"/>
              <a:tblGrid>
                <a:gridCol w="893445"/>
                <a:gridCol w="10079355"/>
              </a:tblGrid>
              <a:tr h="1631950">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积极性</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kern="100">
                          <a:effectLst/>
                          <a:latin typeface="Times New Roman" panose="02020603050405020304"/>
                          <a:ea typeface="宋体" panose="02010600030101010101" pitchFamily="2" charset="-122"/>
                          <a:cs typeface="宋体" panose="02010600030101010101" pitchFamily="2" charset="-122"/>
                        </a:rPr>
                        <a:t>①</a:t>
                      </a:r>
                      <a:r>
                        <a:rPr lang="zh-CN" sz="2380" kern="100">
                          <a:effectLst/>
                          <a:latin typeface="Times New Roman" panose="02020603050405020304"/>
                          <a:ea typeface="微软雅黑" panose="020B0503020204020204" charset="-122"/>
                        </a:rPr>
                        <a:t>中国封建社会的监察制度</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对加强政府对官吏的监督、调整统治阶级内部的矛盾起到一定的积极作用。</a:t>
                      </a:r>
                      <a:r>
                        <a:rPr lang="zh-CN" sz="2380" kern="100">
                          <a:effectLst/>
                          <a:latin typeface="Times New Roman" panose="02020603050405020304"/>
                          <a:ea typeface="宋体" panose="02010600030101010101" pitchFamily="2" charset="-122"/>
                          <a:cs typeface="宋体" panose="02010600030101010101" pitchFamily="2" charset="-122"/>
                        </a:rPr>
                        <a:t>②</a:t>
                      </a:r>
                      <a:r>
                        <a:rPr lang="zh-CN" sz="2380" kern="100">
                          <a:effectLst/>
                          <a:latin typeface="Times New Roman" panose="02020603050405020304"/>
                          <a:ea typeface="微软雅黑" panose="020B0503020204020204" charset="-122"/>
                        </a:rPr>
                        <a:t>它加强了中央对地方的控制</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成为强化皇权、巩固封建统治的重要手段</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1950">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消极性</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kern="100">
                          <a:effectLst/>
                          <a:latin typeface="Times New Roman" panose="02020603050405020304"/>
                          <a:ea typeface="宋体" panose="02010600030101010101" pitchFamily="2" charset="-122"/>
                          <a:cs typeface="宋体" panose="02010600030101010101" pitchFamily="2" charset="-122"/>
                        </a:rPr>
                        <a:t>①</a:t>
                      </a:r>
                      <a:r>
                        <a:rPr lang="zh-CN" sz="2380" kern="100">
                          <a:effectLst/>
                          <a:latin typeface="Times New Roman" panose="02020603050405020304"/>
                          <a:ea typeface="微软雅黑" panose="020B0503020204020204" charset="-122"/>
                        </a:rPr>
                        <a:t>它不能从根本上约束皇帝的权力</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不能杜绝官僚队伍中的腐败和低效现象。</a:t>
                      </a:r>
                      <a:r>
                        <a:rPr lang="zh-CN" sz="2380" kern="100">
                          <a:effectLst/>
                          <a:latin typeface="Times New Roman" panose="02020603050405020304"/>
                          <a:ea typeface="宋体" panose="02010600030101010101" pitchFamily="2" charset="-122"/>
                          <a:cs typeface="宋体" panose="02010600030101010101" pitchFamily="2" charset="-122"/>
                        </a:rPr>
                        <a:t>②</a:t>
                      </a:r>
                      <a:r>
                        <a:rPr lang="zh-CN" sz="2380" kern="100">
                          <a:effectLst/>
                          <a:latin typeface="Times New Roman" panose="02020603050405020304"/>
                          <a:ea typeface="微软雅黑" panose="020B0503020204020204" charset="-122"/>
                        </a:rPr>
                        <a:t>古代监察官是为皇权服务的</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当一个王朝出现统治危机时</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监察官就难以发挥作用</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甚至会催生吏治的腐败</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303020"/>
          </a:xfrm>
          <a:prstGeom prst="rect">
            <a:avLst/>
          </a:prstGeom>
          <a:noFill/>
          <a:ln w="9525">
            <a:noFill/>
          </a:ln>
        </p:spPr>
        <p:txBody>
          <a:bodyPr lIns="117107" tIns="58553" rIns="117107" bIns="58553">
            <a:spAutoFit/>
          </a:bodyPr>
          <a:lstStyle/>
          <a:p>
            <a:pPr algn="just">
              <a:lnSpc>
                <a:spcPct val="150000"/>
              </a:lnSpc>
              <a:spcAft>
                <a:spcPct val="0"/>
              </a:spcAft>
            </a:pP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en-US" altLang="zh-CN" sz="2565" kern="100">
                <a:solidFill>
                  <a:srgbClr val="0000FF"/>
                </a:solidFill>
                <a:latin typeface="Times New Roman" panose="02020603050405020304"/>
                <a:ea typeface="微软雅黑" panose="020B0503020204020204" charset="-122"/>
              </a:rPr>
              <a:t>1.</a:t>
            </a:r>
            <a:r>
              <a:rPr lang="zh-CN" altLang="en-US" sz="2565" kern="100">
                <a:solidFill>
                  <a:srgbClr val="0000FF"/>
                </a:solidFill>
                <a:latin typeface="Times New Roman" panose="02020603050405020304"/>
                <a:ea typeface="微软雅黑" panose="020B0503020204020204" charset="-122"/>
              </a:rPr>
              <a:t>晚清选官制度改革的特点</a:t>
            </a: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240692" y="2173927"/>
          <a:ext cx="11835765" cy="4352290"/>
        </p:xfrm>
        <a:graphic>
          <a:graphicData uri="http://schemas.openxmlformats.org/drawingml/2006/table">
            <a:tbl>
              <a:tblPr firstRow="1" firstCol="1" bandRow="1"/>
              <a:tblGrid>
                <a:gridCol w="2033905"/>
                <a:gridCol w="9801860"/>
              </a:tblGrid>
              <a:tr h="1088390">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历程曲折反复</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变革进程先后历经初步尝试、传统选官制度的彻底废止和新式选官制度的形成、发展三个阶段</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1950">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体制逐步完善</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科举选官制度被彻底废止</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学堂选官制度、留学毕业生选官制度、议员选举制度成为新式选官制度的主体性内容</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中央和地方的选官制度均在各自的体系中得以完善</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职业官僚选用制度开始成形</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7755">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制度新旧杂陈</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由于晚清统治者守旧与变革思想的矛盾冲突</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变革创新与保守固旧并存、旧制更替与新意多元统一是晚清选官制度变革的主要特点</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4195">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进程多维同步</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与政治变革、经济发展、思想解放的进程同步</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709930"/>
          </a:xfrm>
          <a:prstGeom prst="rect">
            <a:avLst/>
          </a:prstGeom>
          <a:noFill/>
          <a:ln w="9525">
            <a:noFill/>
          </a:ln>
        </p:spPr>
        <p:txBody>
          <a:bodyPr lIns="117107" tIns="58553" rIns="117107" bIns="58553">
            <a:spAutoFit/>
          </a:bodyPr>
          <a:lstStyle/>
          <a:p>
            <a:pPr algn="just">
              <a:lnSpc>
                <a:spcPct val="150000"/>
              </a:lnSpc>
              <a:spcAft>
                <a:spcPct val="0"/>
              </a:spcAft>
            </a:pPr>
            <a:r>
              <a:rPr lang="en-US" altLang="zh-CN" sz="2565" b="1" kern="100">
                <a:latin typeface="Times New Roman" panose="02020603050405020304"/>
                <a:ea typeface="微软雅黑" panose="020B0503020204020204" charset="-122"/>
              </a:rPr>
              <a:t>2.</a:t>
            </a:r>
            <a:r>
              <a:rPr lang="zh-CN" altLang="zh-CN" sz="2565" b="1" kern="100">
                <a:latin typeface="Times New Roman" panose="02020603050405020304"/>
                <a:ea typeface="微软雅黑" panose="020B0503020204020204" charset="-122"/>
              </a:rPr>
              <a:t>现代中国公务员制度与西方文官制度的主要区别</a:t>
            </a: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666899" y="1510957"/>
          <a:ext cx="11157585" cy="4352290"/>
        </p:xfrm>
        <a:graphic>
          <a:graphicData uri="http://schemas.openxmlformats.org/drawingml/2006/table">
            <a:tbl>
              <a:tblPr firstRow="1" firstCol="1" bandRow="1"/>
              <a:tblGrid>
                <a:gridCol w="680085"/>
                <a:gridCol w="4671695"/>
                <a:gridCol w="5805805"/>
              </a:tblGrid>
              <a:tr h="544195">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项目</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西方</a:t>
                      </a:r>
                      <a:endParaRPr lang="zh-CN" sz="2380" kern="100">
                        <a:effectLst/>
                        <a:latin typeface="Times New Roman" panose="02020603050405020304"/>
                        <a:ea typeface="宋体" panose="02010600030101010101" pitchFamily="2" charset="-122"/>
                      </a:endParaRPr>
                    </a:p>
                  </a:txBody>
                  <a:tcPr marL="3676" marR="3676"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中国</a:t>
                      </a:r>
                      <a:endParaRPr lang="zh-CN" sz="2380" kern="100">
                        <a:effectLst/>
                        <a:latin typeface="Times New Roman" panose="02020603050405020304"/>
                        <a:ea typeface="宋体" panose="02010600030101010101" pitchFamily="2" charset="-122"/>
                      </a:endParaRPr>
                    </a:p>
                  </a:txBody>
                  <a:tcPr marL="3676" marR="3676"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7755">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法定</a:t>
                      </a:r>
                      <a:endParaRPr lang="zh-CN" sz="2380" kern="100">
                        <a:effectLst/>
                        <a:latin typeface="Times New Roman" panose="02020603050405020304"/>
                        <a:ea typeface="宋体" panose="02010600030101010101" pitchFamily="2" charset="-122"/>
                      </a:endParaRPr>
                    </a:p>
                    <a:p>
                      <a:pPr algn="ctr">
                        <a:lnSpc>
                          <a:spcPct val="150000"/>
                        </a:lnSpc>
                        <a:spcAft>
                          <a:spcPct val="0"/>
                        </a:spcAft>
                      </a:pPr>
                      <a:r>
                        <a:rPr lang="zh-CN" sz="2380" kern="100">
                          <a:effectLst/>
                          <a:latin typeface="Times New Roman" panose="02020603050405020304"/>
                          <a:ea typeface="微软雅黑" panose="020B0503020204020204" charset="-122"/>
                        </a:rPr>
                        <a:t>范围</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多数国家公务员仅指中央一级</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不包含地方政府公职人员</a:t>
                      </a:r>
                      <a:endParaRPr lang="zh-CN" sz="2380" kern="100">
                        <a:effectLst/>
                        <a:latin typeface="Times New Roman" panose="02020603050405020304"/>
                        <a:ea typeface="宋体" panose="02010600030101010101" pitchFamily="2" charset="-122"/>
                      </a:endParaRPr>
                    </a:p>
                  </a:txBody>
                  <a:tcPr marL="3676" marR="3676"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包含中央和地方各级公职人员</a:t>
                      </a:r>
                      <a:endParaRPr lang="zh-CN" sz="2380" kern="100">
                        <a:effectLst/>
                        <a:latin typeface="Times New Roman" panose="02020603050405020304"/>
                        <a:ea typeface="宋体" panose="02010600030101010101" pitchFamily="2" charset="-122"/>
                      </a:endParaRPr>
                    </a:p>
                  </a:txBody>
                  <a:tcPr marL="3676" marR="3676"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8390">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选用</a:t>
                      </a:r>
                      <a:endParaRPr lang="zh-CN" sz="2380" kern="100">
                        <a:effectLst/>
                        <a:latin typeface="Times New Roman" panose="02020603050405020304"/>
                        <a:ea typeface="宋体" panose="02010600030101010101" pitchFamily="2" charset="-122"/>
                      </a:endParaRPr>
                    </a:p>
                    <a:p>
                      <a:pPr algn="ctr">
                        <a:lnSpc>
                          <a:spcPct val="150000"/>
                        </a:lnSpc>
                        <a:spcAft>
                          <a:spcPct val="0"/>
                        </a:spcAft>
                      </a:pPr>
                      <a:r>
                        <a:rPr lang="zh-CN" sz="2380" kern="100">
                          <a:effectLst/>
                          <a:latin typeface="Times New Roman" panose="02020603050405020304"/>
                          <a:ea typeface="微软雅黑" panose="020B0503020204020204" charset="-122"/>
                        </a:rPr>
                        <a:t>标准</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注重通才或专才</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基本把业务知识和工作能力作为主要条件</a:t>
                      </a:r>
                      <a:endParaRPr lang="zh-CN" sz="2380" kern="100">
                        <a:effectLst/>
                        <a:latin typeface="Times New Roman" panose="02020603050405020304"/>
                        <a:ea typeface="宋体" panose="02010600030101010101" pitchFamily="2" charset="-122"/>
                      </a:endParaRPr>
                    </a:p>
                  </a:txBody>
                  <a:tcPr marL="3676" marR="3676"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德才兼备</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并贯穿公务员的考试、录用、管理、晋升、奖惩等各项环节</a:t>
                      </a:r>
                      <a:endParaRPr lang="zh-CN" sz="2380" kern="100">
                        <a:effectLst/>
                        <a:latin typeface="Times New Roman" panose="02020603050405020304"/>
                        <a:ea typeface="宋体" panose="02010600030101010101" pitchFamily="2" charset="-122"/>
                      </a:endParaRPr>
                    </a:p>
                  </a:txBody>
                  <a:tcPr marL="3676" marR="3676"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1950">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性质</a:t>
                      </a:r>
                      <a:endParaRPr lang="zh-CN" sz="2380" kern="100">
                        <a:effectLst/>
                        <a:latin typeface="Times New Roman" panose="02020603050405020304"/>
                        <a:ea typeface="宋体" panose="02010600030101010101" pitchFamily="2" charset="-122"/>
                      </a:endParaRPr>
                    </a:p>
                    <a:p>
                      <a:pPr algn="ctr">
                        <a:lnSpc>
                          <a:spcPct val="150000"/>
                        </a:lnSpc>
                        <a:spcAft>
                          <a:spcPct val="0"/>
                        </a:spcAft>
                      </a:pPr>
                      <a:r>
                        <a:rPr lang="zh-CN" sz="2380" kern="100">
                          <a:effectLst/>
                          <a:latin typeface="Times New Roman" panose="02020603050405020304"/>
                          <a:ea typeface="微软雅黑" panose="020B0503020204020204" charset="-122"/>
                        </a:rPr>
                        <a:t>划分</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西方分政务官和事务官</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政务官随</a:t>
                      </a:r>
                      <a:endParaRPr lang="en-US" altLang="zh-CN" sz="2380" kern="100">
                        <a:effectLst/>
                        <a:latin typeface="Times New Roman" panose="02020603050405020304"/>
                        <a:ea typeface="微软雅黑" panose="020B0503020204020204" charset="-122"/>
                      </a:endParaRPr>
                    </a:p>
                    <a:p>
                      <a:pPr algn="just">
                        <a:lnSpc>
                          <a:spcPct val="150000"/>
                        </a:lnSpc>
                        <a:spcAft>
                          <a:spcPct val="0"/>
                        </a:spcAft>
                      </a:pPr>
                      <a:r>
                        <a:rPr lang="zh-CN" sz="2380" kern="100">
                          <a:effectLst/>
                          <a:latin typeface="Times New Roman" panose="02020603050405020304"/>
                          <a:ea typeface="微软雅黑" panose="020B0503020204020204" charset="-122"/>
                        </a:rPr>
                        <a:t>政党竞选成败而进退</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事务官保持</a:t>
                      </a:r>
                      <a:endParaRPr lang="en-US" altLang="zh-CN" sz="2380" kern="100">
                        <a:effectLst/>
                        <a:latin typeface="Times New Roman" panose="02020603050405020304"/>
                        <a:ea typeface="微软雅黑" panose="020B0503020204020204" charset="-122"/>
                      </a:endParaRPr>
                    </a:p>
                    <a:p>
                      <a:pPr algn="just">
                        <a:lnSpc>
                          <a:spcPct val="150000"/>
                        </a:lnSpc>
                        <a:spcAft>
                          <a:spcPct val="0"/>
                        </a:spcAft>
                      </a:pPr>
                      <a:r>
                        <a:rPr lang="zh-CN" sz="2380" kern="100">
                          <a:effectLst/>
                          <a:latin typeface="Times New Roman" panose="02020603050405020304"/>
                          <a:ea typeface="微软雅黑" panose="020B0503020204020204" charset="-122"/>
                        </a:rPr>
                        <a:t>稳定</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两者之间不能转任</a:t>
                      </a:r>
                      <a:endParaRPr lang="zh-CN" sz="2380" kern="100">
                        <a:effectLst/>
                        <a:latin typeface="Times New Roman" panose="02020603050405020304"/>
                        <a:ea typeface="宋体" panose="02010600030101010101" pitchFamily="2" charset="-122"/>
                      </a:endParaRPr>
                    </a:p>
                  </a:txBody>
                  <a:tcPr marL="3676" marR="3676"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没有政务官和事务官划分</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各级各类公务员根据需要可以互相转任</a:t>
                      </a:r>
                      <a:endParaRPr lang="zh-CN" sz="2380" kern="100">
                        <a:effectLst/>
                        <a:latin typeface="Times New Roman" panose="02020603050405020304"/>
                        <a:ea typeface="宋体" panose="02010600030101010101" pitchFamily="2" charset="-122"/>
                      </a:endParaRPr>
                    </a:p>
                  </a:txBody>
                  <a:tcPr marL="3676" marR="3676"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666899" y="1510957"/>
          <a:ext cx="11157585" cy="3263900"/>
        </p:xfrm>
        <a:graphic>
          <a:graphicData uri="http://schemas.openxmlformats.org/drawingml/2006/table">
            <a:tbl>
              <a:tblPr firstRow="1" firstCol="1" bandRow="1"/>
              <a:tblGrid>
                <a:gridCol w="680085"/>
                <a:gridCol w="4671695"/>
                <a:gridCol w="5805805"/>
              </a:tblGrid>
              <a:tr h="544195">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项目</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西方</a:t>
                      </a:r>
                      <a:endParaRPr lang="zh-CN" sz="2380" kern="100">
                        <a:effectLst/>
                        <a:latin typeface="Times New Roman" panose="02020603050405020304"/>
                        <a:ea typeface="宋体" panose="02010600030101010101" pitchFamily="2" charset="-122"/>
                      </a:endParaRPr>
                    </a:p>
                  </a:txBody>
                  <a:tcPr marL="3676" marR="3676"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中国</a:t>
                      </a:r>
                      <a:endParaRPr lang="zh-CN" sz="2380" kern="100">
                        <a:effectLst/>
                        <a:latin typeface="Times New Roman" panose="02020603050405020304"/>
                        <a:ea typeface="宋体" panose="02010600030101010101" pitchFamily="2" charset="-122"/>
                      </a:endParaRPr>
                    </a:p>
                  </a:txBody>
                  <a:tcPr marL="3676" marR="3676"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1950">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政治</a:t>
                      </a:r>
                      <a:endParaRPr lang="zh-CN" sz="2380" kern="100">
                        <a:effectLst/>
                        <a:latin typeface="Times New Roman" panose="02020603050405020304"/>
                        <a:ea typeface="宋体" panose="02010600030101010101" pitchFamily="2" charset="-122"/>
                      </a:endParaRPr>
                    </a:p>
                    <a:p>
                      <a:pPr algn="ctr">
                        <a:lnSpc>
                          <a:spcPct val="150000"/>
                        </a:lnSpc>
                        <a:spcAft>
                          <a:spcPct val="0"/>
                        </a:spcAft>
                      </a:pPr>
                      <a:r>
                        <a:rPr lang="zh-CN" sz="2380" kern="100">
                          <a:effectLst/>
                          <a:latin typeface="Times New Roman" panose="02020603050405020304"/>
                          <a:ea typeface="微软雅黑" panose="020B0503020204020204" charset="-122"/>
                        </a:rPr>
                        <a:t>原因</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政治中立</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不受党派干预</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不得参</a:t>
                      </a:r>
                      <a:endParaRPr lang="en-US" altLang="zh-CN" sz="2380" kern="100">
                        <a:effectLst/>
                        <a:latin typeface="Times New Roman" panose="02020603050405020304"/>
                        <a:ea typeface="微软雅黑" panose="020B0503020204020204" charset="-122"/>
                      </a:endParaRPr>
                    </a:p>
                    <a:p>
                      <a:pPr algn="just">
                        <a:lnSpc>
                          <a:spcPct val="150000"/>
                        </a:lnSpc>
                        <a:spcAft>
                          <a:spcPct val="0"/>
                        </a:spcAft>
                      </a:pPr>
                      <a:r>
                        <a:rPr lang="zh-CN" sz="2380" kern="100">
                          <a:effectLst/>
                          <a:latin typeface="Times New Roman" panose="02020603050405020304"/>
                          <a:ea typeface="微软雅黑" panose="020B0503020204020204" charset="-122"/>
                        </a:rPr>
                        <a:t>加党派政治活动</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公务活动中不得</a:t>
                      </a:r>
                      <a:endParaRPr lang="en-US" altLang="zh-CN" sz="2380" kern="100">
                        <a:effectLst/>
                        <a:latin typeface="Times New Roman" panose="02020603050405020304"/>
                        <a:ea typeface="微软雅黑" panose="020B0503020204020204" charset="-122"/>
                      </a:endParaRPr>
                    </a:p>
                    <a:p>
                      <a:pPr algn="just">
                        <a:lnSpc>
                          <a:spcPct val="150000"/>
                        </a:lnSpc>
                        <a:spcAft>
                          <a:spcPct val="0"/>
                        </a:spcAft>
                      </a:pPr>
                      <a:r>
                        <a:rPr lang="zh-CN" sz="2380" kern="100">
                          <a:effectLst/>
                          <a:latin typeface="Times New Roman" panose="02020603050405020304"/>
                          <a:ea typeface="微软雅黑" panose="020B0503020204020204" charset="-122"/>
                        </a:rPr>
                        <a:t>带有党派倾向</a:t>
                      </a:r>
                      <a:endParaRPr lang="zh-CN" sz="2380" kern="100">
                        <a:effectLst/>
                        <a:latin typeface="Times New Roman" panose="02020603050405020304"/>
                        <a:ea typeface="宋体" panose="02010600030101010101" pitchFamily="2" charset="-122"/>
                      </a:endParaRPr>
                    </a:p>
                  </a:txBody>
                  <a:tcPr marL="3676" marR="3676"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党管干部原则</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公务员始终与党中央保持</a:t>
                      </a:r>
                      <a:endParaRPr lang="en-US" altLang="zh-CN" sz="2380" kern="100">
                        <a:effectLst/>
                        <a:latin typeface="Times New Roman" panose="02020603050405020304"/>
                        <a:ea typeface="微软雅黑" panose="020B0503020204020204" charset="-122"/>
                      </a:endParaRPr>
                    </a:p>
                    <a:p>
                      <a:pPr algn="just">
                        <a:lnSpc>
                          <a:spcPct val="150000"/>
                        </a:lnSpc>
                        <a:spcAft>
                          <a:spcPct val="0"/>
                        </a:spcAft>
                      </a:pPr>
                      <a:r>
                        <a:rPr lang="zh-CN" sz="2380" kern="100">
                          <a:effectLst/>
                          <a:latin typeface="Times New Roman" panose="02020603050405020304"/>
                          <a:ea typeface="微软雅黑" panose="020B0503020204020204" charset="-122"/>
                        </a:rPr>
                        <a:t>高度一致</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坚决捍卫和执行党的路线、</a:t>
                      </a:r>
                      <a:endParaRPr lang="en-US" altLang="zh-CN" sz="2380" kern="100">
                        <a:effectLst/>
                        <a:latin typeface="Times New Roman" panose="02020603050405020304"/>
                        <a:ea typeface="微软雅黑" panose="020B0503020204020204" charset="-122"/>
                      </a:endParaRPr>
                    </a:p>
                    <a:p>
                      <a:pPr algn="just">
                        <a:lnSpc>
                          <a:spcPct val="150000"/>
                        </a:lnSpc>
                        <a:spcAft>
                          <a:spcPct val="0"/>
                        </a:spcAft>
                      </a:pPr>
                      <a:r>
                        <a:rPr lang="zh-CN" sz="2380" kern="100">
                          <a:effectLst/>
                          <a:latin typeface="Times New Roman" panose="02020603050405020304"/>
                          <a:ea typeface="微软雅黑" panose="020B0503020204020204" charset="-122"/>
                        </a:rPr>
                        <a:t>方针、政策</a:t>
                      </a:r>
                      <a:endParaRPr lang="zh-CN" sz="2380" kern="100">
                        <a:effectLst/>
                        <a:latin typeface="Times New Roman" panose="02020603050405020304"/>
                        <a:ea typeface="宋体" panose="02010600030101010101" pitchFamily="2" charset="-122"/>
                      </a:endParaRPr>
                    </a:p>
                  </a:txBody>
                  <a:tcPr marL="3676" marR="3676"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7755">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服务</a:t>
                      </a:r>
                      <a:endParaRPr lang="zh-CN" sz="2380" kern="100">
                        <a:effectLst/>
                        <a:latin typeface="Times New Roman" panose="02020603050405020304"/>
                        <a:ea typeface="宋体" panose="02010600030101010101" pitchFamily="2" charset="-122"/>
                      </a:endParaRPr>
                    </a:p>
                    <a:p>
                      <a:pPr algn="ctr">
                        <a:lnSpc>
                          <a:spcPct val="150000"/>
                        </a:lnSpc>
                        <a:spcAft>
                          <a:spcPct val="0"/>
                        </a:spcAft>
                      </a:pPr>
                      <a:r>
                        <a:rPr lang="zh-CN" sz="2380" kern="100">
                          <a:effectLst/>
                          <a:latin typeface="Times New Roman" panose="02020603050405020304"/>
                          <a:ea typeface="微软雅黑" panose="020B0503020204020204" charset="-122"/>
                        </a:rPr>
                        <a:t>对象</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政府</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受雇于政府</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服从政府需要</a:t>
                      </a:r>
                      <a:r>
                        <a:rPr lang="en-US" sz="2380" kern="100">
                          <a:effectLst/>
                          <a:latin typeface="Times New Roman" panose="02020603050405020304"/>
                          <a:ea typeface="微软雅黑" panose="020B0503020204020204" charset="-122"/>
                        </a:rPr>
                        <a:t>,</a:t>
                      </a:r>
                      <a:endParaRPr lang="en-US" sz="2380" kern="100">
                        <a:effectLst/>
                        <a:latin typeface="Times New Roman" panose="02020603050405020304"/>
                        <a:ea typeface="微软雅黑" panose="020B0503020204020204" charset="-122"/>
                      </a:endParaRPr>
                    </a:p>
                    <a:p>
                      <a:pPr algn="just">
                        <a:lnSpc>
                          <a:spcPct val="150000"/>
                        </a:lnSpc>
                        <a:spcAft>
                          <a:spcPct val="0"/>
                        </a:spcAft>
                      </a:pPr>
                      <a:r>
                        <a:rPr lang="zh-CN" sz="2380" kern="100">
                          <a:effectLst/>
                          <a:latin typeface="Times New Roman" panose="02020603050405020304"/>
                          <a:ea typeface="微软雅黑" panose="020B0503020204020204" charset="-122"/>
                        </a:rPr>
                        <a:t>维护政府利益</a:t>
                      </a:r>
                      <a:endParaRPr lang="zh-CN" sz="2380" kern="100">
                        <a:effectLst/>
                        <a:latin typeface="Times New Roman" panose="02020603050405020304"/>
                        <a:ea typeface="宋体" panose="02010600030101010101" pitchFamily="2" charset="-122"/>
                      </a:endParaRPr>
                    </a:p>
                  </a:txBody>
                  <a:tcPr marL="3676" marR="3676"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人民</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做人民公仆</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为人民办事</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对人民负责</a:t>
                      </a:r>
                      <a:r>
                        <a:rPr lang="en-US" sz="2380" kern="100">
                          <a:effectLst/>
                          <a:latin typeface="Times New Roman" panose="02020603050405020304"/>
                          <a:ea typeface="微软雅黑" panose="020B0503020204020204" charset="-122"/>
                        </a:rPr>
                        <a:t>,</a:t>
                      </a:r>
                      <a:endParaRPr lang="en-US" sz="2380" kern="100">
                        <a:effectLst/>
                        <a:latin typeface="Times New Roman" panose="02020603050405020304"/>
                        <a:ea typeface="微软雅黑" panose="020B0503020204020204" charset="-122"/>
                      </a:endParaRPr>
                    </a:p>
                    <a:p>
                      <a:pPr algn="just">
                        <a:lnSpc>
                          <a:spcPct val="150000"/>
                        </a:lnSpc>
                        <a:spcAft>
                          <a:spcPct val="0"/>
                        </a:spcAft>
                      </a:pPr>
                      <a:r>
                        <a:rPr lang="zh-CN" sz="2380" kern="100">
                          <a:effectLst/>
                          <a:latin typeface="Times New Roman" panose="02020603050405020304"/>
                          <a:ea typeface="微软雅黑" panose="020B0503020204020204" charset="-122"/>
                        </a:rPr>
                        <a:t>受人民监督</a:t>
                      </a:r>
                      <a:endParaRPr lang="zh-CN" sz="2380" kern="100">
                        <a:effectLst/>
                        <a:latin typeface="Times New Roman" panose="02020603050405020304"/>
                        <a:ea typeface="宋体" panose="02010600030101010101" pitchFamily="2" charset="-122"/>
                      </a:endParaRPr>
                    </a:p>
                  </a:txBody>
                  <a:tcPr marL="3676" marR="3676"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35" y="2766060"/>
            <a:ext cx="14707870" cy="1325880"/>
          </a:xfrm>
        </p:spPr>
        <p:txBody>
          <a:bodyPr>
            <a:noAutofit/>
          </a:bodyPr>
          <a:lstStyle/>
          <a:p>
            <a:r>
              <a:rPr lang="en-US" altLang="zh-CN" sz="5400" b="1"/>
              <a:t>                            </a:t>
            </a:r>
            <a:r>
              <a:rPr lang="zh-CN" altLang="en-US" sz="5400" b="1"/>
              <a:t>知识点二</a:t>
            </a:r>
            <a:br>
              <a:rPr lang="zh-CN" altLang="en-US" sz="5400" b="1"/>
            </a:br>
            <a:r>
              <a:rPr lang="en-US" altLang="zh-CN" sz="5400" b="1"/>
              <a:t>                     </a:t>
            </a:r>
            <a:r>
              <a:rPr lang="zh-CN" altLang="en-US" sz="5400" b="1">
                <a:latin typeface="+mj-ea"/>
                <a:sym typeface="+mn-ea"/>
              </a:rPr>
              <a:t>西方的文官制度</a:t>
            </a:r>
            <a:endParaRPr lang="zh-CN" altLang="en-US" sz="5400" b="1"/>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090295"/>
          </a:xfrm>
          <a:prstGeom prst="rect">
            <a:avLst/>
          </a:prstGeom>
          <a:noFill/>
          <a:ln w="9525">
            <a:noFill/>
          </a:ln>
        </p:spPr>
        <p:txBody>
          <a:bodyPr lIns="117107" tIns="58553" rIns="117107" bIns="58553">
            <a:spAutoFit/>
          </a:bodyPr>
          <a:lstStyle/>
          <a:p>
            <a:pPr algn="just">
              <a:lnSpc>
                <a:spcPct val="150000"/>
              </a:lnSpc>
              <a:spcAft>
                <a:spcPct val="0"/>
              </a:spcAft>
            </a:pPr>
            <a:r>
              <a:rPr lang="zh-CN" altLang="zh-CN" sz="2565" kern="100">
                <a:latin typeface="Times New Roman" panose="02020603050405020304"/>
                <a:ea typeface="微软雅黑" panose="020B0503020204020204" charset="-122"/>
              </a:rPr>
              <a:t>一、西方文官制度出现的背景 </a:t>
            </a:r>
            <a:endParaRPr lang="zh-CN" altLang="zh-CN" sz="1650" kern="100">
              <a:latin typeface="Times New Roman" panose="02020603050405020304"/>
            </a:endParaRPr>
          </a:p>
          <a:p>
            <a:pPr algn="just">
              <a:lnSpc>
                <a:spcPct val="150000"/>
              </a:lnSpc>
              <a:spcAft>
                <a:spcPct val="0"/>
              </a:spcAft>
            </a:pPr>
            <a:endParaRPr lang="zh-CN" altLang="zh-CN" sz="1650" kern="100">
              <a:latin typeface="Times New Roman" panose="02020603050405020304"/>
            </a:endParaRP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272799" y="776902"/>
          <a:ext cx="11617960" cy="5607050"/>
        </p:xfrm>
        <a:graphic>
          <a:graphicData uri="http://schemas.openxmlformats.org/drawingml/2006/table">
            <a:tbl>
              <a:tblPr firstRow="1" firstCol="1" bandRow="1"/>
              <a:tblGrid>
                <a:gridCol w="982345"/>
                <a:gridCol w="1083310"/>
                <a:gridCol w="9552305"/>
              </a:tblGrid>
              <a:tr h="1113155">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中古</a:t>
                      </a:r>
                      <a:endParaRPr lang="zh-CN" sz="2380" u="none" kern="100">
                        <a:effectLst/>
                        <a:latin typeface="Times New Roman" panose="02020603050405020304"/>
                        <a:ea typeface="宋体" panose="02010600030101010101" pitchFamily="2" charset="-122"/>
                      </a:endParaRPr>
                    </a:p>
                    <a:p>
                      <a:pPr algn="ctr">
                        <a:lnSpc>
                          <a:spcPct val="150000"/>
                        </a:lnSpc>
                        <a:spcAft>
                          <a:spcPct val="0"/>
                        </a:spcAft>
                      </a:pPr>
                      <a:r>
                        <a:rPr lang="zh-CN" sz="2380" u="none" kern="100">
                          <a:effectLst/>
                          <a:latin typeface="Times New Roman" panose="02020603050405020304"/>
                          <a:ea typeface="微软雅黑" panose="020B0503020204020204" charset="-122"/>
                        </a:rPr>
                        <a:t>时期</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gridSpan="2">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西欧社会管理主要依靠教士和</a:t>
                      </a:r>
                      <a:r>
                        <a:rPr lang="en-US" altLang="zh-CN" sz="2380" b="1" u="none" kern="100">
                          <a:effectLst/>
                          <a:uFill>
                            <a:solidFill>
                              <a:srgbClr val="000000"/>
                            </a:solidFill>
                          </a:uFill>
                          <a:latin typeface="Times New Roman" panose="02020603050405020304"/>
                          <a:ea typeface="微软雅黑" panose="020B0503020204020204" charset="-122"/>
                        </a:rPr>
                        <a:t>__________</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官员只为国王和权贵服务</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类似于仆从</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r>
              <a:tr h="543560">
                <a:tc rowSpan="3">
                  <a:txBody>
                    <a:bodyPr wrap="square"/>
                    <a:lstStyle/>
                    <a:p>
                      <a:pPr algn="ctr">
                        <a:lnSpc>
                          <a:spcPct val="150000"/>
                        </a:lnSpc>
                        <a:spcAft>
                          <a:spcPct val="0"/>
                        </a:spcAft>
                      </a:pPr>
                      <a:r>
                        <a:rPr lang="en-US" sz="2380" u="none" kern="100">
                          <a:effectLst/>
                          <a:latin typeface="Times New Roman" panose="02020603050405020304"/>
                          <a:ea typeface="微软雅黑" panose="020B0503020204020204" charset="-122"/>
                        </a:rPr>
                        <a:t>17-</a:t>
                      </a:r>
                      <a:endParaRPr lang="zh-CN" sz="2380" u="none" kern="100">
                        <a:effectLst/>
                        <a:latin typeface="Times New Roman" panose="02020603050405020304"/>
                        <a:ea typeface="宋体" panose="02010600030101010101" pitchFamily="2" charset="-122"/>
                      </a:endParaRPr>
                    </a:p>
                    <a:p>
                      <a:pPr algn="ctr">
                        <a:lnSpc>
                          <a:spcPct val="150000"/>
                        </a:lnSpc>
                        <a:spcAft>
                          <a:spcPct val="0"/>
                        </a:spcAft>
                      </a:pPr>
                      <a:r>
                        <a:rPr lang="en-US" sz="2380" u="none" kern="100">
                          <a:effectLst/>
                          <a:latin typeface="Times New Roman" panose="02020603050405020304"/>
                          <a:ea typeface="微软雅黑" panose="020B0503020204020204" charset="-122"/>
                        </a:rPr>
                        <a:t>18</a:t>
                      </a:r>
                      <a:r>
                        <a:rPr lang="zh-CN" sz="2380" u="none" kern="100">
                          <a:effectLst/>
                          <a:latin typeface="Times New Roman" panose="02020603050405020304"/>
                          <a:ea typeface="微软雅黑" panose="020B0503020204020204" charset="-122"/>
                        </a:rPr>
                        <a:t>世纪</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概况</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欧美国家逐渐建立起资本主义制度</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但官员的选拔仍存在许多问题</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1165">
                <a:tc vMerge="1">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表现</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①</a:t>
                      </a:r>
                      <a:r>
                        <a:rPr lang="zh-CN" sz="2380" u="none" kern="100">
                          <a:effectLst/>
                          <a:latin typeface="Times New Roman" panose="02020603050405020304"/>
                          <a:ea typeface="微软雅黑" panose="020B0503020204020204" charset="-122"/>
                        </a:rPr>
                        <a:t>少数人或集团掌握着官员任免权</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导致营私舞弊、卖官鬻爵等政治乱象频发</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②</a:t>
                      </a:r>
                      <a:r>
                        <a:rPr lang="zh-CN" sz="2380" u="none" kern="100">
                          <a:effectLst/>
                          <a:latin typeface="Times New Roman" panose="02020603050405020304"/>
                          <a:ea typeface="微软雅黑" panose="020B0503020204020204" charset="-122"/>
                        </a:rPr>
                        <a:t>内阁制和政党政治形成后</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出现了</a:t>
                      </a:r>
                      <a:r>
                        <a:rPr lang="en-US" sz="2380" u="none" kern="100">
                          <a:effectLst/>
                          <a:latin typeface="Times New Roman" panose="02020603050405020304"/>
                          <a:ea typeface="微软雅黑" panose="020B0503020204020204" charset="-122"/>
                        </a:rPr>
                        <a:t>“</a:t>
                      </a:r>
                      <a:r>
                        <a:rPr lang="en-US" altLang="zh-CN" sz="2380" b="1" u="none" kern="100">
                          <a:effectLst/>
                          <a:uFill>
                            <a:solidFill>
                              <a:srgbClr val="000000"/>
                            </a:solidFill>
                          </a:uFill>
                          <a:latin typeface="Times New Roman" panose="02020603050405020304"/>
                          <a:ea typeface="微软雅黑" panose="020B0503020204020204" charset="-122"/>
                        </a:rPr>
                        <a:t>____________</a:t>
                      </a:r>
                      <a:r>
                        <a:rPr lang="en-US" sz="2380" u="none" kern="100">
                          <a:effectLst/>
                          <a:latin typeface="Times New Roman" panose="02020603050405020304"/>
                          <a:ea typeface="微软雅黑" panose="020B0503020204020204" charset="-122"/>
                        </a:rPr>
                        <a:t>”</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3560">
                <a:tc vMerge="1">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影响</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腐败泛滥</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严重影响政府工作的连续性和稳定性</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降低了行政效率</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561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工业</a:t>
                      </a:r>
                      <a:endParaRPr lang="zh-CN" sz="2380" u="none" kern="100">
                        <a:effectLst/>
                        <a:latin typeface="Times New Roman" panose="02020603050405020304"/>
                        <a:ea typeface="宋体" panose="02010600030101010101" pitchFamily="2" charset="-122"/>
                      </a:endParaRPr>
                    </a:p>
                    <a:p>
                      <a:pPr algn="ctr">
                        <a:lnSpc>
                          <a:spcPct val="150000"/>
                        </a:lnSpc>
                        <a:spcAft>
                          <a:spcPct val="0"/>
                        </a:spcAft>
                      </a:pPr>
                      <a:r>
                        <a:rPr lang="zh-CN" sz="2380" u="none" kern="100">
                          <a:effectLst/>
                          <a:latin typeface="Times New Roman" panose="02020603050405020304"/>
                          <a:ea typeface="微软雅黑" panose="020B0503020204020204" charset="-122"/>
                        </a:rPr>
                        <a:t>革命</a:t>
                      </a:r>
                      <a:endParaRPr lang="zh-CN" sz="2380" u="none" kern="100">
                        <a:effectLst/>
                        <a:latin typeface="Times New Roman" panose="02020603050405020304"/>
                        <a:ea typeface="宋体" panose="02010600030101010101" pitchFamily="2" charset="-122"/>
                      </a:endParaRPr>
                    </a:p>
                    <a:p>
                      <a:pPr algn="ctr">
                        <a:lnSpc>
                          <a:spcPct val="150000"/>
                        </a:lnSpc>
                        <a:spcAft>
                          <a:spcPct val="0"/>
                        </a:spcAft>
                      </a:pPr>
                      <a:r>
                        <a:rPr lang="zh-CN" sz="2380" u="none" kern="100">
                          <a:effectLst/>
                          <a:latin typeface="Times New Roman" panose="02020603050405020304"/>
                          <a:ea typeface="微软雅黑" panose="020B0503020204020204" charset="-122"/>
                        </a:rPr>
                        <a:t>后</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gridSpan="2">
                  <a:txBody>
                    <a:bodyPr wrap="square"/>
                    <a:lstStyle/>
                    <a:p>
                      <a:pPr algn="just">
                        <a:lnSpc>
                          <a:spcPct val="15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①</a:t>
                      </a:r>
                      <a:r>
                        <a:rPr lang="zh-CN" sz="2380" u="none" kern="100">
                          <a:effectLst/>
                          <a:latin typeface="Times New Roman" panose="02020603050405020304"/>
                          <a:ea typeface="微软雅黑" panose="020B0503020204020204" charset="-122"/>
                        </a:rPr>
                        <a:t>英国等资本主义国家亟须建立能迅速处理日常事务的</a:t>
                      </a:r>
                      <a:r>
                        <a:rPr lang="en-US" altLang="zh-CN" sz="2380" b="1" u="none" kern="100">
                          <a:effectLst/>
                          <a:uFill>
                            <a:solidFill>
                              <a:srgbClr val="000000"/>
                            </a:solidFill>
                          </a:uFill>
                          <a:latin typeface="Times New Roman" panose="02020603050405020304"/>
                          <a:ea typeface="微软雅黑" panose="020B0503020204020204" charset="-122"/>
                        </a:rPr>
                        <a:t>______________</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②</a:t>
                      </a:r>
                      <a:r>
                        <a:rPr lang="zh-CN" sz="2380" u="none" kern="100">
                          <a:effectLst/>
                          <a:latin typeface="Times New Roman" panose="02020603050405020304"/>
                          <a:ea typeface="微软雅黑" panose="020B0503020204020204" charset="-122"/>
                        </a:rPr>
                        <a:t>随着教育程度的提高</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人们要求平等参与政府工作的愿望日益强烈</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r>
            </a:tbl>
          </a:graphicData>
        </a:graphic>
      </p:graphicFrame>
      <p:sp>
        <p:nvSpPr>
          <p:cNvPr id="2" name="TextBox 1"/>
          <p:cNvSpPr txBox="1"/>
          <p:nvPr/>
        </p:nvSpPr>
        <p:spPr>
          <a:xfrm>
            <a:off x="4836354" y="1101004"/>
            <a:ext cx="2254817"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封建领主</a:t>
            </a:r>
            <a:endParaRPr lang="zh-CN" altLang="en-US" sz="2380" b="1">
              <a:solidFill>
                <a:srgbClr val="FF0000"/>
              </a:solidFill>
            </a:endParaRPr>
          </a:p>
        </p:txBody>
      </p:sp>
      <p:sp>
        <p:nvSpPr>
          <p:cNvPr id="3" name="TextBox 2"/>
          <p:cNvSpPr txBox="1"/>
          <p:nvPr/>
        </p:nvSpPr>
        <p:spPr>
          <a:xfrm>
            <a:off x="6634827" y="3537327"/>
            <a:ext cx="2749965"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政党分肥制</a:t>
            </a:r>
            <a:endParaRPr lang="zh-CN" altLang="en-US" sz="2380" b="1">
              <a:solidFill>
                <a:srgbClr val="FF0000"/>
              </a:solidFill>
            </a:endParaRPr>
          </a:p>
        </p:txBody>
      </p:sp>
      <p:sp>
        <p:nvSpPr>
          <p:cNvPr id="5" name="TextBox 4"/>
          <p:cNvSpPr txBox="1"/>
          <p:nvPr/>
        </p:nvSpPr>
        <p:spPr>
          <a:xfrm>
            <a:off x="7968291" y="4927376"/>
            <a:ext cx="3245110"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职业官僚体系</a:t>
            </a:r>
            <a:endParaRPr lang="zh-CN" altLang="en-US" sz="2380"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303020"/>
          </a:xfrm>
          <a:prstGeom prst="rect">
            <a:avLst/>
          </a:prstGeom>
          <a:noFill/>
          <a:ln w="9525">
            <a:noFill/>
          </a:ln>
        </p:spPr>
        <p:txBody>
          <a:bodyPr lIns="117107" tIns="58553" rIns="117107" bIns="58553">
            <a:spAutoFit/>
          </a:bodyPr>
          <a:lstStyle/>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 </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近代西方文官制度确立的原因</a:t>
            </a:r>
            <a:endParaRPr lang="zh-CN" altLang="zh-CN" sz="1650" kern="100">
              <a:latin typeface="Times New Roman" panose="02020603050405020304"/>
            </a:endParaRPr>
          </a:p>
        </p:txBody>
      </p:sp>
      <p:pic>
        <p:nvPicPr>
          <p:cNvPr id="3" name="25LSFXR532.TIF"/>
          <p:cNvPicPr/>
          <p:nvPr/>
        </p:nvPicPr>
        <p:blipFill>
          <a:blip r:embed="rId1"/>
          <a:stretch>
            <a:fillRect/>
          </a:stretch>
        </p:blipFill>
        <p:spPr>
          <a:xfrm>
            <a:off x="2984082" y="2398108"/>
            <a:ext cx="7325871" cy="3501303"/>
          </a:xfrm>
          <a:prstGeom prst="rect">
            <a:avLst/>
          </a:prstGeom>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308871" y="801483"/>
          <a:ext cx="11648440" cy="4593590"/>
        </p:xfrm>
        <a:graphic>
          <a:graphicData uri="http://schemas.openxmlformats.org/drawingml/2006/table">
            <a:tbl>
              <a:tblPr firstRow="1" firstCol="1" bandRow="1"/>
              <a:tblGrid>
                <a:gridCol w="2191385"/>
                <a:gridCol w="9457055"/>
              </a:tblGrid>
              <a:tr h="54356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制度</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内容及影响</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14681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世官制</a:t>
                      </a:r>
                      <a:endParaRPr lang="zh-CN" sz="2380" u="none" kern="100">
                        <a:effectLst/>
                        <a:latin typeface="Times New Roman" panose="02020603050405020304"/>
                        <a:ea typeface="宋体" panose="02010600030101010101" pitchFamily="2" charset="-122"/>
                      </a:endParaRPr>
                    </a:p>
                    <a:p>
                      <a:pPr algn="ctr">
                        <a:lnSpc>
                          <a:spcPct val="150000"/>
                        </a:lnSpc>
                        <a:spcAft>
                          <a:spcPct val="0"/>
                        </a:spcAft>
                      </a:pP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西周至春秋</a:t>
                      </a:r>
                      <a:r>
                        <a:rPr lang="en-US" sz="2380" u="none" kern="100">
                          <a:effectLst/>
                          <a:latin typeface="Times New Roman" panose="02020603050405020304"/>
                          <a:ea typeface="微软雅黑" panose="020B0503020204020204" charset="-122"/>
                        </a:rPr>
                        <a:t>)</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官位世袭、</a:t>
                      </a:r>
                      <a:r>
                        <a:rPr lang="en-US" altLang="zh-CN" sz="2380" b="1" u="none" kern="100">
                          <a:effectLst/>
                          <a:uFill>
                            <a:solidFill>
                              <a:srgbClr val="000000"/>
                            </a:solidFill>
                          </a:uFill>
                          <a:latin typeface="Times New Roman" panose="02020603050405020304"/>
                          <a:ea typeface="微软雅黑" panose="020B0503020204020204" charset="-122"/>
                        </a:rPr>
                        <a:t>______</a:t>
                      </a:r>
                      <a:r>
                        <a:rPr lang="zh-CN" sz="2380" u="none" kern="100">
                          <a:effectLst/>
                          <a:latin typeface="Times New Roman" panose="02020603050405020304"/>
                          <a:ea typeface="微软雅黑" panose="020B0503020204020204" charset="-122"/>
                        </a:rPr>
                        <a:t>世代垄断高官</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4681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举荐、军功爵制</a:t>
                      </a:r>
                      <a:endParaRPr lang="zh-CN" sz="2380" u="none" kern="100">
                        <a:effectLst/>
                        <a:latin typeface="Times New Roman" panose="02020603050405020304"/>
                        <a:ea typeface="宋体" panose="02010600030101010101" pitchFamily="2" charset="-122"/>
                      </a:endParaRPr>
                    </a:p>
                    <a:p>
                      <a:pPr algn="ctr">
                        <a:lnSpc>
                          <a:spcPct val="150000"/>
                        </a:lnSpc>
                        <a:spcAft>
                          <a:spcPct val="0"/>
                        </a:spcAft>
                      </a:pP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春秋战国时期</a:t>
                      </a:r>
                      <a:r>
                        <a:rPr lang="en-US" sz="2380" u="none" kern="100">
                          <a:effectLst/>
                          <a:latin typeface="Times New Roman" panose="02020603050405020304"/>
                          <a:ea typeface="微软雅黑" panose="020B0503020204020204" charset="-122"/>
                        </a:rPr>
                        <a:t>)</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按照才能和军功大小授予官职</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56410">
                <a:tc>
                  <a:txBody>
                    <a:bodyPr wrap="square"/>
                    <a:lstStyle/>
                    <a:p>
                      <a:pPr algn="ctr">
                        <a:lnSpc>
                          <a:spcPct val="150000"/>
                        </a:lnSpc>
                        <a:spcAft>
                          <a:spcPct val="0"/>
                        </a:spcAft>
                      </a:pPr>
                      <a:r>
                        <a:rPr lang="en-US" altLang="zh-CN" sz="2380" b="1" u="none" kern="100">
                          <a:effectLst/>
                          <a:uFill>
                            <a:solidFill>
                              <a:srgbClr val="000000"/>
                            </a:solidFill>
                          </a:uFill>
                          <a:latin typeface="Times New Roman" panose="02020603050405020304"/>
                          <a:ea typeface="微软雅黑" panose="020B0503020204020204" charset="-122"/>
                        </a:rPr>
                        <a:t>________</a:t>
                      </a:r>
                      <a:endParaRPr lang="zh-CN" sz="2380" u="none" kern="100">
                        <a:effectLst/>
                        <a:latin typeface="Times New Roman" panose="02020603050405020304"/>
                        <a:ea typeface="宋体" panose="02010600030101010101" pitchFamily="2" charset="-122"/>
                      </a:endParaRPr>
                    </a:p>
                    <a:p>
                      <a:pPr algn="ctr">
                        <a:lnSpc>
                          <a:spcPct val="150000"/>
                        </a:lnSpc>
                        <a:spcAft>
                          <a:spcPct val="0"/>
                        </a:spcAft>
                      </a:pP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西汉</a:t>
                      </a:r>
                      <a:r>
                        <a:rPr lang="en-US" sz="2380" u="none" kern="100">
                          <a:effectLst/>
                          <a:latin typeface="Times New Roman" panose="02020603050405020304"/>
                          <a:ea typeface="微软雅黑" panose="020B0503020204020204" charset="-122"/>
                        </a:rPr>
                        <a:t>)</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en-US" sz="2380" u="none" kern="100">
                          <a:effectLst/>
                          <a:latin typeface="Times New Roman" panose="02020603050405020304"/>
                          <a:ea typeface="微软雅黑" panose="020B0503020204020204" charset="-122"/>
                        </a:rPr>
                        <a:t>(1)</a:t>
                      </a:r>
                      <a:r>
                        <a:rPr lang="zh-CN" sz="2380" u="none" kern="100">
                          <a:effectLst/>
                          <a:latin typeface="Times New Roman" panose="02020603050405020304"/>
                          <a:ea typeface="微软雅黑" panose="020B0503020204020204" charset="-122"/>
                        </a:rPr>
                        <a:t>内容</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先考察而后推举</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重点考察被举者在乡里的舆论评价和为官能力</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然后推荐为官或提拔任用。察举分常科和特科。</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en-US" sz="2380" u="none" kern="100">
                          <a:effectLst/>
                          <a:latin typeface="Times New Roman" panose="02020603050405020304"/>
                          <a:ea typeface="微软雅黑" panose="020B0503020204020204" charset="-122"/>
                        </a:rPr>
                        <a:t>(2)</a:t>
                      </a:r>
                      <a:r>
                        <a:rPr lang="zh-CN" sz="2380" u="none" kern="100">
                          <a:effectLst/>
                          <a:latin typeface="Times New Roman" panose="02020603050405020304"/>
                          <a:ea typeface="微软雅黑" panose="020B0503020204020204" charset="-122"/>
                        </a:rPr>
                        <a:t>影响</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为两汉政权选拔了大批人才</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TextBox 1"/>
          <p:cNvSpPr txBox="1"/>
          <p:nvPr/>
        </p:nvSpPr>
        <p:spPr>
          <a:xfrm>
            <a:off x="6174677" y="1670642"/>
            <a:ext cx="1810223"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贵族</a:t>
            </a:r>
            <a:endParaRPr lang="zh-CN" altLang="en-US" sz="2380" b="1">
              <a:solidFill>
                <a:srgbClr val="FF0000"/>
              </a:solidFill>
            </a:endParaRPr>
          </a:p>
        </p:txBody>
      </p:sp>
      <p:sp>
        <p:nvSpPr>
          <p:cNvPr id="3" name="TextBox 2"/>
          <p:cNvSpPr txBox="1"/>
          <p:nvPr/>
        </p:nvSpPr>
        <p:spPr>
          <a:xfrm>
            <a:off x="147136" y="3999015"/>
            <a:ext cx="2519044"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察举制</a:t>
            </a:r>
            <a:endParaRPr lang="zh-CN" altLang="en-US" sz="2380"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090295"/>
          </a:xfrm>
          <a:prstGeom prst="rect">
            <a:avLst/>
          </a:prstGeom>
          <a:noFill/>
          <a:ln w="9525">
            <a:noFill/>
          </a:ln>
        </p:spPr>
        <p:txBody>
          <a:bodyPr lIns="117107" tIns="58553" rIns="117107" bIns="58553">
            <a:spAutoFit/>
          </a:bodyPr>
          <a:lstStyle/>
          <a:p>
            <a:pPr algn="just">
              <a:lnSpc>
                <a:spcPct val="150000"/>
              </a:lnSpc>
              <a:spcAft>
                <a:spcPct val="0"/>
              </a:spcAft>
            </a:pPr>
            <a:r>
              <a:rPr lang="zh-CN" altLang="zh-CN" sz="2565" kern="100">
                <a:latin typeface="Times New Roman" panose="02020603050405020304"/>
                <a:ea typeface="微软雅黑" panose="020B0503020204020204" charset="-122"/>
              </a:rPr>
              <a:t>二、西方文官制度的建立</a:t>
            </a:r>
            <a:endParaRPr lang="zh-CN" altLang="zh-CN" sz="1650" kern="100">
              <a:latin typeface="Times New Roman" panose="02020603050405020304"/>
            </a:endParaRPr>
          </a:p>
          <a:p>
            <a:pPr algn="just">
              <a:lnSpc>
                <a:spcPct val="150000"/>
              </a:lnSpc>
              <a:spcAft>
                <a:spcPct val="0"/>
              </a:spcAft>
            </a:pP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240692" y="2027119"/>
          <a:ext cx="11676380" cy="4523740"/>
        </p:xfrm>
        <a:graphic>
          <a:graphicData uri="http://schemas.openxmlformats.org/drawingml/2006/table">
            <a:tbl>
              <a:tblPr firstRow="1" firstCol="1" bandRow="1"/>
              <a:tblGrid>
                <a:gridCol w="683895"/>
                <a:gridCol w="1509395"/>
                <a:gridCol w="1948815"/>
                <a:gridCol w="7534275"/>
              </a:tblGrid>
              <a:tr h="543560">
                <a:tc rowSpan="4">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英国</a:t>
                      </a:r>
                      <a:endParaRPr lang="zh-CN" sz="2380" u="none" kern="100">
                        <a:effectLst/>
                        <a:latin typeface="Times New Roman" panose="02020603050405020304"/>
                        <a:ea typeface="宋体" panose="02010600030101010101" pitchFamily="2" charset="-122"/>
                      </a:endParaRPr>
                    </a:p>
                    <a:p>
                      <a:pPr algn="ctr">
                        <a:lnSpc>
                          <a:spcPct val="150000"/>
                        </a:lnSpc>
                        <a:spcAft>
                          <a:spcPct val="0"/>
                        </a:spcAft>
                      </a:pPr>
                      <a:r>
                        <a:rPr lang="zh-CN" sz="2380" u="none" kern="100">
                          <a:effectLst/>
                          <a:latin typeface="Times New Roman" panose="02020603050405020304"/>
                          <a:ea typeface="微软雅黑" panose="020B0503020204020204" charset="-122"/>
                        </a:rPr>
                        <a:t>文官</a:t>
                      </a:r>
                      <a:endParaRPr lang="zh-CN" sz="2380" u="none" kern="100">
                        <a:effectLst/>
                        <a:latin typeface="Times New Roman" panose="02020603050405020304"/>
                        <a:ea typeface="宋体" panose="02010600030101010101" pitchFamily="2" charset="-122"/>
                      </a:endParaRPr>
                    </a:p>
                    <a:p>
                      <a:pPr algn="ctr">
                        <a:lnSpc>
                          <a:spcPct val="150000"/>
                        </a:lnSpc>
                        <a:spcAft>
                          <a:spcPct val="0"/>
                        </a:spcAft>
                      </a:pPr>
                      <a:r>
                        <a:rPr lang="zh-CN" sz="2380" u="none" kern="100">
                          <a:effectLst/>
                          <a:latin typeface="Times New Roman" panose="02020603050405020304"/>
                          <a:ea typeface="微软雅黑" panose="020B0503020204020204" charset="-122"/>
                        </a:rPr>
                        <a:t>制度</a:t>
                      </a:r>
                      <a:endParaRPr lang="zh-CN" sz="2380" u="none" kern="100">
                        <a:effectLst/>
                        <a:latin typeface="Times New Roman" panose="02020603050405020304"/>
                        <a:ea typeface="宋体" panose="02010600030101010101" pitchFamily="2" charset="-122"/>
                      </a:endParaRPr>
                    </a:p>
                    <a:p>
                      <a:pPr algn="ctr">
                        <a:lnSpc>
                          <a:spcPct val="150000"/>
                        </a:lnSpc>
                        <a:spcAft>
                          <a:spcPct val="0"/>
                        </a:spcAft>
                      </a:pPr>
                      <a:r>
                        <a:rPr lang="zh-CN" sz="2380" u="none" kern="100">
                          <a:effectLst/>
                          <a:latin typeface="Times New Roman" panose="02020603050405020304"/>
                          <a:ea typeface="微软雅黑" panose="020B0503020204020204" charset="-122"/>
                        </a:rPr>
                        <a:t>的确</a:t>
                      </a:r>
                      <a:endParaRPr lang="zh-CN" sz="2380" u="none" kern="100">
                        <a:effectLst/>
                        <a:latin typeface="Times New Roman" panose="02020603050405020304"/>
                        <a:ea typeface="宋体" panose="02010600030101010101" pitchFamily="2" charset="-122"/>
                      </a:endParaRPr>
                    </a:p>
                    <a:p>
                      <a:pPr algn="ctr">
                        <a:lnSpc>
                          <a:spcPct val="150000"/>
                        </a:lnSpc>
                        <a:spcAft>
                          <a:spcPct val="0"/>
                        </a:spcAft>
                      </a:pPr>
                      <a:r>
                        <a:rPr lang="zh-CN" sz="2380" u="none" kern="100">
                          <a:effectLst/>
                          <a:latin typeface="Times New Roman" panose="02020603050405020304"/>
                          <a:ea typeface="微软雅黑" panose="020B0503020204020204" charset="-122"/>
                        </a:rPr>
                        <a:t>立</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en-US" sz="2380" u="none" kern="100">
                          <a:effectLst/>
                          <a:latin typeface="Times New Roman" panose="02020603050405020304"/>
                          <a:ea typeface="微软雅黑" panose="020B0503020204020204" charset="-122"/>
                        </a:rPr>
                        <a:t>18</a:t>
                      </a:r>
                      <a:r>
                        <a:rPr lang="zh-CN" sz="2380" u="none" kern="100">
                          <a:effectLst/>
                          <a:latin typeface="Times New Roman" panose="02020603050405020304"/>
                          <a:ea typeface="微软雅黑" panose="020B0503020204020204" charset="-122"/>
                        </a:rPr>
                        <a:t>世纪初</a:t>
                      </a:r>
                      <a:endParaRPr lang="zh-CN" sz="2380" u="none" kern="100">
                        <a:effectLst/>
                        <a:latin typeface="Times New Roman" panose="02020603050405020304"/>
                        <a:ea typeface="宋体" panose="02010600030101010101" pitchFamily="2" charset="-122"/>
                      </a:endParaRPr>
                    </a:p>
                  </a:txBody>
                  <a:tcPr marL="5429" marR="5429"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规定除了大臣以外</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其他官员不得当选为下院议员</a:t>
                      </a:r>
                      <a:endParaRPr lang="zh-CN" sz="2380" u="none" kern="100">
                        <a:effectLst/>
                        <a:latin typeface="Times New Roman" panose="02020603050405020304"/>
                        <a:ea typeface="宋体" panose="02010600030101010101" pitchFamily="2" charset="-122"/>
                      </a:endParaRPr>
                    </a:p>
                  </a:txBody>
                  <a:tcPr marL="5429" marR="5429"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r>
              <a:tr h="2317115">
                <a:tc vMerge="1">
                  <a:tcPr/>
                </a:tc>
                <a:tc>
                  <a:txBody>
                    <a:bodyPr wrap="square"/>
                    <a:lstStyle/>
                    <a:p>
                      <a:pPr algn="ctr">
                        <a:lnSpc>
                          <a:spcPct val="150000"/>
                        </a:lnSpc>
                        <a:spcAft>
                          <a:spcPct val="0"/>
                        </a:spcAft>
                      </a:pPr>
                      <a:r>
                        <a:rPr lang="en-US" sz="2380" u="none" kern="100">
                          <a:effectLst/>
                          <a:latin typeface="Times New Roman" panose="02020603050405020304"/>
                          <a:ea typeface="微软雅黑" panose="020B0503020204020204" charset="-122"/>
                        </a:rPr>
                        <a:t>19</a:t>
                      </a:r>
                      <a:r>
                        <a:rPr lang="zh-CN" sz="2380" u="none" kern="100">
                          <a:effectLst/>
                          <a:latin typeface="Times New Roman" panose="02020603050405020304"/>
                          <a:ea typeface="微软雅黑" panose="020B0503020204020204" charset="-122"/>
                        </a:rPr>
                        <a:t>世纪初</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开始设立</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en-US" altLang="zh-CN" sz="2380" b="1" u="none" kern="100">
                          <a:effectLst/>
                          <a:uFill>
                            <a:solidFill>
                              <a:srgbClr val="000000"/>
                            </a:solidFill>
                          </a:uFill>
                          <a:latin typeface="Times New Roman" panose="02020603050405020304"/>
                          <a:ea typeface="微软雅黑" panose="020B0503020204020204" charset="-122"/>
                        </a:rPr>
                        <a:t>__________</a:t>
                      </a:r>
                      <a:endParaRPr lang="en-US" altLang="zh-CN" sz="2380" b="1" u="none" kern="100">
                        <a:effectLst/>
                        <a:uFill>
                          <a:solidFill>
                            <a:srgbClr val="000000"/>
                          </a:solidFill>
                        </a:uFill>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的职位</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官员</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至此分为两类</a:t>
                      </a:r>
                      <a:endParaRPr lang="zh-CN" sz="2380" u="none" kern="100">
                        <a:effectLst/>
                        <a:latin typeface="Times New Roman" panose="02020603050405020304"/>
                        <a:ea typeface="宋体" panose="02010600030101010101" pitchFamily="2" charset="-122"/>
                      </a:endParaRPr>
                    </a:p>
                  </a:txBody>
                  <a:tcPr marL="5429" marR="5429"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①</a:t>
                      </a:r>
                      <a:r>
                        <a:rPr lang="zh-CN" sz="2380" u="none" kern="100">
                          <a:effectLst/>
                          <a:latin typeface="Times New Roman" panose="02020603050405020304"/>
                          <a:ea typeface="微软雅黑" panose="020B0503020204020204" charset="-122"/>
                        </a:rPr>
                        <a:t>政务官</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包括大臣和政务次官或政务秘书</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随内阁共进退。</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②</a:t>
                      </a:r>
                      <a:r>
                        <a:rPr lang="zh-CN" sz="2380" u="none" kern="100">
                          <a:effectLst/>
                          <a:latin typeface="Times New Roman" panose="02020603050405020304"/>
                          <a:ea typeface="微软雅黑" panose="020B0503020204020204" charset="-122"/>
                        </a:rPr>
                        <a:t>事务官</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即文官</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包括常务次官直至以下的一般政府工作人员</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负责具体事务</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不受党派影响</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可长期任职</a:t>
                      </a:r>
                      <a:endParaRPr lang="zh-CN" sz="2380" u="none" kern="100">
                        <a:effectLst/>
                        <a:latin typeface="Times New Roman" panose="02020603050405020304"/>
                        <a:ea typeface="宋体" panose="02010600030101010101" pitchFamily="2" charset="-122"/>
                      </a:endParaRPr>
                    </a:p>
                  </a:txBody>
                  <a:tcPr marL="5429" marR="5429"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3560">
                <a:tc vMerge="1">
                  <a:tcPr/>
                </a:tc>
                <a:tc>
                  <a:txBody>
                    <a:bodyPr wrap="square"/>
                    <a:lstStyle/>
                    <a:p>
                      <a:pPr algn="ctr">
                        <a:lnSpc>
                          <a:spcPct val="150000"/>
                        </a:lnSpc>
                        <a:spcAft>
                          <a:spcPct val="0"/>
                        </a:spcAft>
                      </a:pPr>
                      <a:r>
                        <a:rPr lang="en-US" sz="2380" u="none" kern="100">
                          <a:effectLst/>
                          <a:latin typeface="Times New Roman" panose="02020603050405020304"/>
                          <a:ea typeface="微软雅黑" panose="020B0503020204020204" charset="-122"/>
                        </a:rPr>
                        <a:t>1855</a:t>
                      </a:r>
                      <a:r>
                        <a:rPr lang="zh-CN" sz="2380" u="none" kern="100">
                          <a:effectLst/>
                          <a:latin typeface="Times New Roman" panose="02020603050405020304"/>
                          <a:ea typeface="微软雅黑" panose="020B0503020204020204" charset="-122"/>
                        </a:rPr>
                        <a:t>年</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英国建立了不受党派干涉的</a:t>
                      </a:r>
                      <a:r>
                        <a:rPr lang="en-US" altLang="zh-CN" sz="2380" b="1" u="none" kern="100">
                          <a:effectLst/>
                          <a:uFill>
                            <a:solidFill>
                              <a:srgbClr val="000000"/>
                            </a:solidFill>
                          </a:uFill>
                          <a:latin typeface="Times New Roman" panose="02020603050405020304"/>
                          <a:ea typeface="微软雅黑" panose="020B0503020204020204" charset="-122"/>
                        </a:rPr>
                        <a:t>____________</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对被推荐的候选人进行考试</a:t>
                      </a:r>
                      <a:endParaRPr lang="zh-CN" sz="2380" u="none" kern="100">
                        <a:effectLst/>
                        <a:latin typeface="Times New Roman" panose="02020603050405020304"/>
                        <a:ea typeface="宋体" panose="02010600030101010101" pitchFamily="2" charset="-122"/>
                      </a:endParaRPr>
                    </a:p>
                  </a:txBody>
                  <a:tcPr marL="5429" marR="5429"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r>
              <a:tr h="1119505">
                <a:tc vMerge="1">
                  <a:tcPr/>
                </a:tc>
                <a:tc>
                  <a:txBody>
                    <a:bodyPr wrap="square"/>
                    <a:lstStyle/>
                    <a:p>
                      <a:pPr algn="ctr">
                        <a:lnSpc>
                          <a:spcPct val="150000"/>
                        </a:lnSpc>
                        <a:spcAft>
                          <a:spcPct val="0"/>
                        </a:spcAft>
                      </a:pPr>
                      <a:r>
                        <a:rPr lang="en-US" sz="2380" u="none" kern="100">
                          <a:effectLst/>
                          <a:latin typeface="Times New Roman" panose="02020603050405020304"/>
                          <a:ea typeface="微软雅黑" panose="020B0503020204020204" charset="-122"/>
                        </a:rPr>
                        <a:t>1870</a:t>
                      </a:r>
                      <a:r>
                        <a:rPr lang="zh-CN" sz="2380" u="none" kern="100">
                          <a:effectLst/>
                          <a:latin typeface="Times New Roman" panose="02020603050405020304"/>
                          <a:ea typeface="微软雅黑" panose="020B0503020204020204" charset="-122"/>
                        </a:rPr>
                        <a:t>年</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wrap="square"/>
                    <a:lstStyle/>
                    <a:p>
                      <a:pPr algn="just">
                        <a:lnSpc>
                          <a:spcPct val="15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①</a:t>
                      </a:r>
                      <a:r>
                        <a:rPr lang="zh-CN" sz="2380" u="none" kern="100">
                          <a:effectLst/>
                          <a:latin typeface="Times New Roman" panose="02020603050405020304"/>
                          <a:ea typeface="微软雅黑" panose="020B0503020204020204" charset="-122"/>
                        </a:rPr>
                        <a:t>规定多数重要文官职位必须通过公开竞争考试择优录用。</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②</a:t>
                      </a:r>
                      <a:r>
                        <a:rPr lang="zh-CN" sz="2380" u="none" kern="100">
                          <a:effectLst/>
                          <a:latin typeface="Times New Roman" panose="02020603050405020304"/>
                          <a:ea typeface="微软雅黑" panose="020B0503020204020204" charset="-122"/>
                        </a:rPr>
                        <a:t>文官委员会有权独立决定文官的基本录用条件</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文官制度最终确立</a:t>
                      </a:r>
                      <a:endParaRPr lang="zh-CN" sz="2380" u="none" kern="100">
                        <a:effectLst/>
                        <a:latin typeface="Times New Roman" panose="02020603050405020304"/>
                        <a:ea typeface="宋体" panose="02010600030101010101" pitchFamily="2" charset="-122"/>
                      </a:endParaRPr>
                    </a:p>
                  </a:txBody>
                  <a:tcPr marL="5429" marR="5429"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r>
            </a:tbl>
          </a:graphicData>
        </a:graphic>
      </p:graphicFrame>
      <p:sp>
        <p:nvSpPr>
          <p:cNvPr id="3" name="TextBox 2"/>
          <p:cNvSpPr txBox="1"/>
          <p:nvPr/>
        </p:nvSpPr>
        <p:spPr>
          <a:xfrm>
            <a:off x="2129356" y="3205177"/>
            <a:ext cx="2135185"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常务次官</a:t>
            </a:r>
            <a:endParaRPr lang="zh-CN" altLang="en-US" sz="2380" b="1">
              <a:solidFill>
                <a:srgbClr val="FF0000"/>
              </a:solidFill>
            </a:endParaRPr>
          </a:p>
        </p:txBody>
      </p:sp>
      <p:sp>
        <p:nvSpPr>
          <p:cNvPr id="5" name="TextBox 4"/>
          <p:cNvSpPr txBox="1"/>
          <p:nvPr/>
        </p:nvSpPr>
        <p:spPr>
          <a:xfrm>
            <a:off x="5673130" y="4860945"/>
            <a:ext cx="2604062"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文官委员会</a:t>
            </a:r>
            <a:endParaRPr lang="zh-CN" altLang="en-US" sz="2380"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240692" y="2027119"/>
          <a:ext cx="11676380" cy="1631950"/>
        </p:xfrm>
        <a:graphic>
          <a:graphicData uri="http://schemas.openxmlformats.org/drawingml/2006/table">
            <a:tbl>
              <a:tblPr firstRow="1" firstCol="1" bandRow="1"/>
              <a:tblGrid>
                <a:gridCol w="3319780"/>
                <a:gridCol w="8356600"/>
              </a:tblGrid>
              <a:tr h="1631950">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西方文官</a:t>
                      </a:r>
                      <a:endParaRPr lang="zh-CN" sz="2380" kern="100">
                        <a:effectLst/>
                        <a:latin typeface="Times New Roman" panose="02020603050405020304"/>
                        <a:ea typeface="宋体" panose="02010600030101010101" pitchFamily="2" charset="-122"/>
                      </a:endParaRPr>
                    </a:p>
                    <a:p>
                      <a:pPr algn="ctr">
                        <a:lnSpc>
                          <a:spcPct val="150000"/>
                        </a:lnSpc>
                        <a:spcAft>
                          <a:spcPct val="0"/>
                        </a:spcAft>
                      </a:pPr>
                      <a:r>
                        <a:rPr lang="zh-CN" sz="2380" kern="100">
                          <a:effectLst/>
                          <a:latin typeface="Times New Roman" panose="02020603050405020304"/>
                          <a:ea typeface="微软雅黑" panose="020B0503020204020204" charset="-122"/>
                        </a:rPr>
                        <a:t>制度的扩展</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kern="100">
                          <a:effectLst/>
                          <a:latin typeface="Times New Roman" panose="02020603050405020304"/>
                          <a:ea typeface="宋体" panose="02010600030101010101" pitchFamily="2" charset="-122"/>
                          <a:cs typeface="宋体" panose="02010600030101010101" pitchFamily="2" charset="-122"/>
                        </a:rPr>
                        <a:t>①</a:t>
                      </a:r>
                      <a:r>
                        <a:rPr lang="en-US" sz="2380" kern="100">
                          <a:effectLst/>
                          <a:latin typeface="Times New Roman" panose="02020603050405020304"/>
                          <a:ea typeface="微软雅黑" panose="020B0503020204020204" charset="-122"/>
                        </a:rPr>
                        <a:t>1883</a:t>
                      </a:r>
                      <a:r>
                        <a:rPr lang="zh-CN" sz="2380" kern="100">
                          <a:effectLst/>
                          <a:latin typeface="Times New Roman" panose="02020603050405020304"/>
                          <a:ea typeface="微软雅黑" panose="020B0503020204020204" charset="-122"/>
                        </a:rPr>
                        <a:t>年</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美国国会通过法案</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建立了文官制度。</a:t>
                      </a:r>
                      <a:endParaRPr lang="zh-CN" sz="2380" kern="100">
                        <a:effectLst/>
                        <a:latin typeface="Times New Roman" panose="02020603050405020304"/>
                        <a:ea typeface="宋体" panose="02010600030101010101" pitchFamily="2" charset="-122"/>
                      </a:endParaRPr>
                    </a:p>
                    <a:p>
                      <a:pPr algn="just">
                        <a:lnSpc>
                          <a:spcPct val="150000"/>
                        </a:lnSpc>
                        <a:spcAft>
                          <a:spcPct val="0"/>
                        </a:spcAft>
                      </a:pPr>
                      <a:r>
                        <a:rPr lang="zh-CN" sz="2380" kern="100">
                          <a:effectLst/>
                          <a:latin typeface="Times New Roman" panose="02020603050405020304"/>
                          <a:ea typeface="宋体" panose="02010600030101010101" pitchFamily="2" charset="-122"/>
                          <a:cs typeface="宋体" panose="02010600030101010101" pitchFamily="2" charset="-122"/>
                        </a:rPr>
                        <a:t>②</a:t>
                      </a:r>
                      <a:r>
                        <a:rPr lang="zh-CN" sz="2380" kern="100">
                          <a:effectLst/>
                          <a:latin typeface="Times New Roman" panose="02020603050405020304"/>
                          <a:ea typeface="微软雅黑" panose="020B0503020204020204" charset="-122"/>
                        </a:rPr>
                        <a:t>第二次世界大战后</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法国、德国和日本等国的文官制度也最终建立起来</a:t>
                      </a:r>
                      <a:endParaRPr lang="zh-CN" sz="2380" kern="100">
                        <a:effectLst/>
                        <a:latin typeface="Times New Roman" panose="02020603050405020304"/>
                        <a:ea typeface="宋体" panose="02010600030101010101" pitchFamily="2" charset="-122"/>
                      </a:endParaRPr>
                    </a:p>
                  </a:txBody>
                  <a:tcPr marL="5429" marR="5429"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303020"/>
          </a:xfrm>
          <a:prstGeom prst="rect">
            <a:avLst/>
          </a:prstGeom>
          <a:noFill/>
          <a:ln w="9525">
            <a:noFill/>
          </a:ln>
        </p:spPr>
        <p:txBody>
          <a:bodyPr lIns="117107" tIns="58553" rIns="117107" bIns="58553">
            <a:spAutoFit/>
          </a:bodyPr>
          <a:lstStyle/>
          <a:p>
            <a:pPr algn="just">
              <a:lnSpc>
                <a:spcPct val="150000"/>
              </a:lnSpc>
              <a:spcAft>
                <a:spcPct val="0"/>
              </a:spcAft>
            </a:pPr>
            <a:r>
              <a:rPr lang="zh-CN" altLang="zh-CN" sz="2565" kern="100">
                <a:latin typeface="Times New Roman" panose="02020603050405020304"/>
                <a:ea typeface="微软雅黑" panose="020B0503020204020204" charset="-122"/>
              </a:rPr>
              <a:t>三、西方文官制度的特点和影响</a:t>
            </a:r>
            <a:endParaRPr lang="zh-CN" altLang="zh-CN" sz="1650" kern="100">
              <a:latin typeface="Times New Roman" panose="02020603050405020304"/>
            </a:endParaRPr>
          </a:p>
          <a:p>
            <a:pPr algn="just">
              <a:lnSpc>
                <a:spcPct val="150000"/>
              </a:lnSpc>
              <a:spcAft>
                <a:spcPct val="0"/>
              </a:spcAft>
            </a:pPr>
            <a:r>
              <a:rPr lang="en-US" altLang="zh-CN" sz="2565" b="1" kern="100">
                <a:latin typeface="Times New Roman" panose="02020603050405020304"/>
                <a:ea typeface="微软雅黑" panose="020B0503020204020204" charset="-122"/>
              </a:rPr>
              <a:t>1.</a:t>
            </a:r>
            <a:r>
              <a:rPr lang="zh-CN" altLang="zh-CN" sz="2565" b="1" kern="100">
                <a:latin typeface="Times New Roman" panose="02020603050405020304"/>
                <a:ea typeface="微软雅黑" panose="020B0503020204020204" charset="-122"/>
              </a:rPr>
              <a:t>西方文官制度的特点</a:t>
            </a: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1050322" y="2718322"/>
          <a:ext cx="10136505" cy="2994660"/>
        </p:xfrm>
        <a:graphic>
          <a:graphicData uri="http://schemas.openxmlformats.org/drawingml/2006/table">
            <a:tbl>
              <a:tblPr firstRow="1" firstCol="1" bandRow="1"/>
              <a:tblGrid>
                <a:gridCol w="1284605"/>
                <a:gridCol w="8851900"/>
              </a:tblGrid>
              <a:tr h="121285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择优录用</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凡是符合相关法律规定的公民</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都可以参加文官考试</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成绩优异者</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得到录用</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13485">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政治中立</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文官在资产阶级各政党之间严格保持</a:t>
                      </a:r>
                      <a:r>
                        <a:rPr lang="en-US" altLang="zh-CN" sz="2380" b="1" u="none" kern="100">
                          <a:effectLst/>
                          <a:uFill>
                            <a:solidFill>
                              <a:srgbClr val="000000"/>
                            </a:solidFill>
                          </a:uFill>
                          <a:latin typeface="Times New Roman" panose="02020603050405020304"/>
                          <a:ea typeface="微软雅黑" panose="020B0503020204020204" charset="-122"/>
                        </a:rPr>
                        <a:t>______</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不得公开参与政治</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活动</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必须忠实执行政府的各项政策</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8325">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职务常任</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文官无严重过错</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可任职到退休</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文官根据工作成绩得到晋升或惩罚</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6941945" y="4018942"/>
            <a:ext cx="1414964"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中立</a:t>
            </a:r>
            <a:endParaRPr lang="zh-CN" altLang="en-US" sz="2380"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303020"/>
          </a:xfrm>
          <a:prstGeom prst="rect">
            <a:avLst/>
          </a:prstGeom>
          <a:noFill/>
          <a:ln w="9525">
            <a:noFill/>
          </a:ln>
        </p:spPr>
        <p:txBody>
          <a:bodyPr lIns="117107" tIns="58553" rIns="117107" bIns="58553">
            <a:spAutoFit/>
          </a:bodyPr>
          <a:lstStyle/>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 </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文官制度的其他特征</a:t>
            </a:r>
            <a:endParaRPr lang="zh-CN" altLang="zh-CN" sz="1650" kern="100">
              <a:latin typeface="Times New Roman" panose="02020603050405020304"/>
            </a:endParaRPr>
          </a:p>
        </p:txBody>
      </p:sp>
      <p:pic>
        <p:nvPicPr>
          <p:cNvPr id="3" name="25LSFXR534.TIF"/>
          <p:cNvPicPr/>
          <p:nvPr/>
        </p:nvPicPr>
        <p:blipFill>
          <a:blip r:embed="rId1"/>
          <a:stretch>
            <a:fillRect/>
          </a:stretch>
        </p:blipFill>
        <p:spPr>
          <a:xfrm>
            <a:off x="2159268" y="2679086"/>
            <a:ext cx="8084254" cy="2569310"/>
          </a:xfrm>
          <a:prstGeom prst="rect">
            <a:avLst/>
          </a:prstGeom>
        </p:spPr>
      </p:pic>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709930"/>
          </a:xfrm>
          <a:prstGeom prst="rect">
            <a:avLst/>
          </a:prstGeom>
          <a:noFill/>
          <a:ln w="9525">
            <a:noFill/>
          </a:ln>
        </p:spPr>
        <p:txBody>
          <a:bodyPr lIns="117107" tIns="58553" rIns="117107" bIns="58553">
            <a:spAutoFit/>
          </a:bodyPr>
          <a:lstStyle/>
          <a:p>
            <a:pPr algn="just">
              <a:lnSpc>
                <a:spcPct val="150000"/>
              </a:lnSpc>
              <a:spcAft>
                <a:spcPct val="0"/>
              </a:spcAft>
            </a:pPr>
            <a:r>
              <a:rPr lang="en-US" altLang="zh-CN" sz="2565" b="1" kern="100">
                <a:latin typeface="Times New Roman" panose="02020603050405020304"/>
                <a:ea typeface="微软雅黑" panose="020B0503020204020204" charset="-122"/>
              </a:rPr>
              <a:t>2.</a:t>
            </a:r>
            <a:r>
              <a:rPr lang="zh-CN" altLang="zh-CN" sz="2565" b="1" kern="100">
                <a:latin typeface="Times New Roman" panose="02020603050405020304"/>
                <a:ea typeface="微软雅黑" panose="020B0503020204020204" charset="-122"/>
              </a:rPr>
              <a:t>西方文官制度的影响</a:t>
            </a: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459999" y="1682345"/>
          <a:ext cx="11068050" cy="3512820"/>
        </p:xfrm>
        <a:graphic>
          <a:graphicData uri="http://schemas.openxmlformats.org/drawingml/2006/table">
            <a:tbl>
              <a:tblPr firstRow="1" firstCol="1" bandRow="1"/>
              <a:tblGrid>
                <a:gridCol w="982345"/>
                <a:gridCol w="10085705"/>
              </a:tblGrid>
              <a:tr h="175641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积极性</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en-US" sz="2380" u="none" kern="100">
                          <a:effectLst/>
                          <a:latin typeface="Times New Roman" panose="02020603050405020304"/>
                          <a:ea typeface="微软雅黑" panose="020B0503020204020204" charset="-122"/>
                        </a:rPr>
                        <a:t>(1)</a:t>
                      </a:r>
                      <a:r>
                        <a:rPr lang="zh-CN" sz="2380" u="none" kern="100">
                          <a:effectLst/>
                          <a:latin typeface="Times New Roman" panose="02020603050405020304"/>
                          <a:ea typeface="微软雅黑" panose="020B0503020204020204" charset="-122"/>
                        </a:rPr>
                        <a:t>规范了西方国家政府行政部门</a:t>
                      </a:r>
                      <a:r>
                        <a:rPr lang="en-US" altLang="zh-CN" sz="2380" b="1" u="none" kern="100">
                          <a:effectLst/>
                          <a:uFill>
                            <a:solidFill>
                              <a:srgbClr val="000000"/>
                            </a:solidFill>
                          </a:uFill>
                          <a:latin typeface="Times New Roman" panose="02020603050405020304"/>
                          <a:ea typeface="微软雅黑" panose="020B0503020204020204" charset="-122"/>
                        </a:rPr>
                        <a:t>________</a:t>
                      </a:r>
                      <a:r>
                        <a:rPr lang="zh-CN" sz="2380" u="none" kern="100">
                          <a:effectLst/>
                          <a:latin typeface="Times New Roman" panose="02020603050405020304"/>
                          <a:ea typeface="微软雅黑" panose="020B0503020204020204" charset="-122"/>
                        </a:rPr>
                        <a:t>的选用和管理</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实现了政治和</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管理的分离。</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en-US" sz="2380" u="none" kern="100">
                          <a:effectLst/>
                          <a:latin typeface="Times New Roman" panose="02020603050405020304"/>
                          <a:ea typeface="微软雅黑" panose="020B0503020204020204" charset="-122"/>
                        </a:rPr>
                        <a:t>(2)</a:t>
                      </a:r>
                      <a:r>
                        <a:rPr lang="zh-CN" sz="2380" u="none" kern="100">
                          <a:effectLst/>
                          <a:latin typeface="Times New Roman" panose="02020603050405020304"/>
                          <a:ea typeface="微软雅黑" panose="020B0503020204020204" charset="-122"/>
                        </a:rPr>
                        <a:t>有利于政府工作的稳定性和持续性</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促进了国家治理水平的提高</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5641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局限性</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en-US" sz="2380" u="none" kern="100">
                          <a:effectLst/>
                          <a:latin typeface="Times New Roman" panose="02020603050405020304"/>
                          <a:ea typeface="微软雅黑" panose="020B0503020204020204" charset="-122"/>
                        </a:rPr>
                        <a:t>(1)</a:t>
                      </a:r>
                      <a:r>
                        <a:rPr lang="zh-CN" sz="2380" u="none" kern="100">
                          <a:effectLst/>
                          <a:latin typeface="Times New Roman" panose="02020603050405020304"/>
                          <a:ea typeface="微软雅黑" panose="020B0503020204020204" charset="-122"/>
                        </a:rPr>
                        <a:t>容易滋生官僚习气和僵化现象。</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en-US" sz="2380" u="none" kern="100">
                          <a:effectLst/>
                          <a:latin typeface="Times New Roman" panose="02020603050405020304"/>
                          <a:ea typeface="微软雅黑" panose="020B0503020204020204" charset="-122"/>
                        </a:rPr>
                        <a:t>(2)</a:t>
                      </a:r>
                      <a:r>
                        <a:rPr lang="zh-CN" sz="2380" u="none" kern="100">
                          <a:effectLst/>
                          <a:latin typeface="Times New Roman" panose="02020603050405020304"/>
                          <a:ea typeface="微软雅黑" panose="020B0503020204020204" charset="-122"/>
                        </a:rPr>
                        <a:t>文官人数急剧膨胀</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大大增加了国家财政负担。</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en-US" sz="2380" u="none" kern="100">
                          <a:effectLst/>
                          <a:latin typeface="Times New Roman" panose="02020603050405020304"/>
                          <a:ea typeface="微软雅黑" panose="020B0503020204020204" charset="-122"/>
                        </a:rPr>
                        <a:t>(3)</a:t>
                      </a:r>
                      <a:r>
                        <a:rPr lang="zh-CN" sz="2380" u="none" kern="100">
                          <a:effectLst/>
                          <a:latin typeface="Times New Roman" panose="02020603050405020304"/>
                          <a:ea typeface="微软雅黑" panose="020B0503020204020204" charset="-122"/>
                        </a:rPr>
                        <a:t>文官的层次越来越多</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一定程度上影响了政府的工作效率</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5370874" y="1801841"/>
            <a:ext cx="1976296"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事务官</a:t>
            </a:r>
            <a:endParaRPr lang="zh-CN" altLang="en-US" sz="2380"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2489200"/>
          </a:xfrm>
          <a:prstGeom prst="rect">
            <a:avLst/>
          </a:prstGeom>
          <a:noFill/>
          <a:ln w="9525">
            <a:noFill/>
          </a:ln>
        </p:spPr>
        <p:txBody>
          <a:bodyPr lIns="117107" tIns="58553" rIns="117107" bIns="58553">
            <a:spAutoFit/>
          </a:bodyPr>
          <a:lstStyle/>
          <a:p>
            <a:pPr algn="just">
              <a:lnSpc>
                <a:spcPct val="150000"/>
              </a:lnSpc>
              <a:spcAft>
                <a:spcPct val="0"/>
              </a:spcAft>
            </a:pPr>
            <a:r>
              <a:rPr lang="zh-CN" altLang="en-US" sz="2565" kern="100">
                <a:latin typeface="Times New Roman" panose="02020603050405020304"/>
                <a:ea typeface="微软雅黑" panose="020B0503020204020204" charset="-122"/>
              </a:rPr>
              <a:t> </a:t>
            </a:r>
            <a:endParaRPr lang="zh-CN" altLang="en-US" sz="2565" kern="100">
              <a:latin typeface="Times New Roman" panose="02020603050405020304"/>
              <a:ea typeface="微软雅黑" panose="020B0503020204020204" charset="-122"/>
            </a:endParaRPr>
          </a:p>
          <a:p>
            <a:pPr algn="just">
              <a:lnSpc>
                <a:spcPct val="150000"/>
              </a:lnSpc>
              <a:spcAft>
                <a:spcPct val="0"/>
              </a:spcAft>
            </a:pPr>
            <a:r>
              <a:rPr lang="zh-CN" altLang="en-US" sz="2565" kern="100">
                <a:latin typeface="Times New Roman" panose="02020603050405020304"/>
                <a:ea typeface="微软雅黑" panose="020B0503020204020204" charset="-122"/>
              </a:rPr>
              <a:t>文官制度的本质</a:t>
            </a:r>
            <a:endParaRPr lang="zh-CN" altLang="en-US" sz="2565" kern="100">
              <a:latin typeface="Times New Roman" panose="02020603050405020304"/>
              <a:ea typeface="微软雅黑" panose="020B0503020204020204" charset="-122"/>
            </a:endParaRPr>
          </a:p>
          <a:p>
            <a:pPr algn="just">
              <a:lnSpc>
                <a:spcPct val="150000"/>
              </a:lnSpc>
              <a:spcAft>
                <a:spcPct val="0"/>
              </a:spcAft>
            </a:pPr>
            <a:r>
              <a:rPr lang="zh-CN" altLang="en-US" sz="2565" kern="100">
                <a:latin typeface="Times New Roman" panose="02020603050405020304"/>
                <a:ea typeface="微软雅黑" panose="020B0503020204020204" charset="-122"/>
              </a:rPr>
              <a:t>文官制度的本质是维护资产阶级统治</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容易滋生官僚习气和僵化现象</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影响政府行政效率。</a:t>
            </a:r>
            <a:endParaRPr lang="zh-CN" altLang="zh-CN" sz="1650" kern="100">
              <a:latin typeface="Times New Roman" panose="02020603050405020304"/>
            </a:endParaRP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303020"/>
          </a:xfrm>
          <a:prstGeom prst="rect">
            <a:avLst/>
          </a:prstGeom>
          <a:noFill/>
          <a:ln w="9525">
            <a:noFill/>
          </a:ln>
        </p:spPr>
        <p:txBody>
          <a:bodyPr lIns="117107" tIns="58553" rIns="117107" bIns="58553">
            <a:spAutoFit/>
          </a:bodyPr>
          <a:lstStyle/>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 </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　中西方近代文官制度的相通之处与关联</a:t>
            </a: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532481" y="2091555"/>
          <a:ext cx="10922635" cy="3126740"/>
        </p:xfrm>
        <a:graphic>
          <a:graphicData uri="http://schemas.openxmlformats.org/drawingml/2006/table">
            <a:tbl>
              <a:tblPr firstRow="1" firstCol="1" bandRow="1"/>
              <a:tblGrid>
                <a:gridCol w="377825"/>
                <a:gridCol w="1829435"/>
                <a:gridCol w="8715375"/>
              </a:tblGrid>
              <a:tr h="1087120">
                <a:tc rowSpan="2">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相</a:t>
                      </a:r>
                      <a:endParaRPr lang="zh-CN" sz="2380" kern="100">
                        <a:effectLst/>
                        <a:latin typeface="Times New Roman" panose="02020603050405020304"/>
                        <a:ea typeface="宋体" panose="02010600030101010101" pitchFamily="2" charset="-122"/>
                      </a:endParaRPr>
                    </a:p>
                    <a:p>
                      <a:pPr algn="ctr">
                        <a:lnSpc>
                          <a:spcPct val="150000"/>
                        </a:lnSpc>
                        <a:spcAft>
                          <a:spcPct val="0"/>
                        </a:spcAft>
                      </a:pPr>
                      <a:r>
                        <a:rPr lang="zh-CN" sz="2380" kern="100">
                          <a:effectLst/>
                          <a:latin typeface="Times New Roman" panose="02020603050405020304"/>
                          <a:ea typeface="微软雅黑" panose="020B0503020204020204" charset="-122"/>
                        </a:rPr>
                        <a:t>通</a:t>
                      </a:r>
                      <a:endParaRPr lang="zh-CN" sz="2380" kern="100">
                        <a:effectLst/>
                        <a:latin typeface="Times New Roman" panose="02020603050405020304"/>
                        <a:ea typeface="宋体" panose="02010600030101010101" pitchFamily="2" charset="-122"/>
                      </a:endParaRPr>
                    </a:p>
                    <a:p>
                      <a:pPr algn="ctr">
                        <a:lnSpc>
                          <a:spcPct val="150000"/>
                        </a:lnSpc>
                        <a:spcAft>
                          <a:spcPct val="0"/>
                        </a:spcAft>
                      </a:pPr>
                      <a:r>
                        <a:rPr lang="zh-CN" sz="2380" kern="100">
                          <a:effectLst/>
                          <a:latin typeface="Times New Roman" panose="02020603050405020304"/>
                          <a:ea typeface="微软雅黑" panose="020B0503020204020204" charset="-122"/>
                        </a:rPr>
                        <a:t>之</a:t>
                      </a:r>
                      <a:endParaRPr lang="zh-CN" sz="2380" kern="100">
                        <a:effectLst/>
                        <a:latin typeface="Times New Roman" panose="02020603050405020304"/>
                        <a:ea typeface="宋体" panose="02010600030101010101" pitchFamily="2" charset="-122"/>
                      </a:endParaRPr>
                    </a:p>
                    <a:p>
                      <a:pPr algn="ctr">
                        <a:lnSpc>
                          <a:spcPct val="150000"/>
                        </a:lnSpc>
                        <a:spcAft>
                          <a:spcPct val="0"/>
                        </a:spcAft>
                      </a:pPr>
                      <a:r>
                        <a:rPr lang="zh-CN" sz="2380" kern="100">
                          <a:effectLst/>
                          <a:latin typeface="Times New Roman" panose="02020603050405020304"/>
                          <a:ea typeface="微软雅黑" panose="020B0503020204020204" charset="-122"/>
                        </a:rPr>
                        <a:t>处</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过程相通</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wrap="square"/>
                    <a:lstStyle/>
                    <a:p>
                      <a:pPr algn="just">
                        <a:lnSpc>
                          <a:spcPct val="150000"/>
                        </a:lnSpc>
                        <a:spcAft>
                          <a:spcPct val="0"/>
                        </a:spcAft>
                      </a:pPr>
                      <a:r>
                        <a:rPr lang="zh-CN" sz="2380" kern="100">
                          <a:effectLst/>
                          <a:latin typeface="Times New Roman" panose="02020603050405020304"/>
                          <a:ea typeface="宋体" panose="02010600030101010101" pitchFamily="2" charset="-122"/>
                          <a:cs typeface="宋体" panose="02010600030101010101" pitchFamily="2" charset="-122"/>
                        </a:rPr>
                        <a:t>①</a:t>
                      </a:r>
                      <a:r>
                        <a:rPr lang="zh-CN" sz="2380" kern="100">
                          <a:effectLst/>
                          <a:latin typeface="Times New Roman" panose="02020603050405020304"/>
                          <a:ea typeface="微软雅黑" panose="020B0503020204020204" charset="-122"/>
                        </a:rPr>
                        <a:t>借鉴与传承相结合</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宋体" panose="02010600030101010101" pitchFamily="2" charset="-122"/>
                          <a:cs typeface="宋体" panose="02010600030101010101" pitchFamily="2" charset="-122"/>
                        </a:rPr>
                        <a:t>②</a:t>
                      </a:r>
                      <a:r>
                        <a:rPr lang="zh-CN" sz="2380" kern="100">
                          <a:effectLst/>
                          <a:latin typeface="Times New Roman" panose="02020603050405020304"/>
                          <a:ea typeface="微软雅黑" panose="020B0503020204020204" charset="-122"/>
                        </a:rPr>
                        <a:t>立法推进</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逐步建立</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宋体" panose="02010600030101010101" pitchFamily="2" charset="-122"/>
                          <a:cs typeface="宋体" panose="02010600030101010101" pitchFamily="2" charset="-122"/>
                        </a:rPr>
                        <a:t>③</a:t>
                      </a:r>
                      <a:r>
                        <a:rPr lang="zh-CN" sz="2380" kern="100">
                          <a:effectLst/>
                          <a:latin typeface="Times New Roman" panose="02020603050405020304"/>
                          <a:ea typeface="微软雅黑" panose="020B0503020204020204" charset="-122"/>
                        </a:rPr>
                        <a:t>与国情相结合</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不断创新</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9620">
                <a:tc vMerge="1">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内容相通</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wrap="square"/>
                    <a:lstStyle/>
                    <a:p>
                      <a:pPr algn="just">
                        <a:lnSpc>
                          <a:spcPct val="150000"/>
                        </a:lnSpc>
                        <a:spcAft>
                          <a:spcPct val="0"/>
                        </a:spcAft>
                      </a:pPr>
                      <a:r>
                        <a:rPr lang="zh-CN" sz="2380" kern="100">
                          <a:effectLst/>
                          <a:latin typeface="Times New Roman" panose="02020603050405020304"/>
                          <a:ea typeface="宋体" panose="02010600030101010101" pitchFamily="2" charset="-122"/>
                          <a:cs typeface="宋体" panose="02010600030101010101" pitchFamily="2" charset="-122"/>
                        </a:rPr>
                        <a:t>①</a:t>
                      </a:r>
                      <a:r>
                        <a:rPr lang="zh-CN" sz="2380" kern="100">
                          <a:effectLst/>
                          <a:latin typeface="Times New Roman" panose="02020603050405020304"/>
                          <a:ea typeface="微软雅黑" panose="020B0503020204020204" charset="-122"/>
                        </a:rPr>
                        <a:t>实行以考任制为核心的任用制度</a:t>
                      </a:r>
                      <a:r>
                        <a:rPr lang="en-US" sz="2380" kern="100">
                          <a:effectLst/>
                          <a:latin typeface="Times New Roman" panose="02020603050405020304"/>
                          <a:ea typeface="微软雅黑" panose="020B0503020204020204" charset="-122"/>
                        </a:rPr>
                        <a:t>;</a:t>
                      </a:r>
                      <a:endParaRPr lang="zh-CN" sz="2380" kern="100">
                        <a:effectLst/>
                        <a:latin typeface="Times New Roman" panose="02020603050405020304"/>
                        <a:ea typeface="宋体" panose="02010600030101010101" pitchFamily="2" charset="-122"/>
                      </a:endParaRPr>
                    </a:p>
                    <a:p>
                      <a:pPr algn="just">
                        <a:lnSpc>
                          <a:spcPct val="150000"/>
                        </a:lnSpc>
                        <a:spcAft>
                          <a:spcPct val="0"/>
                        </a:spcAft>
                      </a:pPr>
                      <a:r>
                        <a:rPr lang="zh-CN" sz="2380" kern="100">
                          <a:effectLst/>
                          <a:latin typeface="Times New Roman" panose="02020603050405020304"/>
                          <a:ea typeface="宋体" panose="02010600030101010101" pitchFamily="2" charset="-122"/>
                          <a:cs typeface="宋体" panose="02010600030101010101" pitchFamily="2" charset="-122"/>
                        </a:rPr>
                        <a:t>②</a:t>
                      </a:r>
                      <a:r>
                        <a:rPr lang="zh-CN" sz="2380" kern="100">
                          <a:effectLst/>
                          <a:latin typeface="Times New Roman" panose="02020603050405020304"/>
                          <a:ea typeface="微软雅黑" panose="020B0503020204020204" charset="-122"/>
                        </a:rPr>
                        <a:t>对官员实行科学的统一管理</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宋体" panose="02010600030101010101" pitchFamily="2" charset="-122"/>
                          <a:cs typeface="宋体" panose="02010600030101010101" pitchFamily="2" charset="-122"/>
                        </a:rPr>
                        <a:t>③</a:t>
                      </a:r>
                      <a:r>
                        <a:rPr lang="zh-CN" sz="2380" kern="100">
                          <a:effectLst/>
                          <a:latin typeface="Times New Roman" panose="02020603050405020304"/>
                          <a:ea typeface="微软雅黑" panose="020B0503020204020204" charset="-122"/>
                        </a:rPr>
                        <a:t>实行以考核制为基础的晋升、奖惩以及待遇制度</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宋体" panose="02010600030101010101" pitchFamily="2" charset="-122"/>
                          <a:cs typeface="宋体" panose="02010600030101010101" pitchFamily="2" charset="-122"/>
                        </a:rPr>
                        <a:t>④</a:t>
                      </a:r>
                      <a:r>
                        <a:rPr lang="zh-CN" sz="2380" kern="100">
                          <a:effectLst/>
                          <a:latin typeface="Times New Roman" panose="02020603050405020304"/>
                          <a:ea typeface="微软雅黑" panose="020B0503020204020204" charset="-122"/>
                        </a:rPr>
                        <a:t>有较为严密、完整的文官管理制度和管理机构</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532481" y="2091555"/>
          <a:ext cx="10922635" cy="3263900"/>
        </p:xfrm>
        <a:graphic>
          <a:graphicData uri="http://schemas.openxmlformats.org/drawingml/2006/table">
            <a:tbl>
              <a:tblPr firstRow="1" firstCol="1" bandRow="1"/>
              <a:tblGrid>
                <a:gridCol w="377825"/>
                <a:gridCol w="1829435"/>
                <a:gridCol w="8715375"/>
              </a:tblGrid>
              <a:tr h="3263900">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关</a:t>
                      </a:r>
                      <a:endParaRPr lang="zh-CN" sz="2380" kern="100">
                        <a:effectLst/>
                        <a:latin typeface="Times New Roman" panose="02020603050405020304"/>
                        <a:ea typeface="宋体" panose="02010600030101010101" pitchFamily="2" charset="-122"/>
                      </a:endParaRPr>
                    </a:p>
                    <a:p>
                      <a:pPr algn="ctr">
                        <a:lnSpc>
                          <a:spcPct val="150000"/>
                        </a:lnSpc>
                        <a:spcAft>
                          <a:spcPct val="0"/>
                        </a:spcAft>
                      </a:pPr>
                      <a:r>
                        <a:rPr lang="zh-CN" sz="2380" kern="100">
                          <a:effectLst/>
                          <a:latin typeface="Times New Roman" panose="02020603050405020304"/>
                          <a:ea typeface="微软雅黑" panose="020B0503020204020204" charset="-122"/>
                        </a:rPr>
                        <a:t>联</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英国文官制度对我国公务员制度的借鉴作用</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wrap="square"/>
                    <a:lstStyle/>
                    <a:p>
                      <a:pPr algn="just">
                        <a:lnSpc>
                          <a:spcPct val="150000"/>
                        </a:lnSpc>
                        <a:spcAft>
                          <a:spcPct val="0"/>
                        </a:spcAft>
                      </a:pPr>
                      <a:r>
                        <a:rPr lang="zh-CN" sz="2380" kern="100">
                          <a:effectLst/>
                          <a:latin typeface="Times New Roman" panose="02020603050405020304"/>
                          <a:ea typeface="宋体" panose="02010600030101010101" pitchFamily="2" charset="-122"/>
                          <a:cs typeface="宋体" panose="02010600030101010101" pitchFamily="2" charset="-122"/>
                        </a:rPr>
                        <a:t>①</a:t>
                      </a:r>
                      <a:r>
                        <a:rPr lang="zh-CN" sz="2380" kern="100">
                          <a:effectLst/>
                          <a:latin typeface="Times New Roman" panose="02020603050405020304"/>
                          <a:ea typeface="微软雅黑" panose="020B0503020204020204" charset="-122"/>
                        </a:rPr>
                        <a:t>加强公务员制度的法制化建设</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建立法制化、规范化的管理制度。</a:t>
                      </a:r>
                      <a:endParaRPr lang="zh-CN" sz="2380" kern="100">
                        <a:effectLst/>
                        <a:latin typeface="Times New Roman" panose="02020603050405020304"/>
                        <a:ea typeface="宋体" panose="02010600030101010101" pitchFamily="2" charset="-122"/>
                      </a:endParaRPr>
                    </a:p>
                    <a:p>
                      <a:pPr algn="just">
                        <a:lnSpc>
                          <a:spcPct val="150000"/>
                        </a:lnSpc>
                        <a:spcAft>
                          <a:spcPct val="0"/>
                        </a:spcAft>
                      </a:pPr>
                      <a:r>
                        <a:rPr lang="zh-CN" sz="2380" kern="100">
                          <a:effectLst/>
                          <a:latin typeface="Times New Roman" panose="02020603050405020304"/>
                          <a:ea typeface="宋体" panose="02010600030101010101" pitchFamily="2" charset="-122"/>
                          <a:cs typeface="宋体" panose="02010600030101010101" pitchFamily="2" charset="-122"/>
                        </a:rPr>
                        <a:t>②</a:t>
                      </a:r>
                      <a:r>
                        <a:rPr lang="zh-CN" sz="2380" kern="100">
                          <a:effectLst/>
                          <a:latin typeface="Times New Roman" panose="02020603050405020304"/>
                          <a:ea typeface="微软雅黑" panose="020B0503020204020204" charset="-122"/>
                        </a:rPr>
                        <a:t>健全竞争机制</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完善考试录用制度和考核制度。</a:t>
                      </a:r>
                      <a:endParaRPr lang="zh-CN" sz="2380" kern="100">
                        <a:effectLst/>
                        <a:latin typeface="Times New Roman" panose="02020603050405020304"/>
                        <a:ea typeface="宋体" panose="02010600030101010101" pitchFamily="2" charset="-122"/>
                      </a:endParaRPr>
                    </a:p>
                    <a:p>
                      <a:pPr algn="just">
                        <a:lnSpc>
                          <a:spcPct val="150000"/>
                        </a:lnSpc>
                        <a:spcAft>
                          <a:spcPct val="0"/>
                        </a:spcAft>
                      </a:pPr>
                      <a:r>
                        <a:rPr lang="zh-CN" sz="2380" kern="100">
                          <a:effectLst/>
                          <a:latin typeface="Times New Roman" panose="02020603050405020304"/>
                          <a:ea typeface="宋体" panose="02010600030101010101" pitchFamily="2" charset="-122"/>
                          <a:cs typeface="宋体" panose="02010600030101010101" pitchFamily="2" charset="-122"/>
                        </a:rPr>
                        <a:t>③</a:t>
                      </a:r>
                      <a:r>
                        <a:rPr lang="zh-CN" sz="2380" kern="100">
                          <a:effectLst/>
                          <a:latin typeface="Times New Roman" panose="02020603050405020304"/>
                          <a:ea typeface="微软雅黑" panose="020B0503020204020204" charset="-122"/>
                        </a:rPr>
                        <a:t>建立合理的职业分类制度</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逐步建立政务类与业务类公务员分类管理及晋升制度。</a:t>
                      </a:r>
                      <a:endParaRPr lang="zh-CN" sz="2380" kern="100">
                        <a:effectLst/>
                        <a:latin typeface="Times New Roman" panose="02020603050405020304"/>
                        <a:ea typeface="宋体" panose="02010600030101010101" pitchFamily="2" charset="-122"/>
                      </a:endParaRPr>
                    </a:p>
                    <a:p>
                      <a:pPr algn="just">
                        <a:lnSpc>
                          <a:spcPct val="150000"/>
                        </a:lnSpc>
                        <a:spcAft>
                          <a:spcPct val="0"/>
                        </a:spcAft>
                      </a:pPr>
                      <a:r>
                        <a:rPr lang="zh-CN" sz="2380" kern="100">
                          <a:effectLst/>
                          <a:latin typeface="Times New Roman" panose="02020603050405020304"/>
                          <a:ea typeface="宋体" panose="02010600030101010101" pitchFamily="2" charset="-122"/>
                          <a:cs typeface="宋体" panose="02010600030101010101" pitchFamily="2" charset="-122"/>
                        </a:rPr>
                        <a:t>④</a:t>
                      </a:r>
                      <a:r>
                        <a:rPr lang="zh-CN" sz="2380" kern="100">
                          <a:effectLst/>
                          <a:latin typeface="Times New Roman" panose="02020603050405020304"/>
                          <a:ea typeface="微软雅黑" panose="020B0503020204020204" charset="-122"/>
                        </a:rPr>
                        <a:t>建立健全监督机制</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推进监督公开化、民主化</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拓宽监督渠道</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确保行政的透明度和公开性</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896110"/>
          </a:xfrm>
          <a:prstGeom prst="rect">
            <a:avLst/>
          </a:prstGeom>
          <a:noFill/>
          <a:ln w="9525">
            <a:noFill/>
          </a:ln>
        </p:spPr>
        <p:txBody>
          <a:bodyPr lIns="117107" tIns="58553" rIns="117107" bIns="58553">
            <a:spAutoFit/>
          </a:bodyPr>
          <a:lstStyle/>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对制度改革的认识</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制度的改革具有渐进性、长期性、艰巨性以及连续性</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任何一个制度在形成过程中都有继承、都有创新。</a:t>
            </a:r>
            <a:endParaRPr lang="zh-CN" altLang="zh-CN" sz="1650" kern="100">
              <a:latin typeface="Times New Roman" panose="02020603050405020304"/>
            </a:endParaRP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303020"/>
          </a:xfrm>
          <a:prstGeom prst="rect">
            <a:avLst/>
          </a:prstGeom>
          <a:noFill/>
          <a:ln w="9525">
            <a:noFill/>
          </a:ln>
        </p:spPr>
        <p:txBody>
          <a:bodyPr lIns="117107" tIns="58553" rIns="117107" bIns="58553">
            <a:spAutoFit/>
          </a:bodyPr>
          <a:lstStyle/>
          <a:p>
            <a:pPr algn="just">
              <a:lnSpc>
                <a:spcPct val="150000"/>
              </a:lnSpc>
              <a:spcAft>
                <a:spcPct val="0"/>
              </a:spcAft>
            </a:pP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en-US" altLang="zh-CN" sz="2565" kern="100">
                <a:solidFill>
                  <a:srgbClr val="0000FF"/>
                </a:solidFill>
                <a:latin typeface="Times New Roman" panose="02020603050405020304"/>
                <a:ea typeface="微软雅黑" panose="020B0503020204020204" charset="-122"/>
              </a:rPr>
              <a:t>1.</a:t>
            </a:r>
            <a:r>
              <a:rPr lang="zh-CN" altLang="en-US" sz="2565" kern="100">
                <a:solidFill>
                  <a:srgbClr val="0000FF"/>
                </a:solidFill>
                <a:latin typeface="Times New Roman" panose="02020603050405020304"/>
                <a:ea typeface="微软雅黑" panose="020B0503020204020204" charset="-122"/>
              </a:rPr>
              <a:t>英国文官制度建立的背景</a:t>
            </a: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373640" y="2026453"/>
          <a:ext cx="11240770" cy="4169410"/>
        </p:xfrm>
        <a:graphic>
          <a:graphicData uri="http://schemas.openxmlformats.org/drawingml/2006/table">
            <a:tbl>
              <a:tblPr firstRow="1" firstCol="1" bandRow="1"/>
              <a:tblGrid>
                <a:gridCol w="2856230"/>
                <a:gridCol w="8384540"/>
              </a:tblGrid>
              <a:tr h="1269365">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中国科举制度的影响</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近代以来</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关于中国选官制度的书籍大量传入欧洲</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法国启蒙思想家伏尔泰大力推崇科举制</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这些为英国创立文官制度提供了借鉴</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69365">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工业革命的完成</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工业革命后</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资产阶级从功利主义原则出发</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要求政府提高管理效率</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削减行政开支</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这成为推动文官制度改革的巨大原动力</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0680">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政府管理职能扩大</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随着工业化的发展</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政府管理职能扩大</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机构设置增加</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文官队伍膨胀</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要求更多优秀的专业人才</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从而推动了政府改革文官选拔的范围和形式</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308871" y="801483"/>
          <a:ext cx="11648440" cy="5271770"/>
        </p:xfrm>
        <a:graphic>
          <a:graphicData uri="http://schemas.openxmlformats.org/drawingml/2006/table">
            <a:tbl>
              <a:tblPr firstRow="1" firstCol="1" bandRow="1"/>
              <a:tblGrid>
                <a:gridCol w="2191385"/>
                <a:gridCol w="9457055"/>
              </a:tblGrid>
              <a:tr h="54356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制度</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内容及影响</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36474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九品中正制</a:t>
                      </a:r>
                      <a:endParaRPr lang="zh-CN" sz="2380" u="none" kern="100">
                        <a:effectLst/>
                        <a:latin typeface="Times New Roman" panose="02020603050405020304"/>
                        <a:ea typeface="宋体" panose="02010600030101010101" pitchFamily="2" charset="-122"/>
                      </a:endParaRPr>
                    </a:p>
                    <a:p>
                      <a:pPr algn="ctr">
                        <a:lnSpc>
                          <a:spcPct val="150000"/>
                        </a:lnSpc>
                        <a:spcAft>
                          <a:spcPct val="0"/>
                        </a:spcAft>
                      </a:pP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魏晋南北朝</a:t>
                      </a:r>
                      <a:r>
                        <a:rPr lang="en-US" sz="2380" u="none" kern="100">
                          <a:effectLst/>
                          <a:latin typeface="Times New Roman" panose="02020603050405020304"/>
                          <a:ea typeface="微软雅黑" panose="020B0503020204020204" charset="-122"/>
                        </a:rPr>
                        <a:t>)</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en-US" sz="2380" u="none" kern="100">
                          <a:effectLst/>
                          <a:latin typeface="Times New Roman" panose="02020603050405020304"/>
                          <a:ea typeface="微软雅黑" panose="020B0503020204020204" charset="-122"/>
                        </a:rPr>
                        <a:t>(1)</a:t>
                      </a:r>
                      <a:r>
                        <a:rPr lang="zh-CN" sz="2380" u="none" kern="100">
                          <a:effectLst/>
                          <a:latin typeface="Times New Roman" panose="02020603050405020304"/>
                          <a:ea typeface="微软雅黑" panose="020B0503020204020204" charset="-122"/>
                        </a:rPr>
                        <a:t>内容</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各州、郡中正官根据</a:t>
                      </a:r>
                      <a:r>
                        <a:rPr lang="en-US" altLang="zh-CN" sz="2380" b="1" u="none" kern="100">
                          <a:effectLst/>
                          <a:uFill>
                            <a:solidFill>
                              <a:srgbClr val="000000"/>
                            </a:solidFill>
                          </a:uFill>
                          <a:latin typeface="Times New Roman" panose="02020603050405020304"/>
                          <a:ea typeface="微软雅黑" panose="020B0503020204020204" charset="-122"/>
                        </a:rPr>
                        <a:t>______</a:t>
                      </a:r>
                      <a:r>
                        <a:rPr lang="zh-CN" sz="2380" u="none" kern="100">
                          <a:effectLst/>
                          <a:latin typeface="Times New Roman" panose="02020603050405020304"/>
                          <a:ea typeface="微软雅黑" panose="020B0503020204020204" charset="-122"/>
                        </a:rPr>
                        <a:t>、道德和才能将州、郡士人分为</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九等</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写出评语。获得资品的士人</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由吏部授官。</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en-US" sz="2380" u="none" kern="100">
                          <a:effectLst/>
                          <a:latin typeface="Times New Roman" panose="02020603050405020304"/>
                          <a:ea typeface="微软雅黑" panose="020B0503020204020204" charset="-122"/>
                        </a:rPr>
                        <a:t>(2)</a:t>
                      </a:r>
                      <a:r>
                        <a:rPr lang="zh-CN" sz="2380" u="none" kern="100">
                          <a:effectLst/>
                          <a:latin typeface="Times New Roman" panose="02020603050405020304"/>
                          <a:ea typeface="微软雅黑" panose="020B0503020204020204" charset="-122"/>
                        </a:rPr>
                        <a:t>影响</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将选官权收归中央</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加强了中央集权</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后来逐渐形成</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en-US" sz="2380" u="none" kern="100">
                          <a:effectLst/>
                          <a:latin typeface="Times New Roman" panose="02020603050405020304"/>
                          <a:ea typeface="微软雅黑" panose="020B0503020204020204" charset="-122"/>
                        </a:rPr>
                        <a:t>“</a:t>
                      </a:r>
                      <a:r>
                        <a:rPr lang="en-US" altLang="zh-CN" sz="2380" b="1" u="none" kern="100">
                          <a:effectLst/>
                          <a:uFill>
                            <a:solidFill>
                              <a:srgbClr val="000000"/>
                            </a:solidFill>
                          </a:uFill>
                          <a:latin typeface="Times New Roman" panose="02020603050405020304"/>
                          <a:ea typeface="微软雅黑" panose="020B0503020204020204" charset="-122"/>
                        </a:rPr>
                        <a:t>______________________</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的局面</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347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科举制</a:t>
                      </a:r>
                      <a:endParaRPr lang="zh-CN" sz="2380" u="none" kern="100">
                        <a:effectLst/>
                        <a:latin typeface="Times New Roman" panose="02020603050405020304"/>
                        <a:ea typeface="宋体" panose="02010600030101010101" pitchFamily="2" charset="-122"/>
                      </a:endParaRPr>
                    </a:p>
                    <a:p>
                      <a:pPr algn="ctr">
                        <a:lnSpc>
                          <a:spcPct val="150000"/>
                        </a:lnSpc>
                        <a:spcAft>
                          <a:spcPct val="0"/>
                        </a:spcAft>
                      </a:pP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隋朝至明清</a:t>
                      </a:r>
                      <a:r>
                        <a:rPr lang="en-US" sz="2380" u="none" kern="100">
                          <a:effectLst/>
                          <a:latin typeface="Times New Roman" panose="02020603050405020304"/>
                          <a:ea typeface="微软雅黑" panose="020B0503020204020204" charset="-122"/>
                        </a:rPr>
                        <a:t>)</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en-US" sz="2380" u="none" kern="100">
                          <a:effectLst/>
                          <a:latin typeface="Times New Roman" panose="02020603050405020304"/>
                          <a:ea typeface="微软雅黑" panose="020B0503020204020204" charset="-122"/>
                        </a:rPr>
                        <a:t>(1)</a:t>
                      </a:r>
                      <a:r>
                        <a:rPr lang="zh-CN" sz="2380" u="none" kern="100">
                          <a:effectLst/>
                          <a:latin typeface="Times New Roman" panose="02020603050405020304"/>
                          <a:ea typeface="微软雅黑" panose="020B0503020204020204" charset="-122"/>
                        </a:rPr>
                        <a:t>内容</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宋体" panose="02010600030101010101" pitchFamily="2" charset="-122"/>
                          <a:cs typeface="宋体" panose="02010600030101010101" pitchFamily="2" charset="-122"/>
                        </a:rPr>
                        <a:t>①</a:t>
                      </a:r>
                      <a:r>
                        <a:rPr lang="zh-CN" sz="2380" u="none" kern="100">
                          <a:effectLst/>
                          <a:latin typeface="Times New Roman" panose="02020603050405020304"/>
                          <a:ea typeface="微软雅黑" panose="020B0503020204020204" charset="-122"/>
                        </a:rPr>
                        <a:t>科举以分科考试选拔人才为特点</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分为制举和常举。其中</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en-US" altLang="zh-CN" sz="2380" b="1" u="none" kern="100">
                          <a:effectLst/>
                          <a:uFill>
                            <a:solidFill>
                              <a:srgbClr val="000000"/>
                            </a:solidFill>
                          </a:uFill>
                          <a:latin typeface="Times New Roman" panose="02020603050405020304"/>
                          <a:ea typeface="微软雅黑" panose="020B0503020204020204" charset="-122"/>
                        </a:rPr>
                        <a:t>____________</a:t>
                      </a:r>
                      <a:r>
                        <a:rPr lang="zh-CN" sz="2380" u="none" kern="100">
                          <a:effectLst/>
                          <a:latin typeface="Times New Roman" panose="02020603050405020304"/>
                          <a:ea typeface="微软雅黑" panose="020B0503020204020204" charset="-122"/>
                        </a:rPr>
                        <a:t>两科最受社会重视。</a:t>
                      </a:r>
                      <a:r>
                        <a:rPr lang="zh-CN" sz="2380" u="none" kern="100">
                          <a:effectLst/>
                          <a:latin typeface="Times New Roman" panose="02020603050405020304"/>
                          <a:ea typeface="宋体" panose="02010600030101010101" pitchFamily="2" charset="-122"/>
                          <a:cs typeface="宋体" panose="02010600030101010101" pitchFamily="2" charset="-122"/>
                        </a:rPr>
                        <a:t>②</a:t>
                      </a:r>
                      <a:r>
                        <a:rPr lang="zh-CN" sz="2380" u="none" kern="100">
                          <a:effectLst/>
                          <a:latin typeface="Times New Roman" panose="02020603050405020304"/>
                          <a:ea typeface="微软雅黑" panose="020B0503020204020204" charset="-122"/>
                        </a:rPr>
                        <a:t>明清科举考试分为</a:t>
                      </a:r>
                      <a:r>
                        <a:rPr lang="en-US" altLang="zh-CN" sz="2380" b="1" u="none" kern="100">
                          <a:effectLst/>
                          <a:uFill>
                            <a:solidFill>
                              <a:srgbClr val="000000"/>
                            </a:solidFill>
                          </a:uFill>
                          <a:latin typeface="Times New Roman" panose="02020603050405020304"/>
                          <a:ea typeface="微软雅黑" panose="020B0503020204020204" charset="-122"/>
                        </a:rPr>
                        <a:t>______</a:t>
                      </a:r>
                      <a:r>
                        <a:rPr lang="zh-CN" sz="2380" u="none" kern="100">
                          <a:effectLst/>
                          <a:latin typeface="Times New Roman" panose="02020603050405020304"/>
                          <a:ea typeface="微软雅黑" panose="020B0503020204020204" charset="-122"/>
                        </a:rPr>
                        <a:t>、</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会试与殿试三级。考试从四书五经中命题。</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en-US" sz="2380" u="none" kern="100">
                          <a:effectLst/>
                          <a:latin typeface="Times New Roman" panose="02020603050405020304"/>
                          <a:ea typeface="微软雅黑" panose="020B0503020204020204" charset="-122"/>
                        </a:rPr>
                        <a:t>(2)</a:t>
                      </a:r>
                      <a:r>
                        <a:rPr lang="zh-CN" sz="2380" u="none" kern="100">
                          <a:effectLst/>
                          <a:latin typeface="Times New Roman" panose="02020603050405020304"/>
                          <a:ea typeface="微软雅黑" panose="020B0503020204020204" charset="-122"/>
                        </a:rPr>
                        <a:t>影响</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科举成为选拔官员的主要途径</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TextBox 1"/>
          <p:cNvSpPr txBox="1"/>
          <p:nvPr/>
        </p:nvSpPr>
        <p:spPr>
          <a:xfrm>
            <a:off x="6021888" y="1438136"/>
            <a:ext cx="1464786"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家世</a:t>
            </a:r>
            <a:endParaRPr lang="zh-CN" altLang="en-US" sz="2380" b="1">
              <a:solidFill>
                <a:srgbClr val="FF0000"/>
              </a:solidFill>
            </a:endParaRPr>
          </a:p>
        </p:txBody>
      </p:sp>
      <p:sp>
        <p:nvSpPr>
          <p:cNvPr id="4" name="TextBox 3"/>
          <p:cNvSpPr txBox="1"/>
          <p:nvPr/>
        </p:nvSpPr>
        <p:spPr>
          <a:xfrm>
            <a:off x="1237896" y="3088923"/>
            <a:ext cx="6196658"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上品无寒门</a:t>
            </a:r>
            <a:r>
              <a:rPr lang="en-US" altLang="zh-CN" sz="2380" b="1" kern="100">
                <a:solidFill>
                  <a:srgbClr val="FF0000"/>
                </a:solidFill>
                <a:uFill>
                  <a:solidFill>
                    <a:srgbClr val="000000"/>
                  </a:solidFill>
                </a:uFill>
                <a:latin typeface="Times New Roman" panose="02020603050405020304"/>
                <a:ea typeface="微软雅黑" panose="020B0503020204020204" charset="-122"/>
              </a:rPr>
              <a:t>,</a:t>
            </a:r>
            <a:r>
              <a:rPr lang="zh-CN" altLang="en-US" sz="2380" b="1" kern="100">
                <a:solidFill>
                  <a:srgbClr val="FF0000"/>
                </a:solidFill>
                <a:uFill>
                  <a:solidFill>
                    <a:srgbClr val="000000"/>
                  </a:solidFill>
                </a:uFill>
                <a:latin typeface="Times New Roman" panose="02020603050405020304"/>
                <a:ea typeface="微软雅黑" panose="020B0503020204020204" charset="-122"/>
              </a:rPr>
              <a:t>下品无势族</a:t>
            </a:r>
            <a:endParaRPr lang="zh-CN" altLang="en-US" sz="2380" b="1">
              <a:solidFill>
                <a:srgbClr val="FF0000"/>
              </a:solidFill>
            </a:endParaRPr>
          </a:p>
        </p:txBody>
      </p:sp>
      <p:sp>
        <p:nvSpPr>
          <p:cNvPr id="5" name="TextBox 4"/>
          <p:cNvSpPr txBox="1"/>
          <p:nvPr/>
        </p:nvSpPr>
        <p:spPr>
          <a:xfrm>
            <a:off x="1848347" y="4394270"/>
            <a:ext cx="3185466"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明经和进士</a:t>
            </a:r>
            <a:endParaRPr lang="zh-CN" altLang="en-US" sz="2380" b="1">
              <a:solidFill>
                <a:srgbClr val="FF0000"/>
              </a:solidFill>
            </a:endParaRPr>
          </a:p>
        </p:txBody>
      </p:sp>
      <p:sp>
        <p:nvSpPr>
          <p:cNvPr id="6" name="TextBox 5"/>
          <p:cNvSpPr txBox="1"/>
          <p:nvPr/>
        </p:nvSpPr>
        <p:spPr>
          <a:xfrm>
            <a:off x="9509468" y="4380984"/>
            <a:ext cx="1464786"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乡试</a:t>
            </a:r>
            <a:endParaRPr lang="zh-CN" altLang="en-US" sz="2380"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373640" y="2026453"/>
          <a:ext cx="11240770" cy="2176780"/>
        </p:xfrm>
        <a:graphic>
          <a:graphicData uri="http://schemas.openxmlformats.org/drawingml/2006/table">
            <a:tbl>
              <a:tblPr firstRow="1" firstCol="1" bandRow="1"/>
              <a:tblGrid>
                <a:gridCol w="2856230"/>
                <a:gridCol w="8384540"/>
              </a:tblGrid>
              <a:tr h="1088390">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政党政治的弊端</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政党轮换造成政局混乱</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政党分肥制</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容易引发党内矛盾</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引发社会的不满</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8390">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社会组织的改革经验</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kern="100">
                          <a:effectLst/>
                          <a:latin typeface="Times New Roman" panose="02020603050405020304"/>
                          <a:ea typeface="宋体" panose="02010600030101010101" pitchFamily="2" charset="-122"/>
                          <a:cs typeface="宋体" panose="02010600030101010101" pitchFamily="2" charset="-122"/>
                        </a:rPr>
                        <a:t>①</a:t>
                      </a:r>
                      <a:r>
                        <a:rPr lang="en-US" sz="2380" kern="100">
                          <a:effectLst/>
                          <a:latin typeface="Times New Roman" panose="02020603050405020304"/>
                          <a:ea typeface="微软雅黑" panose="020B0503020204020204" charset="-122"/>
                        </a:rPr>
                        <a:t>1702</a:t>
                      </a:r>
                      <a:r>
                        <a:rPr lang="zh-CN" sz="2380" kern="100">
                          <a:effectLst/>
                          <a:latin typeface="Times New Roman" panose="02020603050405020304"/>
                          <a:ea typeface="微软雅黑" panose="020B0503020204020204" charset="-122"/>
                        </a:rPr>
                        <a:t>年</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英国剑桥大学首次使用试卷对学生进行考试。</a:t>
                      </a:r>
                      <a:r>
                        <a:rPr lang="zh-CN" sz="2380" kern="100">
                          <a:effectLst/>
                          <a:latin typeface="Times New Roman" panose="02020603050405020304"/>
                          <a:ea typeface="宋体" panose="02010600030101010101" pitchFamily="2" charset="-122"/>
                          <a:cs typeface="宋体" panose="02010600030101010101" pitchFamily="2" charset="-122"/>
                        </a:rPr>
                        <a:t>②</a:t>
                      </a:r>
                      <a:r>
                        <a:rPr lang="en-US" sz="2380" kern="100">
                          <a:effectLst/>
                          <a:latin typeface="Times New Roman" panose="02020603050405020304"/>
                          <a:ea typeface="微软雅黑" panose="020B0503020204020204" charset="-122"/>
                        </a:rPr>
                        <a:t>1853</a:t>
                      </a:r>
                      <a:r>
                        <a:rPr lang="zh-CN" sz="2380" kern="100">
                          <a:effectLst/>
                          <a:latin typeface="Times New Roman" panose="02020603050405020304"/>
                          <a:ea typeface="微软雅黑" panose="020B0503020204020204" charset="-122"/>
                        </a:rPr>
                        <a:t>年</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英国东印度公司在职员任用方面也采用书面考试录用的方法</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896110"/>
          </a:xfrm>
          <a:prstGeom prst="rect">
            <a:avLst/>
          </a:prstGeom>
          <a:noFill/>
          <a:ln w="9525">
            <a:noFill/>
          </a:ln>
        </p:spPr>
        <p:txBody>
          <a:bodyPr lIns="117107" tIns="58553" rIns="117107" bIns="58553">
            <a:spAutoFit/>
          </a:bodyPr>
          <a:lstStyle/>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近现代西方文官制度的渊源</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我国的科举制倡导竞争考试、择优录取</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政权向平民开放</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标榜公平取士</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唯才是举。因此成为近现代西方文官制度的胚胎。</a:t>
            </a:r>
            <a:endParaRPr lang="zh-CN" altLang="zh-CN" sz="1650" kern="100">
              <a:latin typeface="Times New Roman" panose="02020603050405020304"/>
            </a:endParaRP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709930"/>
          </a:xfrm>
          <a:prstGeom prst="rect">
            <a:avLst/>
          </a:prstGeom>
          <a:noFill/>
          <a:ln w="9525">
            <a:noFill/>
          </a:ln>
        </p:spPr>
        <p:txBody>
          <a:bodyPr lIns="117107" tIns="58553" rIns="117107" bIns="58553">
            <a:spAutoFit/>
          </a:bodyPr>
          <a:lstStyle/>
          <a:p>
            <a:pPr algn="just">
              <a:lnSpc>
                <a:spcPct val="150000"/>
              </a:lnSpc>
              <a:spcAft>
                <a:spcPct val="0"/>
              </a:spcAft>
            </a:pPr>
            <a:r>
              <a:rPr lang="en-US" altLang="zh-CN" sz="2565" b="1" kern="100">
                <a:latin typeface="Times New Roman" panose="02020603050405020304"/>
                <a:ea typeface="微软雅黑" panose="020B0503020204020204" charset="-122"/>
              </a:rPr>
              <a:t>2.</a:t>
            </a:r>
            <a:r>
              <a:rPr lang="zh-CN" altLang="zh-CN" sz="2565" b="1" kern="100">
                <a:latin typeface="Times New Roman" panose="02020603050405020304"/>
                <a:ea typeface="微软雅黑" panose="020B0503020204020204" charset="-122"/>
              </a:rPr>
              <a:t>西方近代的文官制度与中国科举制对比</a:t>
            </a: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470589" y="1811553"/>
          <a:ext cx="10848975" cy="3263900"/>
        </p:xfrm>
        <a:graphic>
          <a:graphicData uri="http://schemas.openxmlformats.org/drawingml/2006/table">
            <a:tbl>
              <a:tblPr firstRow="1" firstCol="1" bandRow="1"/>
              <a:tblGrid>
                <a:gridCol w="377825"/>
                <a:gridCol w="680085"/>
                <a:gridCol w="4815205"/>
                <a:gridCol w="4975860"/>
              </a:tblGrid>
              <a:tr h="544195">
                <a:tc>
                  <a:txBody>
                    <a:bodyPr wrap="square"/>
                    <a:lstStyle/>
                    <a:p>
                      <a:pPr algn="ctr">
                        <a:lnSpc>
                          <a:spcPct val="150000"/>
                        </a:lnSpc>
                        <a:spcAft>
                          <a:spcPct val="0"/>
                        </a:spcAft>
                      </a:pPr>
                      <a:r>
                        <a:rPr lang="en-US" sz="2380" kern="100">
                          <a:effectLst/>
                          <a:latin typeface="Times New Roman" panose="02020603050405020304"/>
                          <a:ea typeface="微软雅黑" panose="020B0503020204020204" charset="-122"/>
                        </a:rPr>
                        <a:t> </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角度</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科举制</a:t>
                      </a:r>
                      <a:endParaRPr lang="zh-CN" sz="2380"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文官制度</a:t>
                      </a:r>
                      <a:endParaRPr lang="zh-CN" sz="2380"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43560">
                <a:tc rowSpan="4">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相</a:t>
                      </a:r>
                      <a:endParaRPr lang="zh-CN" sz="2380" kern="100">
                        <a:effectLst/>
                        <a:latin typeface="Times New Roman" panose="02020603050405020304"/>
                        <a:ea typeface="宋体" panose="02010600030101010101" pitchFamily="2" charset="-122"/>
                      </a:endParaRPr>
                    </a:p>
                    <a:p>
                      <a:pPr algn="ctr">
                        <a:lnSpc>
                          <a:spcPct val="150000"/>
                        </a:lnSpc>
                        <a:spcAft>
                          <a:spcPct val="0"/>
                        </a:spcAft>
                      </a:pPr>
                      <a:r>
                        <a:rPr lang="zh-CN" sz="2380" kern="100">
                          <a:effectLst/>
                          <a:latin typeface="Times New Roman" panose="02020603050405020304"/>
                          <a:ea typeface="微软雅黑" panose="020B0503020204020204" charset="-122"/>
                        </a:rPr>
                        <a:t>同</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方式</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公开报考、公平竞争、择优录取</a:t>
                      </a:r>
                      <a:endParaRPr lang="zh-CN" sz="2380"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r>
              <a:tr h="544195">
                <a:tc vMerge="1">
                  <a:tcPr/>
                </a:tc>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标准</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才能和品德</a:t>
                      </a:r>
                      <a:endParaRPr lang="zh-CN" sz="2380"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r>
              <a:tr h="544195">
                <a:tc vMerge="1">
                  <a:tcPr/>
                </a:tc>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趋势</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规模化、制度化、体系化</a:t>
                      </a:r>
                      <a:endParaRPr lang="zh-CN" sz="2380"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r>
              <a:tr h="1087755">
                <a:tc vMerge="1">
                  <a:tcPr/>
                </a:tc>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影响</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wrap="square"/>
                    <a:lstStyle/>
                    <a:p>
                      <a:pPr algn="just">
                        <a:lnSpc>
                          <a:spcPct val="150000"/>
                        </a:lnSpc>
                        <a:spcAft>
                          <a:spcPct val="0"/>
                        </a:spcAft>
                      </a:pPr>
                      <a:r>
                        <a:rPr lang="zh-CN" sz="2380" kern="100">
                          <a:effectLst/>
                          <a:latin typeface="Times New Roman" panose="02020603050405020304"/>
                          <a:ea typeface="宋体" panose="02010600030101010101" pitchFamily="2" charset="-122"/>
                          <a:cs typeface="宋体" panose="02010600030101010101" pitchFamily="2" charset="-122"/>
                        </a:rPr>
                        <a:t>①</a:t>
                      </a:r>
                      <a:r>
                        <a:rPr lang="zh-CN" sz="2380" kern="100">
                          <a:effectLst/>
                          <a:latin typeface="Times New Roman" panose="02020603050405020304"/>
                          <a:ea typeface="微软雅黑" panose="020B0503020204020204" charset="-122"/>
                        </a:rPr>
                        <a:t>追求公平与效益</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促使社会流动</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宋体" panose="02010600030101010101" pitchFamily="2" charset="-122"/>
                          <a:cs typeface="宋体" panose="02010600030101010101" pitchFamily="2" charset="-122"/>
                        </a:rPr>
                        <a:t>②</a:t>
                      </a:r>
                      <a:r>
                        <a:rPr lang="zh-CN" sz="2380" kern="100">
                          <a:effectLst/>
                          <a:latin typeface="Times New Roman" panose="02020603050405020304"/>
                          <a:ea typeface="微软雅黑" panose="020B0503020204020204" charset="-122"/>
                        </a:rPr>
                        <a:t>有利于社会稳定和发展</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宋体" panose="02010600030101010101" pitchFamily="2" charset="-122"/>
                          <a:cs typeface="宋体" panose="02010600030101010101" pitchFamily="2" charset="-122"/>
                        </a:rPr>
                        <a:t>③</a:t>
                      </a:r>
                      <a:r>
                        <a:rPr lang="zh-CN" sz="2380" kern="100">
                          <a:effectLst/>
                          <a:latin typeface="Times New Roman" panose="02020603050405020304"/>
                          <a:ea typeface="微软雅黑" panose="020B0503020204020204" charset="-122"/>
                        </a:rPr>
                        <a:t>都反映了统治阶级的利益和要求</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宋体" panose="02010600030101010101" pitchFamily="2" charset="-122"/>
                          <a:cs typeface="宋体" panose="02010600030101010101" pitchFamily="2" charset="-122"/>
                        </a:rPr>
                        <a:t>④</a:t>
                      </a:r>
                      <a:r>
                        <a:rPr lang="zh-CN" sz="2380" kern="100">
                          <a:effectLst/>
                          <a:latin typeface="Times New Roman" panose="02020603050405020304"/>
                          <a:ea typeface="微软雅黑" panose="020B0503020204020204" charset="-122"/>
                        </a:rPr>
                        <a:t>容易滋生官僚习气和僵化现象</a:t>
                      </a:r>
                      <a:endParaRPr lang="zh-CN" sz="2380"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r>
            </a:tbl>
          </a:graphicData>
        </a:graphic>
      </p:graphicFrame>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789460" y="1519260"/>
          <a:ext cx="10848975" cy="4215765"/>
        </p:xfrm>
        <a:graphic>
          <a:graphicData uri="http://schemas.openxmlformats.org/drawingml/2006/table">
            <a:tbl>
              <a:tblPr firstRow="1" firstCol="1" bandRow="1"/>
              <a:tblGrid>
                <a:gridCol w="377825"/>
                <a:gridCol w="680085"/>
                <a:gridCol w="4815205"/>
                <a:gridCol w="4975860"/>
              </a:tblGrid>
              <a:tr h="543560">
                <a:tc>
                  <a:txBody>
                    <a:bodyPr wrap="square"/>
                    <a:lstStyle/>
                    <a:p>
                      <a:pPr algn="ctr">
                        <a:lnSpc>
                          <a:spcPct val="150000"/>
                        </a:lnSpc>
                        <a:spcAft>
                          <a:spcPct val="0"/>
                        </a:spcAft>
                      </a:pPr>
                      <a:r>
                        <a:rPr lang="en-US" sz="2380" kern="100">
                          <a:effectLst/>
                          <a:latin typeface="Times New Roman" panose="02020603050405020304"/>
                          <a:ea typeface="微软雅黑" panose="020B0503020204020204" charset="-122"/>
                        </a:rPr>
                        <a:t> </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角度</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科举制</a:t>
                      </a:r>
                      <a:endParaRPr lang="zh-CN" sz="2380"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文官制度</a:t>
                      </a:r>
                      <a:endParaRPr lang="zh-CN" sz="2380"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898525">
                <a:tc rowSpan="5">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不</a:t>
                      </a:r>
                      <a:endParaRPr lang="zh-CN" sz="2380" kern="100">
                        <a:effectLst/>
                        <a:latin typeface="Times New Roman" panose="02020603050405020304"/>
                        <a:ea typeface="宋体" panose="02010600030101010101" pitchFamily="2" charset="-122"/>
                      </a:endParaRPr>
                    </a:p>
                    <a:p>
                      <a:pPr algn="ctr">
                        <a:lnSpc>
                          <a:spcPct val="150000"/>
                        </a:lnSpc>
                        <a:spcAft>
                          <a:spcPct val="0"/>
                        </a:spcAft>
                      </a:pPr>
                      <a:r>
                        <a:rPr lang="zh-CN" sz="2380" kern="100">
                          <a:effectLst/>
                          <a:latin typeface="Times New Roman" panose="02020603050405020304"/>
                          <a:ea typeface="微软雅黑" panose="020B0503020204020204" charset="-122"/>
                        </a:rPr>
                        <a:t>同</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根源</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封建小农经济的产物</a:t>
                      </a:r>
                      <a:endParaRPr lang="zh-CN" sz="2380"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资本主义经济发展的产物</a:t>
                      </a:r>
                      <a:endParaRPr lang="zh-CN" sz="2380"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9440">
                <a:tc vMerge="1">
                  <a:tcPr/>
                </a:tc>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制度</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封建专制主义中央集权制度</a:t>
                      </a:r>
                      <a:endParaRPr lang="zh-CN" sz="2380"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资产阶级民主制</a:t>
                      </a:r>
                      <a:endParaRPr lang="zh-CN" sz="2380"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3560">
                <a:tc vMerge="1">
                  <a:tcPr/>
                </a:tc>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阶级</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封建地主阶级</a:t>
                      </a:r>
                      <a:endParaRPr lang="zh-CN" sz="2380"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资产阶级</a:t>
                      </a:r>
                      <a:endParaRPr lang="zh-CN" sz="2380"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3560">
                <a:tc vMerge="1">
                  <a:tcPr/>
                </a:tc>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思想</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儒家思想</a:t>
                      </a:r>
                      <a:endParaRPr lang="zh-CN" sz="2380"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启蒙思想</a:t>
                      </a:r>
                      <a:endParaRPr lang="zh-CN" sz="2380"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7120">
                <a:tc vMerge="1">
                  <a:tcPr/>
                </a:tc>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价值</a:t>
                      </a:r>
                      <a:endParaRPr lang="zh-CN" sz="2380" kern="100">
                        <a:effectLst/>
                        <a:latin typeface="Times New Roman" panose="02020603050405020304"/>
                        <a:ea typeface="宋体" panose="02010600030101010101" pitchFamily="2" charset="-122"/>
                      </a:endParaRPr>
                    </a:p>
                    <a:p>
                      <a:pPr algn="ctr">
                        <a:lnSpc>
                          <a:spcPct val="150000"/>
                        </a:lnSpc>
                        <a:spcAft>
                          <a:spcPct val="0"/>
                        </a:spcAft>
                      </a:pPr>
                      <a:r>
                        <a:rPr lang="zh-CN" sz="2380" kern="100">
                          <a:effectLst/>
                          <a:latin typeface="Times New Roman" panose="02020603050405020304"/>
                          <a:ea typeface="微软雅黑" panose="020B0503020204020204" charset="-122"/>
                        </a:rPr>
                        <a:t>取向</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万般皆下品唯有读书高</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学而优则仕</a:t>
                      </a:r>
                      <a:endParaRPr lang="zh-CN" sz="2380"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自由、平等、博爱</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公平和效益</a:t>
                      </a:r>
                      <a:endParaRPr lang="zh-CN" sz="2380"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32910" y="2766060"/>
            <a:ext cx="10515600" cy="1325563"/>
          </a:xfrm>
        </p:spPr>
        <p:txBody>
          <a:bodyPr/>
          <a:lstStyle/>
          <a:p>
            <a:r>
              <a:rPr lang="zh-CN" altLang="en-US" sz="7200" b="1"/>
              <a:t>谢谢！</a:t>
            </a:r>
            <a:endParaRPr lang="zh-CN" altLang="en-US" sz="7200" b="1"/>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303020"/>
          </a:xfrm>
          <a:prstGeom prst="rect">
            <a:avLst/>
          </a:prstGeom>
          <a:noFill/>
          <a:ln w="9525">
            <a:noFill/>
          </a:ln>
        </p:spPr>
        <p:txBody>
          <a:bodyPr lIns="117107" tIns="58553" rIns="117107" bIns="58553">
            <a:spAutoFit/>
          </a:bodyPr>
          <a:lstStyle/>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 </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中国古代选官制度的发展</a:t>
            </a:r>
            <a:endParaRPr lang="zh-CN" altLang="zh-CN" sz="1650" kern="100">
              <a:latin typeface="Times New Roman" panose="02020603050405020304"/>
            </a:endParaRPr>
          </a:p>
        </p:txBody>
      </p:sp>
      <p:pic>
        <p:nvPicPr>
          <p:cNvPr id="3" name="25LSFXR524.TIF"/>
          <p:cNvPicPr/>
          <p:nvPr/>
        </p:nvPicPr>
        <p:blipFill>
          <a:blip r:embed="rId1"/>
          <a:stretch>
            <a:fillRect/>
          </a:stretch>
        </p:blipFill>
        <p:spPr>
          <a:xfrm>
            <a:off x="2537713" y="1915474"/>
            <a:ext cx="6270919" cy="3851077"/>
          </a:xfrm>
          <a:prstGeom prst="rect">
            <a:avLst/>
          </a:prstGeom>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2489200"/>
          </a:xfrm>
          <a:prstGeom prst="rect">
            <a:avLst/>
          </a:prstGeom>
          <a:noFill/>
          <a:ln w="9525">
            <a:noFill/>
          </a:ln>
        </p:spPr>
        <p:txBody>
          <a:bodyPr lIns="117107" tIns="58553" rIns="117107" bIns="58553">
            <a:spAutoFit/>
          </a:bodyPr>
          <a:lstStyle/>
          <a:p>
            <a:pPr algn="just">
              <a:lnSpc>
                <a:spcPct val="150000"/>
              </a:lnSpc>
              <a:spcAft>
                <a:spcPct val="0"/>
              </a:spcAft>
            </a:pPr>
            <a:r>
              <a:rPr lang="zh-CN" altLang="en-US" sz="2565" kern="100">
                <a:latin typeface="Times New Roman" panose="02020603050405020304"/>
                <a:ea typeface="微软雅黑" panose="020B0503020204020204" charset="-122"/>
              </a:rPr>
              <a:t> </a:t>
            </a:r>
            <a:endParaRPr lang="zh-CN" altLang="en-US" sz="2565" kern="100">
              <a:latin typeface="Times New Roman" panose="02020603050405020304"/>
              <a:ea typeface="微软雅黑" panose="020B0503020204020204" charset="-122"/>
            </a:endParaRPr>
          </a:p>
          <a:p>
            <a:pPr algn="just">
              <a:lnSpc>
                <a:spcPct val="150000"/>
              </a:lnSpc>
              <a:spcAft>
                <a:spcPct val="0"/>
              </a:spcAft>
            </a:pPr>
            <a:r>
              <a:rPr lang="zh-CN" altLang="en-US" sz="2565" kern="100">
                <a:latin typeface="Times New Roman" panose="02020603050405020304"/>
                <a:ea typeface="微软雅黑" panose="020B0503020204020204" charset="-122"/>
              </a:rPr>
              <a:t>正确认识选官制度</a:t>
            </a:r>
            <a:endParaRPr lang="zh-CN" altLang="en-US" sz="2565" kern="100">
              <a:latin typeface="Times New Roman" panose="02020603050405020304"/>
              <a:ea typeface="微软雅黑" panose="020B0503020204020204" charset="-122"/>
            </a:endParaRPr>
          </a:p>
          <a:p>
            <a:pPr algn="just">
              <a:lnSpc>
                <a:spcPct val="150000"/>
              </a:lnSpc>
              <a:spcAft>
                <a:spcPct val="0"/>
              </a:spcAft>
            </a:pPr>
            <a:r>
              <a:rPr lang="zh-CN" altLang="en-US" sz="2565" kern="100">
                <a:latin typeface="Times New Roman" panose="02020603050405020304"/>
                <a:ea typeface="微软雅黑" panose="020B0503020204020204" charset="-122"/>
              </a:rPr>
              <a:t>从世官制到察举制到九品中正制再到科举制</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选官制度日趋完善</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一定程度上体现了公平、公正的原则</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但它本质上仍是巩固专制统治的一种手段。</a:t>
            </a:r>
            <a:endParaRPr lang="zh-CN" altLang="zh-CN" sz="1650" kern="100">
              <a:latin typeface="Times New Roman" panose="02020603050405020304"/>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303020"/>
          </a:xfrm>
          <a:prstGeom prst="rect">
            <a:avLst/>
          </a:prstGeom>
          <a:noFill/>
          <a:ln w="9525">
            <a:noFill/>
          </a:ln>
        </p:spPr>
        <p:txBody>
          <a:bodyPr lIns="117107" tIns="58553" rIns="117107" bIns="58553">
            <a:spAutoFit/>
          </a:bodyPr>
          <a:lstStyle/>
          <a:p>
            <a:pPr algn="just">
              <a:lnSpc>
                <a:spcPct val="150000"/>
              </a:lnSpc>
              <a:spcAft>
                <a:spcPct val="0"/>
              </a:spcAft>
            </a:pPr>
            <a:r>
              <a:rPr lang="zh-CN" altLang="zh-CN" sz="2565" kern="100">
                <a:latin typeface="Times New Roman" panose="02020603050405020304"/>
                <a:ea typeface="微软雅黑" panose="020B0503020204020204" charset="-122"/>
              </a:rPr>
              <a:t>二、中国古代官员的管理制度</a:t>
            </a:r>
            <a:endParaRPr lang="zh-CN" altLang="zh-CN" sz="1650" kern="100">
              <a:latin typeface="Times New Roman" panose="02020603050405020304"/>
            </a:endParaRPr>
          </a:p>
          <a:p>
            <a:pPr algn="just">
              <a:lnSpc>
                <a:spcPct val="150000"/>
              </a:lnSpc>
              <a:spcAft>
                <a:spcPct val="0"/>
              </a:spcAft>
            </a:pPr>
            <a:r>
              <a:rPr lang="en-US" altLang="zh-CN" sz="2565" b="1" kern="100">
                <a:latin typeface="Times New Roman" panose="02020603050405020304"/>
                <a:ea typeface="微软雅黑" panose="020B0503020204020204" charset="-122"/>
              </a:rPr>
              <a:t>1.</a:t>
            </a:r>
            <a:r>
              <a:rPr lang="zh-CN" altLang="zh-CN" sz="2565" b="1" kern="100">
                <a:latin typeface="Times New Roman" panose="02020603050405020304"/>
                <a:ea typeface="微软雅黑" panose="020B0503020204020204" charset="-122"/>
              </a:rPr>
              <a:t>考核制度</a:t>
            </a: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297794" y="2608713"/>
          <a:ext cx="11391900" cy="3914775"/>
        </p:xfrm>
        <a:graphic>
          <a:graphicData uri="http://schemas.openxmlformats.org/drawingml/2006/table">
            <a:tbl>
              <a:tblPr firstRow="1" firstCol="1" bandRow="1"/>
              <a:tblGrid>
                <a:gridCol w="982345"/>
                <a:gridCol w="10409555"/>
              </a:tblGrid>
              <a:tr h="1109345">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秦汉</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考核办法主要是</a:t>
                      </a:r>
                      <a:r>
                        <a:rPr lang="en-US" altLang="zh-CN" sz="2380" b="1" u="none" kern="100">
                          <a:effectLst/>
                          <a:uFill>
                            <a:solidFill>
                              <a:srgbClr val="000000"/>
                            </a:solidFill>
                          </a:uFill>
                          <a:latin typeface="Times New Roman" panose="02020603050405020304"/>
                          <a:ea typeface="微软雅黑" panose="020B0503020204020204" charset="-122"/>
                        </a:rPr>
                        <a:t>________</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御史参与审核计簿</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防止造假</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考核结果作为官员</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赏罚的依据</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0998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魏晋南</a:t>
                      </a:r>
                      <a:endParaRPr lang="zh-CN" sz="2380" u="none" kern="100">
                        <a:effectLst/>
                        <a:latin typeface="Times New Roman" panose="02020603050405020304"/>
                        <a:ea typeface="宋体" panose="02010600030101010101" pitchFamily="2" charset="-122"/>
                      </a:endParaRPr>
                    </a:p>
                    <a:p>
                      <a:pPr algn="ctr">
                        <a:lnSpc>
                          <a:spcPct val="150000"/>
                        </a:lnSpc>
                        <a:spcAft>
                          <a:spcPct val="0"/>
                        </a:spcAft>
                      </a:pPr>
                      <a:r>
                        <a:rPr lang="zh-CN" sz="2380" u="none" kern="100">
                          <a:effectLst/>
                          <a:latin typeface="Times New Roman" panose="02020603050405020304"/>
                          <a:ea typeface="微软雅黑" panose="020B0503020204020204" charset="-122"/>
                        </a:rPr>
                        <a:t>北朝</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制定了相应的考核法规</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但大都流于形式</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545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隋唐</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①</a:t>
                      </a:r>
                      <a:r>
                        <a:rPr lang="zh-CN" sz="2380" u="none" kern="100">
                          <a:effectLst/>
                          <a:latin typeface="Times New Roman" panose="02020603050405020304"/>
                          <a:ea typeface="微软雅黑" panose="020B0503020204020204" charset="-122"/>
                        </a:rPr>
                        <a:t>官员考核归属</a:t>
                      </a:r>
                      <a:r>
                        <a:rPr lang="en-US" altLang="zh-CN" sz="2380" b="1" u="none" kern="100">
                          <a:effectLst/>
                          <a:uFill>
                            <a:solidFill>
                              <a:srgbClr val="000000"/>
                            </a:solidFill>
                          </a:uFill>
                          <a:latin typeface="Times New Roman" panose="02020603050405020304"/>
                          <a:ea typeface="微软雅黑" panose="020B0503020204020204" charset="-122"/>
                        </a:rPr>
                        <a:t>________</a:t>
                      </a:r>
                      <a:r>
                        <a:rPr lang="zh-CN" sz="2380" u="none" kern="100">
                          <a:effectLst/>
                          <a:latin typeface="Times New Roman" panose="02020603050405020304"/>
                          <a:ea typeface="微软雅黑" panose="020B0503020204020204" charset="-122"/>
                        </a:rPr>
                        <a:t>吏部。</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②</a:t>
                      </a:r>
                      <a:r>
                        <a:rPr lang="zh-CN" sz="2380" u="none" kern="100">
                          <a:effectLst/>
                          <a:latin typeface="Times New Roman" panose="02020603050405020304"/>
                          <a:ea typeface="微软雅黑" panose="020B0503020204020204" charset="-122"/>
                        </a:rPr>
                        <a:t>隋朝九品以上官员每年要考核</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地方官每年要派员向中央报告。</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zh-CN" sz="2380" u="none" kern="100">
                          <a:effectLst/>
                          <a:latin typeface="Times New Roman" panose="02020603050405020304"/>
                          <a:ea typeface="宋体" panose="02010600030101010101" pitchFamily="2" charset="-122"/>
                          <a:cs typeface="宋体" panose="02010600030101010101" pitchFamily="2" charset="-122"/>
                        </a:rPr>
                        <a:t>③</a:t>
                      </a:r>
                      <a:r>
                        <a:rPr lang="zh-CN" sz="2380" u="none" kern="100">
                          <a:effectLst/>
                          <a:latin typeface="Times New Roman" panose="02020603050405020304"/>
                          <a:ea typeface="微软雅黑" panose="020B0503020204020204" charset="-122"/>
                        </a:rPr>
                        <a:t>唐朝以品德和才能为标准考核官员</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分为九等</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依据考核结果确定官员升降</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3125537" y="2693665"/>
            <a:ext cx="1816863"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上计制</a:t>
            </a:r>
            <a:endParaRPr lang="zh-CN" altLang="en-US" sz="2380" b="1">
              <a:solidFill>
                <a:srgbClr val="FF0000"/>
              </a:solidFill>
            </a:endParaRPr>
          </a:p>
        </p:txBody>
      </p:sp>
      <p:sp>
        <p:nvSpPr>
          <p:cNvPr id="5" name="TextBox 4"/>
          <p:cNvSpPr txBox="1"/>
          <p:nvPr/>
        </p:nvSpPr>
        <p:spPr>
          <a:xfrm>
            <a:off x="3125537" y="4889179"/>
            <a:ext cx="1816863"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尚书省</a:t>
            </a:r>
            <a:endParaRPr lang="zh-CN" altLang="en-US" sz="2380"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232771" y="1399684"/>
          <a:ext cx="11671300" cy="3702050"/>
        </p:xfrm>
        <a:graphic>
          <a:graphicData uri="http://schemas.openxmlformats.org/drawingml/2006/table">
            <a:tbl>
              <a:tblPr firstRow="1" firstCol="1" bandRow="1"/>
              <a:tblGrid>
                <a:gridCol w="377825"/>
                <a:gridCol w="377825"/>
                <a:gridCol w="10915650"/>
              </a:tblGrid>
              <a:tr h="578485">
                <a:tc gridSpan="2">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宋朝</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hMerge="1">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制定了严格的考核标准</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89760">
                <a:tc rowSpan="2">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明</a:t>
                      </a:r>
                      <a:endParaRPr lang="zh-CN" sz="2380" u="none" kern="100">
                        <a:effectLst/>
                        <a:latin typeface="Times New Roman" panose="02020603050405020304"/>
                        <a:ea typeface="宋体" panose="02010600030101010101" pitchFamily="2" charset="-122"/>
                      </a:endParaRPr>
                    </a:p>
                    <a:p>
                      <a:pPr algn="ctr">
                        <a:lnSpc>
                          <a:spcPct val="150000"/>
                        </a:lnSpc>
                        <a:spcAft>
                          <a:spcPct val="0"/>
                        </a:spcAft>
                      </a:pPr>
                      <a:r>
                        <a:rPr lang="zh-CN" sz="2380" u="none" kern="100">
                          <a:effectLst/>
                          <a:latin typeface="Times New Roman" panose="02020603050405020304"/>
                          <a:ea typeface="微软雅黑" panose="020B0503020204020204" charset="-122"/>
                        </a:rPr>
                        <a:t>清</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明</a:t>
                      </a:r>
                      <a:endParaRPr lang="zh-CN" sz="2380" u="none" kern="100">
                        <a:effectLst/>
                        <a:latin typeface="Times New Roman" panose="02020603050405020304"/>
                        <a:ea typeface="宋体" panose="02010600030101010101" pitchFamily="2" charset="-122"/>
                      </a:endParaRPr>
                    </a:p>
                    <a:p>
                      <a:pPr algn="ctr">
                        <a:lnSpc>
                          <a:spcPct val="150000"/>
                        </a:lnSpc>
                        <a:spcAft>
                          <a:spcPct val="0"/>
                        </a:spcAft>
                      </a:pPr>
                      <a:r>
                        <a:rPr lang="zh-CN" sz="2380" u="none" kern="100">
                          <a:effectLst/>
                          <a:latin typeface="Times New Roman" panose="02020603050405020304"/>
                          <a:ea typeface="微软雅黑" panose="020B0503020204020204" charset="-122"/>
                        </a:rPr>
                        <a:t>朝</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考满</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对官员任职期满的考核。分为</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初考</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再考</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和</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通考</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三种。考核结果分称职、平常、不称职三等</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是决定官员正常升迁或降、调的依据</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考察</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包括外地官员的朝觐考察和京官的京察</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重在查处官员的贪、酷和不作为</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33805">
                <a:tc vMerge="1">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清</a:t>
                      </a:r>
                      <a:endParaRPr lang="zh-CN" sz="2380" u="none" kern="100">
                        <a:effectLst/>
                        <a:latin typeface="Times New Roman" panose="02020603050405020304"/>
                        <a:ea typeface="宋体" panose="02010600030101010101" pitchFamily="2" charset="-122"/>
                      </a:endParaRPr>
                    </a:p>
                    <a:p>
                      <a:pPr algn="ctr">
                        <a:lnSpc>
                          <a:spcPct val="150000"/>
                        </a:lnSpc>
                        <a:spcAft>
                          <a:spcPct val="0"/>
                        </a:spcAft>
                      </a:pPr>
                      <a:r>
                        <a:rPr lang="zh-CN" sz="2380" u="none" kern="100">
                          <a:effectLst/>
                          <a:latin typeface="Times New Roman" panose="02020603050405020304"/>
                          <a:ea typeface="微软雅黑" panose="020B0503020204020204" charset="-122"/>
                        </a:rPr>
                        <a:t>朝</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实行考课制度</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包括三年一次的</a:t>
                      </a:r>
                      <a:r>
                        <a:rPr lang="en-US" altLang="zh-CN" sz="2380" b="1" u="none" kern="100">
                          <a:effectLst/>
                          <a:uFill>
                            <a:solidFill>
                              <a:srgbClr val="000000"/>
                            </a:solidFill>
                          </a:uFill>
                          <a:latin typeface="Times New Roman" panose="02020603050405020304"/>
                          <a:ea typeface="微软雅黑" panose="020B0503020204020204" charset="-122"/>
                        </a:rPr>
                        <a:t>______</a:t>
                      </a:r>
                      <a:r>
                        <a:rPr lang="zh-CN" sz="2380" u="none" kern="100">
                          <a:effectLst/>
                          <a:latin typeface="Times New Roman" panose="02020603050405020304"/>
                          <a:ea typeface="微软雅黑" panose="020B0503020204020204" charset="-122"/>
                        </a:rPr>
                        <a:t>和大计</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分别考察京官和外省文官</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TextBox 1"/>
          <p:cNvSpPr txBox="1"/>
          <p:nvPr/>
        </p:nvSpPr>
        <p:spPr>
          <a:xfrm>
            <a:off x="4666716" y="4243142"/>
            <a:ext cx="1617573"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京察</a:t>
            </a:r>
            <a:endParaRPr lang="zh-CN" altLang="en-US" sz="2380"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p="http://schemas.openxmlformats.org/presentationml/2006/main">
  <p:tag name="AS_OS" val="Unix 3.10 unknown"/>
  <p:tag name="AS_RELEASE_DATE" val="2023.03.31"/>
  <p:tag name="AS_TITLE" val="Aspose.Slides for Java"/>
  <p:tag name="AS_VERSION" val="23.3"/>
  <p:tag name="KSO_WPP_MARK_KEY" val="1ae41282-7145-46bd-8d0c-73efad5e2c9c"/>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微软雅黑"/>
        <a:cs typeface="Arial"/>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微软雅黑"/>
        <a:cs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Calibri Light"/>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7733</Words>
  <Application>WPS 演示</Application>
  <PresentationFormat/>
  <Paragraphs>929</Paragraphs>
  <Slides>54</Slides>
  <Notes>45</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54</vt:i4>
      </vt:variant>
    </vt:vector>
  </HeadingPairs>
  <TitlesOfParts>
    <vt:vector size="62" baseType="lpstr">
      <vt:lpstr>Arial</vt:lpstr>
      <vt:lpstr>宋体</vt:lpstr>
      <vt:lpstr>Wingdings</vt:lpstr>
      <vt:lpstr>Times New Roman</vt:lpstr>
      <vt:lpstr>微软雅黑</vt:lpstr>
      <vt:lpstr>Calibri</vt:lpstr>
      <vt:lpstr>Arial Unicode MS</vt:lpstr>
      <vt:lpstr>WPS</vt:lpstr>
      <vt:lpstr>2025届高考历史（部编版）一轮复习知识清单课件——官员的选拔与管理</vt:lpstr>
      <vt:lpstr>                            知识点一                中国官员的选拔与管理</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知识点二                      西方的文官制度</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谢谢！</vt:lpstr>
    </vt:vector>
  </TitlesOfParts>
  <Company>学科网</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rbm.xkw.com</dc:creator>
  <cp:lastModifiedBy>时差</cp:lastModifiedBy>
  <cp:revision>2</cp:revision>
  <cp:lastPrinted>2024-12-24T20:23:00Z</cp:lastPrinted>
  <dcterms:created xsi:type="dcterms:W3CDTF">2024-12-24T20:23:00Z</dcterms:created>
  <dcterms:modified xsi:type="dcterms:W3CDTF">2024-12-25T01:46:37Z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y fmtid="{D5CDD505-2E9C-101B-9397-08002B2CF9AE}" pid="6" name="ICV">
    <vt:lpwstr>6E565F5568514F7C89B19A2D7DCE24F7</vt:lpwstr>
  </property>
  <property fmtid="{D5CDD505-2E9C-101B-9397-08002B2CF9AE}" pid="7" name="KSOProductBuildVer">
    <vt:lpwstr>2052-11.1.0.12165</vt:lpwstr>
  </property>
</Properties>
</file>