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1873" r:id="rId3"/>
    <p:sldId id="1888" r:id="rId5"/>
    <p:sldId id="1887" r:id="rId6"/>
    <p:sldId id="1878" r:id="rId7"/>
    <p:sldId id="256" r:id="rId8"/>
    <p:sldId id="383" r:id="rId9"/>
    <p:sldId id="1880" r:id="rId10"/>
    <p:sldId id="1882" r:id="rId11"/>
    <p:sldId id="1883" r:id="rId12"/>
    <p:sldId id="1886" r:id="rId13"/>
    <p:sldId id="1302" r:id="rId14"/>
    <p:sldId id="261" r:id="rId15"/>
    <p:sldId id="263" r:id="rId16"/>
    <p:sldId id="1640" r:id="rId17"/>
    <p:sldId id="266" r:id="rId18"/>
    <p:sldId id="267" r:id="rId19"/>
    <p:sldId id="268" r:id="rId20"/>
    <p:sldId id="1889" r:id="rId21"/>
    <p:sldId id="1879" r:id="rId22"/>
    <p:sldId id="1891" r:id="rId23"/>
    <p:sldId id="1890" r:id="rId24"/>
    <p:sldId id="705" r:id="rId25"/>
    <p:sldId id="746" r:id="rId26"/>
    <p:sldId id="4681" r:id="rId27"/>
    <p:sldId id="4682" r:id="rId28"/>
    <p:sldId id="4684" r:id="rId29"/>
    <p:sldId id="4683" r:id="rId30"/>
    <p:sldId id="4685" r:id="rId31"/>
    <p:sldId id="3886" r:id="rId32"/>
    <p:sldId id="4687" r:id="rId33"/>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tags" Target="tags/tag232.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231.xml"/><Relationship Id="rId5" Type="http://schemas.openxmlformats.org/officeDocument/2006/relationships/tags" Target="../tags/tag230.xml"/><Relationship Id="rId4" Type="http://schemas.openxmlformats.org/officeDocument/2006/relationships/tags" Target="../tags/tag229.xml"/><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1ACDC51F-795A-4CCB-83B9-FEEA62EB8A1D}"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C66A4486-EF39-46D1-A6F6-78542E16963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5" Type="http://schemas.openxmlformats.org/officeDocument/2006/relationships/tags" Target="../tags/tag206.xml"/><Relationship Id="rId4" Type="http://schemas.openxmlformats.org/officeDocument/2006/relationships/tags" Target="../tags/tag205.xml"/><Relationship Id="rId3" Type="http://schemas.openxmlformats.org/officeDocument/2006/relationships/tags" Target="../tags/tag204.xml"/><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5" Type="http://schemas.openxmlformats.org/officeDocument/2006/relationships/tags" Target="../tags/tag215.xml"/><Relationship Id="rId4" Type="http://schemas.openxmlformats.org/officeDocument/2006/relationships/tags" Target="../tags/tag214.xml"/><Relationship Id="rId3" Type="http://schemas.openxmlformats.org/officeDocument/2006/relationships/tags" Target="../tags/tag213.xml"/><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txBox="1">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txBox="1">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zh-CN" altLang="en-US" sz="1200" b="1">
                <a:solidFill>
                  <a:schemeClr val="accent1">
                    <a:lumMod val="50000"/>
                  </a:schemeClr>
                </a:solidFill>
                <a:latin typeface="方正苏新诗柳楷_GBK" panose="02010600010101010101" charset="-122"/>
                <a:ea typeface="方正苏新诗柳楷_GBK" panose="02010600010101010101" charset="-122"/>
                <a:sym typeface="+mn-ea"/>
              </a:rPr>
              <a:t>官僚政治：中央任命、任期制、俸禄制。</a:t>
            </a:r>
            <a:endParaRPr lang="zh-CN" altLang="en-US" sz="1200" b="1">
              <a:solidFill>
                <a:schemeClr val="accent1">
                  <a:lumMod val="50000"/>
                </a:schemeClr>
              </a:solidFill>
              <a:latin typeface="方正苏新诗柳楷_GBK" panose="02010600010101010101" charset="-122"/>
              <a:ea typeface="方正苏新诗柳楷_GBK" panose="02010600010101010101" charset="-122"/>
              <a:sym typeface="+mn-ea"/>
            </a:endParaRPr>
          </a:p>
        </p:txBody>
      </p:sp>
      <p:sp>
        <p:nvSpPr>
          <p:cNvPr id="4" name="灯片编号占位符 3"/>
          <p:cNvSpPr>
            <a:spLocks noGrp="1"/>
          </p:cNvSpPr>
          <p:nvPr>
            <p:ph type="sldNum" sz="quarter" idx="5"/>
            <p:custDataLst>
              <p:tags r:id="rId5"/>
            </p:custDataLst>
          </p:nvPr>
        </p:nvSpPr>
        <p:spPr/>
        <p:txBody>
          <a:bodyPr/>
          <a:lstStyle/>
          <a:p>
            <a:pPr>
              <a:defRPr/>
            </a:pPr>
            <a:fld id="{C3F4BEA3-2887-40B3-9DF0-F24C2C7784B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txBox="1">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19DC58DA-FD46-43F5-9D4A-8F71B059144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r>
              <a:rPr lang="zh-CN" altLang="zh-CN" sz="1800" kern="100">
                <a:effectLst/>
                <a:latin typeface="Calibri" panose="020F0502020204030204" pitchFamily="34" charset="0"/>
                <a:ea typeface="宋体" panose="02010600030101010101" pitchFamily="2" charset="-122"/>
                <a:cs typeface="宋体" panose="02010600030101010101" pitchFamily="2" charset="-122"/>
              </a:rPr>
              <a:t>革命统一战线、工农民主统一战线、抗日民族统一战线</a:t>
            </a:r>
            <a:endParaRPr lang="zh-CN" altLang="zh-CN" sz="1800" kern="100">
              <a:effectLst/>
              <a:latin typeface="Calibri" panose="020F0502020204030204" pitchFamily="34" charset="0"/>
              <a:ea typeface="宋体" panose="02010600030101010101" pitchFamily="2" charset="-122"/>
              <a:cs typeface="宋体" panose="02010600030101010101" pitchFamily="2" charset="-122"/>
            </a:endParaRPr>
          </a:p>
        </p:txBody>
      </p:sp>
      <p:sp>
        <p:nvSpPr>
          <p:cNvPr id="4" name="灯片编号占位符 3"/>
          <p:cNvSpPr>
            <a:spLocks noGrp="1"/>
          </p:cNvSpPr>
          <p:nvPr>
            <p:ph type="sldNum" sz="quarter" idx="5"/>
            <p:custDataLst>
              <p:tags r:id="rId5"/>
            </p:custDataLst>
          </p:nvPr>
        </p:nvSpPr>
        <p:spPr/>
        <p:txBody>
          <a:bodyPr/>
          <a:lstStyle/>
          <a:p>
            <a:fld id="{C66A4486-EF39-46D1-A6F6-78542E16963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r>
              <a:rPr lang="zh-CN" altLang="en-US"/>
              <a:t>延安整风运动是发生在1941年至1945年间的一场深刻的思想解放运动。在这场运动中,毛泽东提出了反对主观主义以整顿学风、反对宗派主义以整顿党风、反对党八股以整顿文风的口号,旨在清除王明"左"倾教条主义及其抗战初期右倾错误的严重危害和影响,推进马克思主义中国化进程,确立了一条实事求是的辩证唯物主义的思想路线。这场运动不仅使全党全军达到了空前的团结和统一,也为抗日战争乃至在全国范围内夺取政权奠定了坚实的思想和政治基础。</a:t>
            </a:r>
            <a:endParaRPr lang="zh-CN" altLang="en-US"/>
          </a:p>
        </p:txBody>
      </p:sp>
      <p:sp>
        <p:nvSpPr>
          <p:cNvPr id="4" name="灯片编号占位符 3"/>
          <p:cNvSpPr>
            <a:spLocks noGrp="1"/>
          </p:cNvSpPr>
          <p:nvPr>
            <p:ph type="sldNum" sz="quarter" idx="5"/>
            <p:custDataLst>
              <p:tags r:id="rId5"/>
            </p:custDataLst>
          </p:nvPr>
        </p:nvSpPr>
        <p:spPr/>
        <p:txBody>
          <a:bodyPr/>
          <a:lstStyle/>
          <a:p>
            <a:fld id="{C66A4486-EF39-46D1-A6F6-78542E16963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C5AB4DCB-0C91-400A-8034-D42AA3AD0CF7}"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008B3889-040D-490F-BB3D-50C0886148E7}"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C5AB4DCB-0C91-400A-8034-D42AA3AD0CF7}"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008B3889-040D-490F-BB3D-50C0886148E7}"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C5AB4DCB-0C91-400A-8034-D42AA3AD0CF7}"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008B3889-040D-490F-BB3D-50C0886148E7}"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C5AB4DCB-0C91-400A-8034-D42AA3AD0CF7}"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008B3889-040D-490F-BB3D-50C0886148E7}"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C5AB4DCB-0C91-400A-8034-D42AA3AD0CF7}"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008B3889-040D-490F-BB3D-50C0886148E7}"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custDataLst>
              <p:tags r:id="rId5"/>
            </p:custDataLst>
          </p:nvPr>
        </p:nvSpPr>
        <p:spPr/>
        <p:txBody>
          <a:bodyPr/>
          <a:lstStyle/>
          <a:p>
            <a:fld id="{C5AB4DCB-0C91-400A-8034-D42AA3AD0CF7}"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008B3889-040D-490F-BB3D-50C0886148E7}"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custDataLst>
              <p:tags r:id="rId7"/>
            </p:custDataLst>
          </p:nvPr>
        </p:nvSpPr>
        <p:spPr/>
        <p:txBody>
          <a:bodyPr/>
          <a:lstStyle/>
          <a:p>
            <a:fld id="{C5AB4DCB-0C91-400A-8034-D42AA3AD0CF7}"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008B3889-040D-490F-BB3D-50C0886148E7}"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C5AB4DCB-0C91-400A-8034-D42AA3AD0CF7}"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008B3889-040D-490F-BB3D-50C0886148E7}"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C5AB4DCB-0C91-400A-8034-D42AA3AD0CF7}"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008B3889-040D-490F-BB3D-50C0886148E7}"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C5AB4DCB-0C91-400A-8034-D42AA3AD0CF7}"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008B3889-040D-490F-BB3D-50C0886148E7}"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C5AB4DCB-0C91-400A-8034-D42AA3AD0CF7}"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008B3889-040D-490F-BB3D-50C0886148E7}"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image" Target="file:///D:\qq&#25991;&#20214;\712321467\Image\C2C\Image2\%7b75232B38-A165-1FB7-499C-2E1C792CACB5%7d.png" TargetMode="External"/><Relationship Id="rId22" Type="http://schemas.openxmlformats.org/officeDocument/2006/relationships/image" Target="../media/image1.png"/><Relationship Id="rId21" Type="http://schemas.openxmlformats.org/officeDocument/2006/relationships/tags" Target="../tags/tag64.xml"/><Relationship Id="rId20" Type="http://schemas.openxmlformats.org/officeDocument/2006/relationships/tags" Target="../tags/tag63.xml"/><Relationship Id="rId2" Type="http://schemas.openxmlformats.org/officeDocument/2006/relationships/slideLayout" Target="../slideLayouts/slideLayout2.xml"/><Relationship Id="rId19" Type="http://schemas.openxmlformats.org/officeDocument/2006/relationships/tags" Target="../tags/tag62.xml"/><Relationship Id="rId18" Type="http://schemas.openxmlformats.org/officeDocument/2006/relationships/tags" Target="../tags/tag61.xml"/><Relationship Id="rId17" Type="http://schemas.openxmlformats.org/officeDocument/2006/relationships/tags" Target="../tags/tag60.xml"/><Relationship Id="rId16" Type="http://schemas.openxmlformats.org/officeDocument/2006/relationships/tags" Target="../tags/tag5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6"/>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7"/>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custDataLst>
              <p:tags r:id="rId18"/>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5AB4DCB-0C91-400A-8034-D42AA3AD0CF7}" type="datetimeFigureOut">
              <a:rPr lang="zh-CN" altLang="en-US" smtClean="0"/>
            </a:fld>
            <a:endParaRPr lang="zh-CN" altLang="en-US"/>
          </a:p>
        </p:txBody>
      </p:sp>
      <p:sp>
        <p:nvSpPr>
          <p:cNvPr id="5" name="页脚占位符 4"/>
          <p:cNvSpPr>
            <a:spLocks noGrp="1"/>
          </p:cNvSpPr>
          <p:nvPr>
            <p:ph type="ftr" sz="quarter" idx="3"/>
            <p:custDataLst>
              <p:tags r:id="rId19"/>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p:cNvSpPr>
            <a:spLocks noGrp="1"/>
          </p:cNvSpPr>
          <p:nvPr>
            <p:ph type="sldNum" sz="quarter" idx="4"/>
            <p:custDataLst>
              <p:tags r:id="rId20"/>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08B3889-040D-490F-BB3D-50C0886148E7}" type="slidenum">
              <a:rPr lang="zh-CN" altLang="en-US" smtClean="0"/>
            </a:fld>
            <a:endParaRPr lang="zh-CN" altLang="en-US"/>
          </a:p>
        </p:txBody>
      </p:sp>
      <p:pic>
        <p:nvPicPr>
          <p:cNvPr id="7" name="图片 1073743875" descr="学科网 zxxk.com"/>
          <p:cNvPicPr>
            <a:picLocks noChangeAspect="1"/>
          </p:cNvPicPr>
          <p:nvPr>
            <p:custDataLst>
              <p:tags r:id="rId21"/>
            </p:custDataLst>
          </p:nvPr>
        </p:nvPicPr>
        <p:blipFill>
          <a:blip r:embed="rId22" r:link="rId23"/>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2.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11.xml"/><Relationship Id="rId1" Type="http://schemas.openxmlformats.org/officeDocument/2006/relationships/tags" Target="../tags/tag110.xml"/></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7.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image" Target="../media/image5.png"/><Relationship Id="rId2" Type="http://schemas.openxmlformats.org/officeDocument/2006/relationships/tags" Target="../tags/tag113.xml"/><Relationship Id="rId1" Type="http://schemas.openxmlformats.org/officeDocument/2006/relationships/tags" Target="../tags/tag112.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image" Target="../media/image6.png"/><Relationship Id="rId2" Type="http://schemas.openxmlformats.org/officeDocument/2006/relationships/tags" Target="../tags/tag122.xml"/><Relationship Id="rId1" Type="http://schemas.openxmlformats.org/officeDocument/2006/relationships/tags" Target="../tags/tag12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33.xml"/><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6.xml"/><Relationship Id="rId3" Type="http://schemas.openxmlformats.org/officeDocument/2006/relationships/image" Target="../media/image7.png"/><Relationship Id="rId2" Type="http://schemas.openxmlformats.org/officeDocument/2006/relationships/tags" Target="../tags/tag135.xml"/><Relationship Id="rId1" Type="http://schemas.openxmlformats.org/officeDocument/2006/relationships/tags" Target="../tags/tag134.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1.xml"/><Relationship Id="rId1" Type="http://schemas.openxmlformats.org/officeDocument/2006/relationships/tags" Target="../tags/tag14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3.xml"/><Relationship Id="rId1" Type="http://schemas.openxmlformats.org/officeDocument/2006/relationships/tags" Target="../tags/tag14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45.xml"/><Relationship Id="rId1" Type="http://schemas.openxmlformats.org/officeDocument/2006/relationships/tags" Target="../tags/tag144.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image" Target="../media/image2.png"/><Relationship Id="rId2" Type="http://schemas.openxmlformats.org/officeDocument/2006/relationships/tags" Target="../tags/tag72.xml"/><Relationship Id="rId1" Type="http://schemas.openxmlformats.org/officeDocument/2006/relationships/tags" Target="../tags/tag71.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3.xml"/><Relationship Id="rId2" Type="http://schemas.openxmlformats.org/officeDocument/2006/relationships/tags" Target="../tags/tag147.xml"/><Relationship Id="rId1" Type="http://schemas.openxmlformats.org/officeDocument/2006/relationships/tags" Target="../tags/tag14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51.xml"/><Relationship Id="rId1" Type="http://schemas.openxmlformats.org/officeDocument/2006/relationships/tags" Target="../tags/tag150.xml"/></Relationships>
</file>

<file path=ppt/slides/_rels/slide22.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tags" Target="../tags/tag158.xml"/><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image" Target="../media/image8.png"/><Relationship Id="rId14" Type="http://schemas.openxmlformats.org/officeDocument/2006/relationships/notesSlide" Target="../notesSlides/notesSlide5.xml"/><Relationship Id="rId13" Type="http://schemas.openxmlformats.org/officeDocument/2006/relationships/slideLayout" Target="../slideLayouts/slideLayout7.xml"/><Relationship Id="rId12" Type="http://schemas.openxmlformats.org/officeDocument/2006/relationships/tags" Target="../tags/tag162.xml"/><Relationship Id="rId11" Type="http://schemas.openxmlformats.org/officeDocument/2006/relationships/tags" Target="../tags/tag161.xml"/><Relationship Id="rId10" Type="http://schemas.openxmlformats.org/officeDocument/2006/relationships/tags" Target="../tags/tag160.xml"/><Relationship Id="rId1" Type="http://schemas.openxmlformats.org/officeDocument/2006/relationships/tags" Target="../tags/tag152.xml"/></Relationships>
</file>

<file path=ppt/slides/_rels/slide23.xml.rels><?xml version="1.0" encoding="UTF-8" standalone="yes"?>
<Relationships xmlns="http://schemas.openxmlformats.org/package/2006/relationships"><Relationship Id="rId9" Type="http://schemas.openxmlformats.org/officeDocument/2006/relationships/tags" Target="../tags/tag174.xml"/><Relationship Id="rId8" Type="http://schemas.openxmlformats.org/officeDocument/2006/relationships/tags" Target="../tags/tag173.xml"/><Relationship Id="rId7" Type="http://schemas.openxmlformats.org/officeDocument/2006/relationships/tags" Target="../tags/tag172.xml"/><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tags" Target="../tags/tag169.xml"/><Relationship Id="rId35" Type="http://schemas.openxmlformats.org/officeDocument/2006/relationships/slideLayout" Target="../slideLayouts/slideLayout14.xml"/><Relationship Id="rId34" Type="http://schemas.openxmlformats.org/officeDocument/2006/relationships/tags" Target="../tags/tag196.xml"/><Relationship Id="rId33" Type="http://schemas.openxmlformats.org/officeDocument/2006/relationships/image" Target="../media/image11.jpeg"/><Relationship Id="rId32" Type="http://schemas.openxmlformats.org/officeDocument/2006/relationships/tags" Target="../tags/tag195.xml"/><Relationship Id="rId31" Type="http://schemas.openxmlformats.org/officeDocument/2006/relationships/image" Target="../media/image10.png"/><Relationship Id="rId30" Type="http://schemas.openxmlformats.org/officeDocument/2006/relationships/tags" Target="../tags/tag194.xml"/><Relationship Id="rId3" Type="http://schemas.openxmlformats.org/officeDocument/2006/relationships/tags" Target="../tags/tag168.xml"/><Relationship Id="rId29" Type="http://schemas.openxmlformats.org/officeDocument/2006/relationships/image" Target="../media/image9.png"/><Relationship Id="rId28" Type="http://schemas.openxmlformats.org/officeDocument/2006/relationships/tags" Target="../tags/tag193.xml"/><Relationship Id="rId27" Type="http://schemas.openxmlformats.org/officeDocument/2006/relationships/tags" Target="../tags/tag192.xml"/><Relationship Id="rId26" Type="http://schemas.openxmlformats.org/officeDocument/2006/relationships/tags" Target="../tags/tag191.xml"/><Relationship Id="rId25" Type="http://schemas.openxmlformats.org/officeDocument/2006/relationships/tags" Target="../tags/tag190.xml"/><Relationship Id="rId24" Type="http://schemas.openxmlformats.org/officeDocument/2006/relationships/tags" Target="../tags/tag189.xml"/><Relationship Id="rId23" Type="http://schemas.openxmlformats.org/officeDocument/2006/relationships/tags" Target="../tags/tag188.xml"/><Relationship Id="rId22" Type="http://schemas.openxmlformats.org/officeDocument/2006/relationships/tags" Target="../tags/tag187.xml"/><Relationship Id="rId21" Type="http://schemas.openxmlformats.org/officeDocument/2006/relationships/tags" Target="../tags/tag186.xml"/><Relationship Id="rId20" Type="http://schemas.openxmlformats.org/officeDocument/2006/relationships/tags" Target="../tags/tag185.xml"/><Relationship Id="rId2" Type="http://schemas.openxmlformats.org/officeDocument/2006/relationships/tags" Target="../tags/tag167.xml"/><Relationship Id="rId19" Type="http://schemas.openxmlformats.org/officeDocument/2006/relationships/tags" Target="../tags/tag184.xml"/><Relationship Id="rId18" Type="http://schemas.openxmlformats.org/officeDocument/2006/relationships/tags" Target="../tags/tag183.xml"/><Relationship Id="rId17" Type="http://schemas.openxmlformats.org/officeDocument/2006/relationships/tags" Target="../tags/tag182.xml"/><Relationship Id="rId16" Type="http://schemas.openxmlformats.org/officeDocument/2006/relationships/tags" Target="../tags/tag181.xml"/><Relationship Id="rId15" Type="http://schemas.openxmlformats.org/officeDocument/2006/relationships/tags" Target="../tags/tag180.xml"/><Relationship Id="rId14" Type="http://schemas.openxmlformats.org/officeDocument/2006/relationships/tags" Target="../tags/tag179.xml"/><Relationship Id="rId13" Type="http://schemas.openxmlformats.org/officeDocument/2006/relationships/tags" Target="../tags/tag178.xml"/><Relationship Id="rId12" Type="http://schemas.openxmlformats.org/officeDocument/2006/relationships/tags" Target="../tags/tag177.xml"/><Relationship Id="rId11" Type="http://schemas.openxmlformats.org/officeDocument/2006/relationships/tags" Target="../tags/tag176.xml"/><Relationship Id="rId10" Type="http://schemas.openxmlformats.org/officeDocument/2006/relationships/tags" Target="../tags/tag175.xml"/><Relationship Id="rId1" Type="http://schemas.openxmlformats.org/officeDocument/2006/relationships/tags" Target="../tags/tag166.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00.xml"/><Relationship Id="rId4" Type="http://schemas.openxmlformats.org/officeDocument/2006/relationships/tags" Target="../tags/tag199.xml"/><Relationship Id="rId3" Type="http://schemas.openxmlformats.org/officeDocument/2006/relationships/image" Target="../media/image12.png"/><Relationship Id="rId2" Type="http://schemas.openxmlformats.org/officeDocument/2006/relationships/tags" Target="../tags/tag198.xml"/><Relationship Id="rId1" Type="http://schemas.openxmlformats.org/officeDocument/2006/relationships/tags" Target="../tags/tag197.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4.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4.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14.xml"/><Relationship Id="rId6" Type="http://schemas.openxmlformats.org/officeDocument/2006/relationships/tags" Target="../tags/tag220.xml"/><Relationship Id="rId5" Type="http://schemas.openxmlformats.org/officeDocument/2006/relationships/tags" Target="../tags/tag219.xml"/><Relationship Id="rId4" Type="http://schemas.openxmlformats.org/officeDocument/2006/relationships/tags" Target="../tags/tag218.xml"/><Relationship Id="rId3" Type="http://schemas.openxmlformats.org/officeDocument/2006/relationships/image" Target="../media/image13.png"/><Relationship Id="rId2" Type="http://schemas.openxmlformats.org/officeDocument/2006/relationships/tags" Target="../tags/tag217.xml"/><Relationship Id="rId1" Type="http://schemas.openxmlformats.org/officeDocument/2006/relationships/tags" Target="../tags/tag216.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25.xml"/><Relationship Id="rId1" Type="http://schemas.openxmlformats.org/officeDocument/2006/relationships/tags" Target="../tags/tag224.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3.xml"/><Relationship Id="rId2" Type="http://schemas.openxmlformats.org/officeDocument/2006/relationships/tags" Target="../tags/tag80.xml"/><Relationship Id="rId1" Type="http://schemas.openxmlformats.org/officeDocument/2006/relationships/tags" Target="../tags/tag7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s>
</file>

<file path=ppt/slides/_rels/slide6.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image" Target="../media/image3.png"/><Relationship Id="rId12" Type="http://schemas.openxmlformats.org/officeDocument/2006/relationships/slideLayout" Target="../slideLayouts/slideLayout7.xml"/><Relationship Id="rId11" Type="http://schemas.openxmlformats.org/officeDocument/2006/relationships/tags" Target="../tags/tag95.xml"/><Relationship Id="rId10" Type="http://schemas.openxmlformats.org/officeDocument/2006/relationships/image" Target="../media/image4.png"/><Relationship Id="rId1" Type="http://schemas.openxmlformats.org/officeDocument/2006/relationships/tags" Target="../tags/tag87.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custDataLst>
              <p:tags r:id="rId1"/>
            </p:custDataLst>
          </p:nvPr>
        </p:nvGraphicFramePr>
        <p:xfrm>
          <a:off x="144780" y="746125"/>
          <a:ext cx="11877040" cy="4959350"/>
        </p:xfrm>
        <a:graphic>
          <a:graphicData uri="http://schemas.openxmlformats.org/drawingml/2006/table">
            <a:tbl>
              <a:tblPr/>
              <a:tblGrid>
                <a:gridCol w="11877040"/>
              </a:tblGrid>
              <a:tr h="492125">
                <a:tc>
                  <a:txBody>
                    <a:bodyPr wrap="square"/>
                    <a:lstStyle/>
                    <a:p>
                      <a:pPr indent="0" algn="ctr">
                        <a:buNone/>
                      </a:pPr>
                      <a:r>
                        <a:rPr lang="zh-CN" altLang="en-US" sz="2400" b="0">
                          <a:solidFill>
                            <a:srgbClr val="C00000"/>
                          </a:solidFill>
                          <a:latin typeface="黑体" panose="02010609060101010101" charset="-122"/>
                          <a:ea typeface="黑体" panose="02010609060101010101" charset="-122"/>
                          <a:cs typeface="宋体" panose="02010600030101010101" pitchFamily="2" charset="-122"/>
                        </a:rPr>
                        <a:t>第一单元</a:t>
                      </a:r>
                      <a:r>
                        <a:rPr lang="en-US" altLang="zh-CN" sz="2400" b="0">
                          <a:solidFill>
                            <a:srgbClr val="C00000"/>
                          </a:solidFill>
                          <a:latin typeface="黑体" panose="02010609060101010101" charset="-122"/>
                          <a:ea typeface="黑体" panose="02010609060101010101" charset="-122"/>
                          <a:cs typeface="宋体" panose="02010600030101010101" pitchFamily="2" charset="-122"/>
                        </a:rPr>
                        <a:t>  </a:t>
                      </a:r>
                      <a:r>
                        <a:rPr lang="zh-CN" altLang="en-US" sz="2400" b="0">
                          <a:solidFill>
                            <a:srgbClr val="C00000"/>
                          </a:solidFill>
                          <a:latin typeface="黑体" panose="02010609060101010101" charset="-122"/>
                          <a:ea typeface="黑体" panose="02010609060101010101" charset="-122"/>
                          <a:cs typeface="宋体" panose="02010600030101010101" pitchFamily="2" charset="-122"/>
                        </a:rPr>
                        <a:t>政治制度</a:t>
                      </a:r>
                      <a:endParaRPr lang="zh-CN" altLang="en-US" sz="2400" b="0">
                        <a:solidFill>
                          <a:srgbClr val="C00000"/>
                        </a:solidFill>
                        <a:latin typeface="黑体" panose="02010609060101010101" charset="-122"/>
                        <a:ea typeface="黑体" panose="02010609060101010101" charset="-122"/>
                        <a:cs typeface="宋体" panose="02010600030101010101" pitchFamily="2" charset="-122"/>
                      </a:endParaRPr>
                    </a:p>
                  </a:txBody>
                  <a:tcPr marL="66882" marR="66882"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9790">
                <a:tc>
                  <a:txBody>
                    <a:bodyPr wrap="square"/>
                    <a:lstStyle/>
                    <a:p>
                      <a:pPr indent="0">
                        <a:lnSpc>
                          <a:spcPct val="110000"/>
                        </a:lnSpc>
                        <a:buNone/>
                      </a:pPr>
                      <a:endParaRPr altLang="en-US" sz="2400" b="0">
                        <a:latin typeface="黑体" panose="02010609060101010101" charset="-122"/>
                        <a:ea typeface="黑体" panose="02010609060101010101" charset="-122"/>
                      </a:endParaRPr>
                    </a:p>
                  </a:txBody>
                  <a:tcPr marL="66882" marR="66882"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37435">
                <a:tc>
                  <a:txBody>
                    <a:bodyPr wrap="square"/>
                    <a:lstStyle/>
                    <a:p>
                      <a:pPr indent="0">
                        <a:lnSpc>
                          <a:spcPct val="110000"/>
                        </a:lnSpc>
                        <a:buNone/>
                      </a:pPr>
                      <a:endParaRPr altLang="en-US" sz="2400" b="0">
                        <a:latin typeface="黑体" panose="02010609060101010101" charset="-122"/>
                        <a:ea typeface="黑体" panose="02010609060101010101" charset="-122"/>
                      </a:endParaRPr>
                    </a:p>
                  </a:txBody>
                  <a:tcPr marL="66882" marR="66882"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custDataLst>
              <p:tags r:id="rId2"/>
            </p:custDataLst>
          </p:nvPr>
        </p:nvSpPr>
        <p:spPr>
          <a:xfrm>
            <a:off x="287020" y="1372870"/>
            <a:ext cx="11405870" cy="1938020"/>
          </a:xfrm>
          <a:prstGeom prst="rect">
            <a:avLst/>
          </a:prstGeom>
          <a:noFill/>
        </p:spPr>
        <p:txBody>
          <a:bodyPr wrap="square" rtlCol="0">
            <a:spAutoFit/>
          </a:bodyPr>
          <a:lstStyle/>
          <a:p>
            <a:r>
              <a:rPr lang="zh-CN" altLang="en-US" sz="2400">
                <a:solidFill>
                  <a:srgbClr val="0909DF"/>
                </a:solidFill>
                <a:latin typeface="黑体" panose="02010609060101010101" charset="-122"/>
                <a:ea typeface="黑体" panose="02010609060101010101" charset="-122"/>
                <a:sym typeface="+mn-ea"/>
              </a:rPr>
              <a:t>1.中国政治制度的演变。</a:t>
            </a:r>
            <a:r>
              <a:rPr sz="2400">
                <a:latin typeface="黑体" panose="02010609060101010101" charset="-122"/>
                <a:ea typeface="黑体" panose="02010609060101010101" charset="-122"/>
                <a:sym typeface="+mn-ea"/>
              </a:rPr>
              <a:t>先秦时期形成以血缘宗法为基础的世袭制和贵族等级分封制。秦朝以后确立以皇权至上为核心的君主专制中央集权制度，经过历代改革不断发展完善，国家治理能力逐步提高。辛亥革命爆发后专制政权土崩瓦解，开始了政党政治的尝试。中华人民共和国成立后，中国共产党根据中国的国情，形成了中国特色社会主义民主制度。</a:t>
            </a:r>
            <a:endParaRPr sz="2400">
              <a:latin typeface="黑体" panose="02010609060101010101" charset="-122"/>
              <a:ea typeface="黑体" panose="02010609060101010101" charset="-122"/>
              <a:sym typeface="+mn-ea"/>
            </a:endParaRPr>
          </a:p>
        </p:txBody>
      </p:sp>
      <p:sp>
        <p:nvSpPr>
          <p:cNvPr id="4" name="文本框 3"/>
          <p:cNvSpPr txBox="1"/>
          <p:nvPr>
            <p:custDataLst>
              <p:tags r:id="rId3"/>
            </p:custDataLst>
          </p:nvPr>
        </p:nvSpPr>
        <p:spPr>
          <a:xfrm>
            <a:off x="287020" y="3575050"/>
            <a:ext cx="11623675" cy="1938020"/>
          </a:xfrm>
          <a:prstGeom prst="rect">
            <a:avLst/>
          </a:prstGeom>
          <a:noFill/>
        </p:spPr>
        <p:txBody>
          <a:bodyPr wrap="square" rtlCol="0">
            <a:spAutoFit/>
          </a:bodyPr>
          <a:lstStyle/>
          <a:p>
            <a:r>
              <a:rPr lang="zh-CN" altLang="en-US" sz="2400">
                <a:solidFill>
                  <a:srgbClr val="0909DF"/>
                </a:solidFill>
                <a:latin typeface="黑体" panose="02010609060101010101" charset="-122"/>
                <a:ea typeface="黑体" panose="02010609060101010101" charset="-122"/>
                <a:sym typeface="+mn-ea"/>
              </a:rPr>
              <a:t>2.西方政治制度的演变。</a:t>
            </a:r>
            <a:r>
              <a:rPr sz="2400">
                <a:latin typeface="黑体" panose="02010609060101010101" charset="-122"/>
                <a:ea typeface="黑体" panose="02010609060101010101" charset="-122"/>
                <a:sym typeface="+mn-ea"/>
              </a:rPr>
              <a:t>古代希腊以雅典和斯巴达为代表分别形成民主政治和寡头政治，罗马经历了由共和制到帝制的演变。以英国、法国为代表的中古西欧政治制度则分别形成议会君主制和等级君主制。近代西方在继承中古欧洲国家制度的基础上，依据不同国情，形成各具特色的民主政体，经过 19 世纪至20 世纪的不断革命与改革，民主政体逐渐走向稳定和成熟。</a:t>
            </a:r>
            <a:endParaRPr lang="zh-CN" altLang="en-US" sz="2400" b="0">
              <a:latin typeface="黑体" panose="02010609060101010101" charset="-122"/>
              <a:ea typeface="黑体" panose="02010609060101010101" charset="-122"/>
              <a:sym typeface="+mn-ea"/>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12648" y="997322"/>
            <a:ext cx="10817352" cy="3900235"/>
          </a:xfrm>
          <a:prstGeom prst="rect">
            <a:avLst/>
          </a:prstGeom>
          <a:noFill/>
        </p:spPr>
        <p:txBody>
          <a:bodyPr wrap="square">
            <a:spAutoFit/>
          </a:bodyPr>
          <a:lstStyle/>
          <a:p>
            <a:pPr marL="266700" indent="-200025">
              <a:lnSpc>
                <a:spcPct val="150000"/>
              </a:lnSpc>
            </a:pPr>
            <a:r>
              <a:rPr lang="zh-CN" altLang="zh-CN" sz="2400" b="1" kern="100">
                <a:effectLst/>
                <a:latin typeface="Times New Roman" panose="02020603050405020304" pitchFamily="18" charset="0"/>
                <a:ea typeface="宋体" panose="02010600030101010101" pitchFamily="2" charset="-122"/>
              </a:rPr>
              <a:t>（</a:t>
            </a:r>
            <a:r>
              <a:rPr lang="en-US" altLang="zh-CN" sz="2400" b="1" kern="100">
                <a:effectLst/>
                <a:latin typeface="Times New Roman" panose="02020603050405020304" pitchFamily="18" charset="0"/>
                <a:ea typeface="宋体" panose="02010600030101010101" pitchFamily="2" charset="-122"/>
              </a:rPr>
              <a:t>2024</a:t>
            </a:r>
            <a:r>
              <a:rPr lang="zh-CN" altLang="zh-CN" sz="2400" b="1" kern="100">
                <a:effectLst/>
                <a:latin typeface="Times New Roman" panose="02020603050405020304" pitchFamily="18" charset="0"/>
                <a:ea typeface="宋体" panose="02010600030101010101" pitchFamily="2" charset="-122"/>
              </a:rPr>
              <a:t>·江西高考·</a:t>
            </a:r>
            <a:r>
              <a:rPr lang="en-US" altLang="zh-CN" sz="2400" b="1" kern="100">
                <a:effectLst/>
                <a:latin typeface="Times New Roman" panose="02020603050405020304" pitchFamily="18" charset="0"/>
                <a:ea typeface="宋体" panose="02010600030101010101" pitchFamily="2" charset="-122"/>
              </a:rPr>
              <a:t>4</a:t>
            </a:r>
            <a:r>
              <a:rPr lang="zh-CN" altLang="zh-CN" sz="2400" b="1" kern="100">
                <a:effectLst/>
                <a:latin typeface="Times New Roman" panose="02020603050405020304" pitchFamily="18" charset="0"/>
                <a:ea typeface="宋体" panose="02010600030101010101" pitchFamily="2" charset="-122"/>
              </a:rPr>
              <a:t>）唐代诏令用纸书写，颁下州县的诏令需长时间传递，白麻纸招虫，不能耐久，故用黄麻；重大诏命或当朝宣命，无须久存，故用白麻。黄轻白重，遂为故事。大约到德宗时，中书只有黄麻可用，白麻已皆在翰林院。这折射出（　　）</a:t>
            </a:r>
            <a:endParaRPr lang="zh-CN" altLang="zh-CN" sz="2400" b="1" kern="100">
              <a:effectLst/>
              <a:latin typeface="Times New Roman" panose="02020603050405020304" pitchFamily="18" charset="0"/>
              <a:ea typeface="宋体" panose="02010600030101010101" pitchFamily="2" charset="-122"/>
            </a:endParaRPr>
          </a:p>
          <a:p>
            <a:pPr marL="266700" algn="just">
              <a:lnSpc>
                <a:spcPct val="150000"/>
              </a:lnSpc>
            </a:pPr>
            <a:r>
              <a:rPr lang="en-US" altLang="zh-CN" sz="2400" b="1" kern="100" spc="125">
                <a:effectLst/>
                <a:latin typeface="Times New Roman" panose="02020603050405020304" pitchFamily="18" charset="0"/>
                <a:ea typeface="宋体" panose="02010600030101010101" pitchFamily="2" charset="-122"/>
              </a:rPr>
              <a:t>A</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行政效率提高</a:t>
            </a:r>
            <a:r>
              <a:rPr lang="en-US" altLang="zh-CN" sz="2400" b="1" kern="100">
                <a:effectLst/>
                <a:latin typeface="Times New Roman" panose="02020603050405020304" pitchFamily="18" charset="0"/>
                <a:ea typeface="宋体" panose="02010600030101010101" pitchFamily="2" charset="-122"/>
              </a:rPr>
              <a:t>  </a:t>
            </a:r>
            <a:r>
              <a:rPr lang="en-US" altLang="zh-CN" sz="2400" b="1" kern="100" spc="125">
                <a:effectLst/>
                <a:latin typeface="Times New Roman" panose="02020603050405020304" pitchFamily="18" charset="0"/>
                <a:ea typeface="宋体" panose="02010600030101010101" pitchFamily="2" charset="-122"/>
              </a:rPr>
              <a:t>B</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中央集权加强</a:t>
            </a:r>
            <a:r>
              <a:rPr lang="en-US" altLang="zh-CN" sz="2400" b="1" kern="100">
                <a:effectLst/>
                <a:latin typeface="Times New Roman" panose="02020603050405020304" pitchFamily="18" charset="0"/>
                <a:ea typeface="宋体" panose="02010600030101010101" pitchFamily="2" charset="-122"/>
              </a:rPr>
              <a:t> </a:t>
            </a:r>
            <a:endParaRPr lang="en-US" altLang="zh-CN" sz="2400" b="1" kern="100">
              <a:effectLst/>
              <a:latin typeface="Times New Roman" panose="02020603050405020304" pitchFamily="18" charset="0"/>
              <a:ea typeface="宋体" panose="02010600030101010101" pitchFamily="2" charset="-122"/>
            </a:endParaRPr>
          </a:p>
          <a:p>
            <a:pPr marL="266700" algn="just">
              <a:lnSpc>
                <a:spcPct val="150000"/>
              </a:lnSpc>
            </a:pPr>
            <a:r>
              <a:rPr lang="en-US" altLang="zh-CN" sz="2400" b="1" kern="100">
                <a:effectLst/>
                <a:latin typeface="Times New Roman" panose="02020603050405020304" pitchFamily="18" charset="0"/>
                <a:ea typeface="宋体" panose="02010600030101010101" pitchFamily="2" charset="-122"/>
              </a:rPr>
              <a:t> </a:t>
            </a:r>
            <a:r>
              <a:rPr lang="en-US" altLang="zh-CN" sz="2400" b="1" kern="100" spc="125">
                <a:effectLst/>
                <a:latin typeface="Times New Roman" panose="02020603050405020304" pitchFamily="18" charset="0"/>
                <a:ea typeface="宋体" panose="02010600030101010101" pitchFamily="2" charset="-122"/>
              </a:rPr>
              <a:t>C</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决策事权转移</a:t>
            </a:r>
            <a:r>
              <a:rPr lang="en-US" altLang="zh-CN" sz="2400" b="1" kern="100">
                <a:effectLst/>
                <a:latin typeface="Times New Roman" panose="02020603050405020304" pitchFamily="18" charset="0"/>
                <a:ea typeface="宋体" panose="02010600030101010101" pitchFamily="2" charset="-122"/>
              </a:rPr>
              <a:t>  </a:t>
            </a:r>
            <a:r>
              <a:rPr lang="en-US" altLang="zh-CN" sz="2400" b="1" kern="100" spc="125">
                <a:effectLst/>
                <a:latin typeface="Times New Roman" panose="02020603050405020304" pitchFamily="18" charset="0"/>
                <a:ea typeface="宋体" panose="02010600030101010101" pitchFamily="2" charset="-122"/>
              </a:rPr>
              <a:t>D</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科举影响扩大</a:t>
            </a:r>
            <a:endParaRPr lang="zh-CN" altLang="zh-CN" sz="2400" b="1" kern="100">
              <a:effectLst/>
              <a:latin typeface="Times New Roman" panose="02020603050405020304" pitchFamily="18" charset="0"/>
              <a:ea typeface="宋体" panose="02010600030101010101" pitchFamily="2" charset="-122"/>
            </a:endParaRPr>
          </a:p>
          <a:p>
            <a:pPr marL="240030" indent="-40005">
              <a:lnSpc>
                <a:spcPct val="150000"/>
              </a:lnSpc>
            </a:pPr>
            <a:r>
              <a:rPr lang="zh-CN" altLang="zh-CN" sz="2400" b="1" kern="100">
                <a:solidFill>
                  <a:srgbClr val="FF0000"/>
                </a:solidFill>
                <a:effectLst/>
                <a:latin typeface="Times New Roman" panose="02020603050405020304" pitchFamily="18" charset="0"/>
                <a:ea typeface="黑体" panose="02010609060101010101" charset="-122"/>
              </a:rPr>
              <a:t>【答案】</a:t>
            </a:r>
            <a:r>
              <a:rPr lang="en-US" altLang="zh-CN" sz="2400" b="1" kern="100">
                <a:effectLst/>
                <a:latin typeface="Times New Roman" panose="02020603050405020304" pitchFamily="18" charset="0"/>
                <a:ea typeface="宋体" panose="02010600030101010101" pitchFamily="2" charset="-122"/>
              </a:rPr>
              <a:t>C</a:t>
            </a:r>
            <a:endParaRPr lang="zh-CN" altLang="zh-CN" sz="2400" b="1" kern="100">
              <a:effectLst/>
              <a:latin typeface="Times New Roman" panose="02020603050405020304" pitchFamily="18" charset="0"/>
              <a:ea typeface="宋体" panose="02010600030101010101" pitchFamily="2" charset="-122"/>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custDataLst>
              <p:tags r:id="rId1"/>
            </p:custDataLst>
          </p:nvPr>
        </p:nvSpPr>
        <p:spPr>
          <a:xfrm>
            <a:off x="154812" y="0"/>
            <a:ext cx="5176139" cy="559525"/>
          </a:xfrm>
          <a:prstGeom prst="rect">
            <a:avLst/>
          </a:prstGeom>
          <a:solidFill>
            <a:srgbClr val="C00000"/>
          </a:solidFill>
        </p:spPr>
        <p:txBody>
          <a:bodyPr vert="horz" wrap="square" lIns="67500" tIns="35100" rIns="67500" bIns="35100" rtlCol="0" anchor="ctr"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lvl="0" algn="l">
              <a:buClrTx/>
              <a:buSzTx/>
              <a:buFontTx/>
            </a:pPr>
            <a:r>
              <a:rPr lang="zh-CN" altLang="en-US" spc="0">
                <a:solidFill>
                  <a:schemeClr val="bg1"/>
                </a:solidFill>
                <a:latin typeface="宋体" panose="02010600030101010101" pitchFamily="2" charset="-122"/>
                <a:ea typeface="宋体" panose="02010600030101010101" pitchFamily="2" charset="-122"/>
                <a:cs typeface="+mn-cs"/>
                <a:sym typeface="+mn-ea"/>
              </a:rPr>
              <a:t>地方</a:t>
            </a:r>
            <a:r>
              <a:rPr lang="en-US" altLang="zh-CN" spc="0">
                <a:solidFill>
                  <a:schemeClr val="bg1"/>
                </a:solidFill>
                <a:latin typeface="宋体" panose="02010600030101010101" pitchFamily="2" charset="-122"/>
                <a:ea typeface="宋体" panose="02010600030101010101" pitchFamily="2" charset="-122"/>
                <a:cs typeface="+mn-cs"/>
                <a:sym typeface="+mn-ea"/>
              </a:rPr>
              <a:t>——</a:t>
            </a:r>
            <a:r>
              <a:rPr lang="zh-CN" altLang="en-US" spc="0">
                <a:solidFill>
                  <a:schemeClr val="bg1"/>
                </a:solidFill>
                <a:latin typeface="宋体" panose="02010600030101010101" pitchFamily="2" charset="-122"/>
                <a:ea typeface="宋体" panose="02010600030101010101" pitchFamily="2" charset="-122"/>
                <a:cs typeface="+mn-cs"/>
                <a:sym typeface="+mn-ea"/>
              </a:rPr>
              <a:t>郡县制</a:t>
            </a:r>
            <a:r>
              <a:rPr lang="en-US" altLang="zh-CN" spc="0">
                <a:solidFill>
                  <a:schemeClr val="bg1"/>
                </a:solidFill>
                <a:latin typeface="宋体" panose="02010600030101010101" pitchFamily="2" charset="-122"/>
                <a:ea typeface="宋体" panose="02010600030101010101" pitchFamily="2" charset="-122"/>
                <a:cs typeface="+mn-cs"/>
                <a:sym typeface="+mn-ea"/>
              </a:rPr>
              <a:t>P243</a:t>
            </a:r>
            <a:endParaRPr lang="zh-CN" altLang="en-US" spc="0">
              <a:solidFill>
                <a:schemeClr val="bg1"/>
              </a:solidFill>
              <a:latin typeface="宋体" panose="02010600030101010101" pitchFamily="2" charset="-122"/>
              <a:ea typeface="宋体" panose="02010600030101010101" pitchFamily="2" charset="-122"/>
              <a:cs typeface="+mn-cs"/>
              <a:sym typeface="+mn-ea"/>
            </a:endParaRPr>
          </a:p>
        </p:txBody>
      </p:sp>
      <p:pic>
        <p:nvPicPr>
          <p:cNvPr id="47" name="图片 46"/>
          <p:cNvPicPr>
            <a:picLocks noChangeAspect="1"/>
          </p:cNvPicPr>
          <p:nvPr>
            <p:custDataLst>
              <p:tags r:id="rId2"/>
            </p:custDataLst>
          </p:nvPr>
        </p:nvPicPr>
        <p:blipFill>
          <a:blip r:embed="rId3"/>
          <a:stretch>
            <a:fillRect/>
          </a:stretch>
        </p:blipFill>
        <p:spPr>
          <a:xfrm>
            <a:off x="7498080" y="699135"/>
            <a:ext cx="4693920" cy="5825651"/>
          </a:xfrm>
          <a:prstGeom prst="rect">
            <a:avLst/>
          </a:prstGeom>
        </p:spPr>
      </p:pic>
      <p:sp>
        <p:nvSpPr>
          <p:cNvPr id="4" name="文本框 3"/>
          <p:cNvSpPr txBox="1"/>
          <p:nvPr>
            <p:custDataLst>
              <p:tags r:id="rId4"/>
            </p:custDataLst>
          </p:nvPr>
        </p:nvSpPr>
        <p:spPr>
          <a:xfrm>
            <a:off x="203200" y="4211899"/>
            <a:ext cx="7225665" cy="1778051"/>
          </a:xfrm>
          <a:prstGeom prst="rect">
            <a:avLst/>
          </a:prstGeom>
          <a:solidFill>
            <a:schemeClr val="accent4">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rtlCol="0" anchor="t">
            <a:spAutoFit/>
          </a:bodyPr>
          <a:lstStyle/>
          <a:p>
            <a:pPr marL="0" indent="0" fontAlgn="auto" latinLnBrk="0">
              <a:lnSpc>
                <a:spcPts val="3380"/>
              </a:lnSpc>
              <a:buFont typeface="Wingdings" panose="05000000000000000000" charset="0"/>
              <a:buNone/>
            </a:pPr>
            <a:r>
              <a:rPr lang="zh-CN" altLang="en-US" sz="2335"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华文楷体" panose="02010600040101010101" pitchFamily="2" charset="-122"/>
              </a:rPr>
              <a:t>作用</a:t>
            </a:r>
            <a:r>
              <a:rPr lang="en-US" altLang="zh-CN" sz="2335"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华文楷体" panose="02010600040101010101" pitchFamily="2" charset="-122"/>
              </a:rPr>
              <a:t>:</a:t>
            </a:r>
            <a:endParaRPr lang="en-US" altLang="zh-CN" sz="2335"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华文楷体" panose="02010600040101010101" pitchFamily="2" charset="-122"/>
            </a:endParaRPr>
          </a:p>
          <a:p>
            <a:pPr marL="0" indent="0" fontAlgn="auto" latinLnBrk="0">
              <a:lnSpc>
                <a:spcPts val="3380"/>
              </a:lnSpc>
              <a:buFont typeface="Wingdings" panose="05000000000000000000" charset="0"/>
              <a:buNone/>
            </a:pPr>
            <a:r>
              <a:rPr lang="zh-CN" altLang="en-US" sz="2335" b="1">
                <a:solidFill>
                  <a:schemeClr val="tx1">
                    <a:lumMod val="95000"/>
                    <a:lumOff val="5000"/>
                  </a:schemeClr>
                </a:solidFill>
                <a:latin typeface="楷体" panose="02010609060101010101" charset="-122"/>
                <a:ea typeface="楷体" panose="02010609060101010101" charset="-122"/>
                <a:cs typeface="宋体" panose="02010600030101010101" pitchFamily="2" charset="-122"/>
                <a:sym typeface="+mn-ea"/>
              </a:rPr>
              <a:t>实现了中央对地方的有效控制，有利于加强中央集权；</a:t>
            </a:r>
            <a:endParaRPr lang="zh-CN" altLang="en-US" sz="2335" b="1">
              <a:solidFill>
                <a:schemeClr val="tx1">
                  <a:lumMod val="95000"/>
                  <a:lumOff val="5000"/>
                </a:schemeClr>
              </a:solidFill>
              <a:latin typeface="楷体" panose="02010609060101010101" charset="-122"/>
              <a:ea typeface="楷体" panose="02010609060101010101" charset="-122"/>
              <a:cs typeface="宋体" panose="02010600030101010101" pitchFamily="2" charset="-122"/>
              <a:sym typeface="+mn-ea"/>
            </a:endParaRPr>
          </a:p>
          <a:p>
            <a:pPr marL="0" indent="0" fontAlgn="auto" latinLnBrk="0">
              <a:lnSpc>
                <a:spcPts val="3380"/>
              </a:lnSpc>
              <a:buFont typeface="Wingdings" panose="05000000000000000000" charset="0"/>
              <a:buNone/>
            </a:pPr>
            <a:r>
              <a:rPr lang="zh-CN" altLang="en-US" sz="2340" b="1">
                <a:solidFill>
                  <a:schemeClr val="tx1">
                    <a:lumMod val="95000"/>
                    <a:lumOff val="5000"/>
                  </a:schemeClr>
                </a:solidFill>
                <a:latin typeface="楷体" panose="02010609060101010101" charset="-122"/>
                <a:ea typeface="楷体" panose="02010609060101010101" charset="-122"/>
                <a:cs typeface="宋体" panose="02010600030101010101" pitchFamily="2" charset="-122"/>
                <a:sym typeface="+mn-ea"/>
              </a:rPr>
              <a:t>有利于政治稳定、经济发展，</a:t>
            </a:r>
            <a:r>
              <a:rPr lang="zh-CN" altLang="en-US" sz="2335" b="1">
                <a:solidFill>
                  <a:schemeClr val="tx1">
                    <a:lumMod val="95000"/>
                    <a:lumOff val="5000"/>
                  </a:schemeClr>
                </a:solidFill>
                <a:latin typeface="楷体" panose="02010609060101010101" charset="-122"/>
                <a:ea typeface="楷体" panose="02010609060101010101" charset="-122"/>
                <a:cs typeface="宋体" panose="02010600030101010101" pitchFamily="2" charset="-122"/>
                <a:sym typeface="+mn-ea"/>
              </a:rPr>
              <a:t>有利于</a:t>
            </a:r>
            <a:r>
              <a:rPr lang="zh-CN" altLang="en-US" sz="2340" b="1">
                <a:solidFill>
                  <a:schemeClr val="tx1">
                    <a:lumMod val="95000"/>
                    <a:lumOff val="5000"/>
                  </a:schemeClr>
                </a:solidFill>
                <a:latin typeface="楷体" panose="02010609060101010101" charset="-122"/>
                <a:ea typeface="楷体" panose="02010609060101010101" charset="-122"/>
                <a:cs typeface="宋体" panose="02010600030101010101" pitchFamily="2" charset="-122"/>
                <a:sym typeface="+mn-ea"/>
              </a:rPr>
              <a:t>维护国家统一。</a:t>
            </a:r>
            <a:endParaRPr lang="zh-CN" altLang="en-US" sz="2340" b="1">
              <a:solidFill>
                <a:schemeClr val="tx1">
                  <a:lumMod val="95000"/>
                  <a:lumOff val="5000"/>
                </a:schemeClr>
              </a:solidFill>
              <a:latin typeface="楷体" panose="02010609060101010101" charset="-122"/>
              <a:ea typeface="楷体" panose="02010609060101010101" charset="-122"/>
              <a:cs typeface="宋体" panose="02010600030101010101" pitchFamily="2" charset="-122"/>
              <a:sym typeface="+mn-ea"/>
            </a:endParaRPr>
          </a:p>
        </p:txBody>
      </p:sp>
      <p:sp>
        <p:nvSpPr>
          <p:cNvPr id="7" name="文本框 6"/>
          <p:cNvSpPr txBox="1"/>
          <p:nvPr>
            <p:custDataLst>
              <p:tags r:id="rId5"/>
            </p:custDataLst>
          </p:nvPr>
        </p:nvSpPr>
        <p:spPr>
          <a:xfrm>
            <a:off x="203200" y="5545709"/>
            <a:ext cx="7294880" cy="830997"/>
          </a:xfrm>
          <a:prstGeom prst="rect">
            <a:avLst/>
          </a:prstGeom>
          <a:noFill/>
        </p:spPr>
        <p:txBody>
          <a:bodyPr wrap="square">
            <a:spAutoFit/>
          </a:bodyPr>
          <a:lstStyle/>
          <a:p>
            <a:pPr indent="0" fontAlgn="auto"/>
            <a:r>
              <a:rPr lang="zh-CN" altLang="en-US" sz="2400" b="1">
                <a:solidFill>
                  <a:schemeClr val="accent1">
                    <a:lumMod val="50000"/>
                  </a:schemeClr>
                </a:solidFill>
                <a:latin typeface="方正苏新诗柳楷_GBK" panose="02010600010101010101" charset="-122"/>
                <a:ea typeface="方正苏新诗柳楷_GBK" panose="02010600010101010101" charset="-122"/>
              </a:rPr>
              <a:t>血缘关系维系的</a:t>
            </a:r>
            <a:r>
              <a:rPr lang="zh-CN" altLang="en-US" sz="2400" b="1">
                <a:solidFill>
                  <a:schemeClr val="accent1">
                    <a:lumMod val="50000"/>
                  </a:schemeClr>
                </a:solidFill>
                <a:highlight>
                  <a:srgbClr val="FFFF00"/>
                </a:highlight>
                <a:latin typeface="方正苏新诗柳楷_GBK" panose="02010600010101010101" charset="-122"/>
                <a:ea typeface="方正苏新诗柳楷_GBK" panose="02010600010101010101" charset="-122"/>
              </a:rPr>
              <a:t>贵族政治向</a:t>
            </a:r>
            <a:r>
              <a:rPr lang="zh-CN" altLang="en-US" sz="2400" b="1">
                <a:solidFill>
                  <a:srgbClr val="FF0000"/>
                </a:solidFill>
                <a:highlight>
                  <a:srgbClr val="FFFF00"/>
                </a:highlight>
                <a:latin typeface="方正苏新诗柳楷_GBK" panose="02010600010101010101" charset="-122"/>
                <a:ea typeface="方正苏新诗柳楷_GBK" panose="02010600010101010101" charset="-122"/>
              </a:rPr>
              <a:t>官僚政治</a:t>
            </a:r>
            <a:r>
              <a:rPr lang="zh-CN" altLang="en-US" sz="2400" b="1">
                <a:solidFill>
                  <a:schemeClr val="accent1">
                    <a:lumMod val="50000"/>
                  </a:schemeClr>
                </a:solidFill>
                <a:highlight>
                  <a:srgbClr val="FFFF00"/>
                </a:highlight>
                <a:latin typeface="方正苏新诗柳楷_GBK" panose="02010600010101010101" charset="-122"/>
                <a:ea typeface="方正苏新诗柳楷_GBK" panose="02010600010101010101" charset="-122"/>
              </a:rPr>
              <a:t>转变；</a:t>
            </a:r>
            <a:endParaRPr lang="zh-CN" altLang="en-US" sz="2400" b="1">
              <a:solidFill>
                <a:schemeClr val="accent1">
                  <a:lumMod val="50000"/>
                </a:schemeClr>
              </a:solidFill>
              <a:highlight>
                <a:srgbClr val="FFFF00"/>
              </a:highlight>
              <a:latin typeface="方正苏新诗柳楷_GBK" panose="02010600010101010101" charset="-122"/>
              <a:ea typeface="方正苏新诗柳楷_GBK" panose="02010600010101010101" charset="-122"/>
            </a:endParaRPr>
          </a:p>
          <a:p>
            <a:pPr indent="0" fontAlgn="auto"/>
            <a:r>
              <a:rPr lang="zh-CN" altLang="en-US" sz="2400" b="1">
                <a:solidFill>
                  <a:schemeClr val="accent1">
                    <a:lumMod val="50000"/>
                  </a:schemeClr>
                </a:solidFill>
                <a:latin typeface="方正苏新诗柳楷_GBK" panose="02010600010101010101" charset="-122"/>
                <a:ea typeface="方正苏新诗柳楷_GBK" panose="02010600010101010101" charset="-122"/>
              </a:rPr>
              <a:t>地方分权的分封制向</a:t>
            </a:r>
            <a:r>
              <a:rPr lang="zh-CN" altLang="en-US" sz="2400" b="1">
                <a:solidFill>
                  <a:srgbClr val="FF0000"/>
                </a:solidFill>
                <a:latin typeface="方正苏新诗柳楷_GBK" panose="02010600010101010101" charset="-122"/>
                <a:ea typeface="方正苏新诗柳楷_GBK" panose="02010600010101010101" charset="-122"/>
              </a:rPr>
              <a:t>专制主义中央集权</a:t>
            </a:r>
            <a:r>
              <a:rPr lang="zh-CN" altLang="en-US" sz="2400" b="1">
                <a:solidFill>
                  <a:schemeClr val="accent1">
                    <a:lumMod val="50000"/>
                  </a:schemeClr>
                </a:solidFill>
                <a:latin typeface="方正苏新诗柳楷_GBK" panose="02010600010101010101" charset="-122"/>
                <a:ea typeface="方正苏新诗柳楷_GBK" panose="02010600010101010101" charset="-122"/>
              </a:rPr>
              <a:t>转变</a:t>
            </a:r>
            <a:r>
              <a:rPr lang="zh-CN" altLang="en-US" sz="1800" b="1">
                <a:solidFill>
                  <a:schemeClr val="accent1">
                    <a:lumMod val="50000"/>
                  </a:schemeClr>
                </a:solidFill>
                <a:latin typeface="方正苏新诗柳楷_GBK" panose="02010600010101010101" charset="-122"/>
                <a:ea typeface="方正苏新诗柳楷_GBK" panose="02010600010101010101" charset="-122"/>
              </a:rPr>
              <a:t>。</a:t>
            </a:r>
            <a:endParaRPr lang="zh-CN" altLang="en-US" sz="1800" b="1">
              <a:solidFill>
                <a:schemeClr val="accent1">
                  <a:lumMod val="50000"/>
                </a:schemeClr>
              </a:solidFill>
              <a:latin typeface="方正苏新诗柳楷_GBK" panose="02010600010101010101" charset="-122"/>
              <a:ea typeface="方正苏新诗柳楷_GBK" panose="02010600010101010101" charset="-122"/>
            </a:endParaRPr>
          </a:p>
        </p:txBody>
      </p:sp>
      <p:graphicFrame>
        <p:nvGraphicFramePr>
          <p:cNvPr id="5" name="表格 4"/>
          <p:cNvGraphicFramePr>
            <a:graphicFrameLocks noGrp="1"/>
          </p:cNvGraphicFramePr>
          <p:nvPr>
            <p:custDataLst>
              <p:tags r:id="rId6"/>
            </p:custDataLst>
          </p:nvPr>
        </p:nvGraphicFramePr>
        <p:xfrm>
          <a:off x="154812" y="722641"/>
          <a:ext cx="7274053" cy="3311110"/>
        </p:xfrm>
        <a:graphic>
          <a:graphicData uri="http://schemas.openxmlformats.org/drawingml/2006/table">
            <a:tbl>
              <a:tblPr>
                <a:tableStyleId>{5C22544A-7EE6-4342-B048-85BDC9FD1C3A}</a:tableStyleId>
              </a:tblPr>
              <a:tblGrid>
                <a:gridCol w="1168282"/>
                <a:gridCol w="3044358"/>
                <a:gridCol w="3061413"/>
              </a:tblGrid>
              <a:tr h="457978">
                <a:tc>
                  <a:txBody>
                    <a:bodyPr wrap="square"/>
                    <a:lstStyle/>
                    <a:p>
                      <a:pPr algn="ctr" fontAlgn="ctr"/>
                      <a:r>
                        <a:rPr lang="zh-CN" altLang="en-US" sz="2400" b="1" u="none" strike="noStrike">
                          <a:effectLst/>
                          <a:latin typeface="微软雅黑" panose="020B0503020204020204" pitchFamily="34" charset="-122"/>
                          <a:ea typeface="微软雅黑" panose="020B0503020204020204" pitchFamily="34" charset="-122"/>
                        </a:rPr>
                        <a:t>　</a:t>
                      </a:r>
                      <a:endParaRPr lang="zh-CN" altLang="en-US" sz="2400" b="1" i="0" u="none" strike="noStrike">
                        <a:solidFill>
                          <a:srgbClr val="000000"/>
                        </a:solidFill>
                        <a:effectLst/>
                        <a:latin typeface="微软雅黑" panose="020B0503020204020204" pitchFamily="34" charset="-122"/>
                        <a:ea typeface="微软雅黑" panose="020B0503020204020204" pitchFamily="34" charset="-122"/>
                      </a:endParaRPr>
                    </a:p>
                  </a:txBody>
                  <a:tcPr marL="6164" marR="6164" marT="6164"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wrap="square"/>
                    <a:lstStyle/>
                    <a:p>
                      <a:pPr algn="ctr" fontAlgn="ctr"/>
                      <a:r>
                        <a:rPr lang="zh-CN" altLang="en-US" sz="2400" b="1" u="none" strike="noStrike">
                          <a:effectLst/>
                          <a:latin typeface="微软雅黑" panose="020B0503020204020204" pitchFamily="34" charset="-122"/>
                          <a:ea typeface="微软雅黑" panose="020B0503020204020204" pitchFamily="34" charset="-122"/>
                        </a:rPr>
                        <a:t>西周分封制</a:t>
                      </a:r>
                      <a:endParaRPr lang="zh-CN" altLang="en-US" sz="2400" b="1" i="0" u="none" strike="noStrike">
                        <a:solidFill>
                          <a:srgbClr val="000000"/>
                        </a:solidFill>
                        <a:effectLst/>
                        <a:latin typeface="微软雅黑" panose="020B0503020204020204" pitchFamily="34" charset="-122"/>
                        <a:ea typeface="微软雅黑" panose="020B0503020204020204" pitchFamily="34" charset="-122"/>
                      </a:endParaRPr>
                    </a:p>
                  </a:txBody>
                  <a:tcPr marL="6164" marR="6164" marT="6164"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wrap="square"/>
                    <a:lstStyle/>
                    <a:p>
                      <a:pPr algn="ctr" fontAlgn="ctr"/>
                      <a:r>
                        <a:rPr lang="zh-CN" altLang="en-US" sz="2400" b="1" u="none" strike="noStrike">
                          <a:effectLst/>
                          <a:latin typeface="微软雅黑" panose="020B0503020204020204" pitchFamily="34" charset="-122"/>
                          <a:ea typeface="微软雅黑" panose="020B0503020204020204" pitchFamily="34" charset="-122"/>
                        </a:rPr>
                        <a:t>秦朝郡县制</a:t>
                      </a:r>
                      <a:endParaRPr lang="zh-CN" altLang="en-US" sz="2400" b="1" i="0" u="none" strike="noStrike">
                        <a:solidFill>
                          <a:srgbClr val="000000"/>
                        </a:solidFill>
                        <a:effectLst/>
                        <a:latin typeface="微软雅黑" panose="020B0503020204020204" pitchFamily="34" charset="-122"/>
                        <a:ea typeface="微软雅黑" panose="020B0503020204020204" pitchFamily="34" charset="-122"/>
                      </a:endParaRPr>
                    </a:p>
                  </a:txBody>
                  <a:tcPr marL="6164" marR="6164" marT="6164"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4895">
                <a:tc>
                  <a:txBody>
                    <a:bodyPr wrap="square"/>
                    <a:lstStyle/>
                    <a:p>
                      <a:pPr algn="ctr" fontAlgn="ctr"/>
                      <a:r>
                        <a:rPr lang="zh-CN" altLang="en-US" sz="2400" b="1" u="none" strike="noStrike">
                          <a:effectLst/>
                          <a:latin typeface="微软雅黑" panose="020B0503020204020204" pitchFamily="34" charset="-122"/>
                          <a:ea typeface="微软雅黑" panose="020B0503020204020204" pitchFamily="34" charset="-122"/>
                        </a:rPr>
                        <a:t>传承制度</a:t>
                      </a:r>
                      <a:endParaRPr lang="zh-CN" altLang="en-US" sz="2400" b="1" i="0" u="none" strike="noStrike">
                        <a:solidFill>
                          <a:srgbClr val="000000"/>
                        </a:solidFill>
                        <a:effectLst/>
                        <a:latin typeface="微软雅黑" panose="020B0503020204020204" pitchFamily="34" charset="-122"/>
                        <a:ea typeface="微软雅黑" panose="020B0503020204020204" pitchFamily="34" charset="-122"/>
                      </a:endParaRPr>
                    </a:p>
                  </a:txBody>
                  <a:tcPr marL="6164" marR="6164" marT="6164"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wrap="square"/>
                    <a:lstStyle/>
                    <a:p>
                      <a:pPr algn="ctr" fontAlgn="ctr"/>
                      <a:r>
                        <a:rPr lang="zh-CN" altLang="en-US" sz="2400" b="1" u="none" strike="noStrike">
                          <a:effectLst/>
                          <a:latin typeface="微软雅黑" panose="020B0503020204020204" pitchFamily="34" charset="-122"/>
                          <a:ea typeface="微软雅黑" panose="020B0503020204020204" pitchFamily="34" charset="-122"/>
                        </a:rPr>
                        <a:t>贵族世袭制 贵族政治</a:t>
                      </a:r>
                      <a:endParaRPr lang="zh-CN" altLang="en-US" sz="2400" b="1" i="0" u="none" strike="noStrike">
                        <a:solidFill>
                          <a:srgbClr val="000000"/>
                        </a:solidFill>
                        <a:effectLst/>
                        <a:latin typeface="微软雅黑" panose="020B0503020204020204" pitchFamily="34" charset="-122"/>
                        <a:ea typeface="微软雅黑" panose="020B0503020204020204" pitchFamily="34" charset="-122"/>
                      </a:endParaRPr>
                    </a:p>
                  </a:txBody>
                  <a:tcPr marL="6164" marR="6164" marT="6164"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wrap="square"/>
                    <a:lstStyle/>
                    <a:p>
                      <a:pPr algn="ctr" fontAlgn="ctr"/>
                      <a:r>
                        <a:rPr lang="zh-CN" altLang="en-US" sz="2400" b="1" u="none" strike="noStrike">
                          <a:effectLst/>
                          <a:latin typeface="微软雅黑" panose="020B0503020204020204" pitchFamily="34" charset="-122"/>
                          <a:ea typeface="微软雅黑" panose="020B0503020204020204" pitchFamily="34" charset="-122"/>
                        </a:rPr>
                        <a:t>官吏任免 </a:t>
                      </a:r>
                      <a:endParaRPr lang="zh-CN" altLang="en-US" sz="2400" b="1" i="0" u="none" strike="noStrike">
                        <a:solidFill>
                          <a:srgbClr val="000000"/>
                        </a:solidFill>
                        <a:effectLst/>
                        <a:latin typeface="微软雅黑" panose="020B0503020204020204" pitchFamily="34" charset="-122"/>
                        <a:ea typeface="微软雅黑" panose="020B0503020204020204" pitchFamily="34" charset="-122"/>
                      </a:endParaRPr>
                    </a:p>
                  </a:txBody>
                  <a:tcPr marL="6164" marR="6164" marT="6164"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03444">
                <a:tc>
                  <a:txBody>
                    <a:bodyPr wrap="square"/>
                    <a:lstStyle/>
                    <a:p>
                      <a:pPr algn="ctr" fontAlgn="ctr"/>
                      <a:r>
                        <a:rPr lang="zh-CN" altLang="en-US" sz="2400" b="1" u="none" strike="noStrike">
                          <a:effectLst/>
                          <a:latin typeface="微软雅黑" panose="020B0503020204020204" pitchFamily="34" charset="-122"/>
                          <a:ea typeface="微软雅黑" panose="020B0503020204020204" pitchFamily="34" charset="-122"/>
                        </a:rPr>
                        <a:t>世官 官吏权力</a:t>
                      </a:r>
                      <a:endParaRPr lang="zh-CN" altLang="en-US" sz="2400" b="1" i="0" u="none" strike="noStrike">
                        <a:solidFill>
                          <a:srgbClr val="000000"/>
                        </a:solidFill>
                        <a:effectLst/>
                        <a:latin typeface="微软雅黑" panose="020B0503020204020204" pitchFamily="34" charset="-122"/>
                        <a:ea typeface="微软雅黑" panose="020B0503020204020204" pitchFamily="34" charset="-122"/>
                      </a:endParaRPr>
                    </a:p>
                  </a:txBody>
                  <a:tcPr marL="6164" marR="6164" marT="6164"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wrap="square"/>
                    <a:lstStyle/>
                    <a:p>
                      <a:pPr algn="ctr" fontAlgn="ctr"/>
                      <a:r>
                        <a:rPr lang="zh-CN" altLang="en-US" sz="2400" b="1" u="none" strike="noStrike">
                          <a:effectLst/>
                          <a:latin typeface="微软雅黑" panose="020B0503020204020204" pitchFamily="34" charset="-122"/>
                          <a:ea typeface="微软雅黑" panose="020B0503020204020204" pitchFamily="34" charset="-122"/>
                        </a:rPr>
                        <a:t>贵族有封地和爵位</a:t>
                      </a:r>
                      <a:r>
                        <a:rPr lang="en-US" altLang="zh-CN" sz="2400" b="1" u="none" strike="noStrike">
                          <a:effectLst/>
                          <a:latin typeface="微软雅黑" panose="020B0503020204020204" pitchFamily="34" charset="-122"/>
                          <a:ea typeface="微软雅黑" panose="020B0503020204020204" pitchFamily="34" charset="-122"/>
                        </a:rPr>
                        <a:t>;</a:t>
                      </a:r>
                      <a:r>
                        <a:rPr lang="zh-CN" altLang="en-US" sz="2400" b="1" u="none" strike="noStrike">
                          <a:effectLst/>
                          <a:latin typeface="微软雅黑" panose="020B0503020204020204" pitchFamily="34" charset="-122"/>
                          <a:ea typeface="微软雅黑" panose="020B0503020204020204" pitchFamily="34" charset="-122"/>
                        </a:rPr>
                        <a:t>在封地内有行政管理 权和土地管理权</a:t>
                      </a:r>
                      <a:endParaRPr lang="zh-CN" altLang="en-US" sz="2400" b="1" i="0" u="none" strike="noStrike">
                        <a:solidFill>
                          <a:srgbClr val="000000"/>
                        </a:solidFill>
                        <a:effectLst/>
                        <a:latin typeface="微软雅黑" panose="020B0503020204020204" pitchFamily="34" charset="-122"/>
                        <a:ea typeface="微软雅黑" panose="020B0503020204020204" pitchFamily="34" charset="-122"/>
                      </a:endParaRPr>
                    </a:p>
                  </a:txBody>
                  <a:tcPr marL="6164" marR="6164" marT="6164"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wrap="square"/>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2400" b="1" u="none" strike="noStrike" kern="1200">
                          <a:solidFill>
                            <a:schemeClr val="dk1"/>
                          </a:solidFill>
                          <a:effectLst/>
                          <a:latin typeface="微软雅黑" panose="020B0503020204020204" pitchFamily="34" charset="-122"/>
                          <a:ea typeface="微软雅黑" panose="020B0503020204020204" pitchFamily="34" charset="-122"/>
                          <a:cs typeface="+mn-cs"/>
                        </a:rPr>
                        <a:t>官吏只有俸禄无封地</a:t>
                      </a:r>
                      <a:r>
                        <a:rPr lang="en-US" altLang="zh-CN" sz="2400" b="1" u="none" strike="noStrike" kern="1200">
                          <a:solidFill>
                            <a:schemeClr val="dk1"/>
                          </a:solidFill>
                          <a:effectLst/>
                          <a:latin typeface="微软雅黑" panose="020B0503020204020204" pitchFamily="34" charset="-122"/>
                          <a:ea typeface="微软雅黑" panose="020B0503020204020204" pitchFamily="34" charset="-122"/>
                          <a:cs typeface="+mn-cs"/>
                        </a:rPr>
                        <a:t>;</a:t>
                      </a:r>
                      <a:r>
                        <a:rPr lang="zh-CN" altLang="en-US" sz="2400" b="1" u="none" strike="noStrike" kern="1200">
                          <a:solidFill>
                            <a:schemeClr val="dk1"/>
                          </a:solidFill>
                          <a:effectLst/>
                          <a:latin typeface="微软雅黑" panose="020B0503020204020204" pitchFamily="34" charset="-122"/>
                          <a:ea typeface="微软雅黑" panose="020B0503020204020204" pitchFamily="34" charset="-122"/>
                          <a:cs typeface="+mn-cs"/>
                        </a:rPr>
                        <a:t>在辖区内只有行政 管理权，无土地管理权</a:t>
                      </a:r>
                      <a:endParaRPr lang="zh-CN" altLang="en-US" sz="2400" b="1" u="none" strike="noStrike" kern="1200">
                        <a:solidFill>
                          <a:schemeClr val="dk1"/>
                        </a:solidFill>
                        <a:effectLst/>
                        <a:latin typeface="微软雅黑" panose="020B0503020204020204" pitchFamily="34" charset="-122"/>
                        <a:ea typeface="微软雅黑" panose="020B0503020204020204" pitchFamily="34" charset="-122"/>
                        <a:cs typeface="+mn-cs"/>
                      </a:endParaRPr>
                    </a:p>
                    <a:p>
                      <a:endParaRPr lang="zh-CN" altLang="en-US"/>
                    </a:p>
                  </a:txBody>
                  <a:tcPr marL="6164" marR="6164" marT="6164"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2981">
                <a:tc>
                  <a:txBody>
                    <a:bodyPr wrap="square"/>
                    <a:lstStyle/>
                    <a:p>
                      <a:pPr algn="ctr" fontAlgn="ctr"/>
                      <a:r>
                        <a:rPr lang="zh-CN" altLang="en-US" sz="2400" b="1" u="none" strike="noStrike">
                          <a:effectLst/>
                          <a:latin typeface="微软雅黑" panose="020B0503020204020204" pitchFamily="34" charset="-122"/>
                          <a:ea typeface="微软雅黑" panose="020B0503020204020204" pitchFamily="34" charset="-122"/>
                        </a:rPr>
                        <a:t>与中央关系</a:t>
                      </a:r>
                      <a:endParaRPr lang="zh-CN" altLang="en-US" sz="2400" b="1" i="0" u="none" strike="noStrike">
                        <a:solidFill>
                          <a:srgbClr val="000000"/>
                        </a:solidFill>
                        <a:effectLst/>
                        <a:latin typeface="微软雅黑" panose="020B0503020204020204" pitchFamily="34" charset="-122"/>
                        <a:ea typeface="微软雅黑" panose="020B0503020204020204" pitchFamily="34" charset="-122"/>
                      </a:endParaRPr>
                    </a:p>
                  </a:txBody>
                  <a:tcPr marL="6164" marR="6164" marT="6164"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wrap="square"/>
                    <a:lstStyle/>
                    <a:p>
                      <a:pPr algn="ctr" fontAlgn="ctr"/>
                      <a:r>
                        <a:rPr lang="zh-CN" altLang="en-US" sz="2400" b="1" u="none" strike="noStrike">
                          <a:effectLst/>
                          <a:latin typeface="微软雅黑" panose="020B0503020204020204" pitchFamily="34" charset="-122"/>
                          <a:ea typeface="微软雅黑" panose="020B0503020204020204" pitchFamily="34" charset="-122"/>
                        </a:rPr>
                        <a:t>诸侯国是地方宗族势力</a:t>
                      </a:r>
                      <a:r>
                        <a:rPr lang="en-US" altLang="zh-CN" sz="2400" b="1" u="none" strike="noStrike">
                          <a:effectLst/>
                          <a:latin typeface="微软雅黑" panose="020B0503020204020204" pitchFamily="34" charset="-122"/>
                          <a:ea typeface="微软雅黑" panose="020B0503020204020204" pitchFamily="34" charset="-122"/>
                        </a:rPr>
                        <a:t>,</a:t>
                      </a:r>
                      <a:r>
                        <a:rPr lang="zh-CN" altLang="en-US" sz="2400" b="1" u="none" strike="noStrike">
                          <a:effectLst/>
                          <a:latin typeface="微软雅黑" panose="020B0503020204020204" pitchFamily="34" charset="-122"/>
                          <a:ea typeface="微软雅黑" panose="020B0503020204020204" pitchFamily="34" charset="-122"/>
                        </a:rPr>
                        <a:t>独立性强。 稍</a:t>
                      </a:r>
                      <a:endParaRPr lang="zh-CN" altLang="en-US" sz="2400" b="1" i="0" u="none" strike="noStrike">
                        <a:solidFill>
                          <a:srgbClr val="000000"/>
                        </a:solidFill>
                        <a:effectLst/>
                        <a:latin typeface="微软雅黑" panose="020B0503020204020204" pitchFamily="34" charset="-122"/>
                        <a:ea typeface="微软雅黑" panose="020B0503020204020204" pitchFamily="34" charset="-122"/>
                      </a:endParaRPr>
                    </a:p>
                  </a:txBody>
                  <a:tcPr marL="6164" marR="6164" marT="6164"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wrap="square"/>
                    <a:lstStyle/>
                    <a:p>
                      <a:pPr algn="ctr" fontAlgn="ctr"/>
                      <a:r>
                        <a:rPr lang="zh-CN" altLang="en-US" sz="2400" b="1" u="none" strike="noStrike">
                          <a:effectLst/>
                          <a:latin typeface="微软雅黑" panose="020B0503020204020204" pitchFamily="34" charset="-122"/>
                          <a:ea typeface="微软雅黑" panose="020B0503020204020204" pitchFamily="34" charset="-122"/>
                        </a:rPr>
                        <a:t>郡县是地方行政机构</a:t>
                      </a:r>
                      <a:r>
                        <a:rPr lang="en-US" altLang="zh-CN" sz="2400" b="1" u="none" strike="noStrike">
                          <a:effectLst/>
                          <a:latin typeface="微软雅黑" panose="020B0503020204020204" pitchFamily="34" charset="-122"/>
                          <a:ea typeface="微软雅黑" panose="020B0503020204020204" pitchFamily="34" charset="-122"/>
                        </a:rPr>
                        <a:t>,</a:t>
                      </a:r>
                      <a:r>
                        <a:rPr lang="zh-CN" altLang="en-US" sz="2400" b="1" u="none" strike="noStrike">
                          <a:effectLst/>
                          <a:latin typeface="微软雅黑" panose="020B0503020204020204" pitchFamily="34" charset="-122"/>
                          <a:ea typeface="微软雅黑" panose="020B0503020204020204" pitchFamily="34" charset="-122"/>
                        </a:rPr>
                        <a:t>绝对服从中央</a:t>
                      </a:r>
                      <a:endParaRPr lang="zh-CN" altLang="en-US" sz="2400" b="1" i="0" u="none" strike="noStrike">
                        <a:solidFill>
                          <a:srgbClr val="000000"/>
                        </a:solidFill>
                        <a:effectLst/>
                        <a:latin typeface="微软雅黑" panose="020B0503020204020204" pitchFamily="34" charset="-122"/>
                        <a:ea typeface="微软雅黑" panose="020B0503020204020204" pitchFamily="34" charset="-122"/>
                      </a:endParaRPr>
                    </a:p>
                  </a:txBody>
                  <a:tcPr marL="6164" marR="6164" marT="6164"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linds(horizont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文本框 4"/>
          <p:cNvSpPr txBox="1"/>
          <p:nvPr>
            <p:custDataLst>
              <p:tags r:id="rId1"/>
            </p:custDataLst>
          </p:nvPr>
        </p:nvSpPr>
        <p:spPr>
          <a:xfrm>
            <a:off x="236764" y="243479"/>
            <a:ext cx="11700000" cy="2584909"/>
          </a:xfrm>
          <a:prstGeom prst="rect">
            <a:avLst/>
          </a:prstGeom>
          <a:noFill/>
        </p:spPr>
        <p:txBody>
          <a:bodyPr wrap="square">
            <a:spAutoFit/>
          </a:bodyPr>
          <a:lstStyle/>
          <a:p>
            <a:pPr marL="431800" indent="-323850" hangingPunct="0">
              <a:lnSpc>
                <a:spcPct val="150000"/>
              </a:lnSpc>
            </a:pPr>
            <a:r>
              <a:rPr lang="en-US" altLang="zh-CN" sz="2400" kern="100">
                <a:effectLst/>
                <a:latin typeface="Times New Roman" panose="02020603050405020304" pitchFamily="18" charset="0"/>
                <a:ea typeface="微软雅黑" panose="020B0503020204020204" pitchFamily="34" charset="-122"/>
              </a:rPr>
              <a:t>1</a:t>
            </a:r>
            <a:r>
              <a:rPr lang="en-US" altLang="zh-CN" sz="2400" kern="100" spc="-1100">
                <a:effectLst/>
                <a:latin typeface="Times New Roman" panose="02020603050405020304" pitchFamily="18" charset="0"/>
                <a:ea typeface="微软雅黑" panose="020B0503020204020204" pitchFamily="34" charset="-122"/>
              </a:rPr>
              <a:t>．</a:t>
            </a:r>
            <a:r>
              <a:rPr lang="en-US" altLang="zh-CN" sz="2400" kern="100">
                <a:effectLst/>
                <a:latin typeface="Times New Roman" panose="02020603050405020304" pitchFamily="18" charset="0"/>
                <a:ea typeface="微软雅黑" panose="020B0503020204020204" pitchFamily="34" charset="-122"/>
              </a:rPr>
              <a:t>（2021·山东高考·2）汉高祖时期，王国职官设置与朝廷基本一致。表1为此后西汉统治者对王国职官的调整概况，这些调整的出发点是（　　）</a:t>
            </a:r>
            <a:endParaRPr lang="en-US" altLang="zh-CN" sz="2400" kern="100">
              <a:effectLst/>
              <a:latin typeface="Times New Roman" panose="02020603050405020304" pitchFamily="18" charset="0"/>
              <a:ea typeface="微软雅黑" panose="020B0503020204020204" pitchFamily="34" charset="-122"/>
            </a:endParaRPr>
          </a:p>
          <a:p>
            <a:pPr algn="ctr" hangingPunct="0">
              <a:lnSpc>
                <a:spcPct val="150000"/>
              </a:lnSpc>
            </a:pPr>
            <a:r>
              <a:rPr lang="en-US" altLang="zh-CN" sz="2400" kern="100">
                <a:effectLst/>
                <a:latin typeface="Times New Roman" panose="02020603050405020304" pitchFamily="18" charset="0"/>
                <a:ea typeface="微软雅黑" panose="020B0503020204020204" pitchFamily="34" charset="-122"/>
              </a:rPr>
              <a:t>表1</a:t>
            </a:r>
            <a:endParaRPr lang="en-US" altLang="zh-CN" sz="2400" kern="100">
              <a:effectLst/>
              <a:latin typeface="Times New Roman" panose="02020603050405020304" pitchFamily="18" charset="0"/>
              <a:ea typeface="微软雅黑" panose="020B0503020204020204" pitchFamily="34" charset="-122"/>
            </a:endParaRPr>
          </a:p>
        </p:txBody>
      </p:sp>
      <p:pic>
        <p:nvPicPr>
          <p:cNvPr id="2" name="My Shape"/>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392777" y="2017271"/>
            <a:ext cx="11897623" cy="2657980"/>
          </a:xfrm>
          <a:prstGeom prst="rect">
            <a:avLst/>
          </a:prstGeom>
        </p:spPr>
      </p:pic>
      <p:sp>
        <p:nvSpPr>
          <p:cNvPr id="3" name="文本框 4"/>
          <p:cNvSpPr txBox="1"/>
          <p:nvPr>
            <p:custDataLst>
              <p:tags r:id="rId4"/>
            </p:custDataLst>
          </p:nvPr>
        </p:nvSpPr>
        <p:spPr>
          <a:xfrm>
            <a:off x="236764" y="4976479"/>
            <a:ext cx="11700000" cy="2584909"/>
          </a:xfrm>
          <a:prstGeom prst="rect">
            <a:avLst/>
          </a:prstGeom>
          <a:noFill/>
        </p:spPr>
        <p:txBody>
          <a:bodyPr wrap="square">
            <a:spAutoFit/>
          </a:bodyPr>
          <a:lstStyle/>
          <a:p>
            <a:pPr indent="431800" hangingPunct="0">
              <a:lnSpc>
                <a:spcPct val="150000"/>
              </a:lnSpc>
            </a:pPr>
            <a:r>
              <a:rPr lang="en-US" altLang="zh-CN" sz="2400" kern="100">
                <a:solidFill>
                  <a:srgbClr val="057ACA"/>
                </a:solidFill>
                <a:effectLst/>
                <a:latin typeface="Times New Roman" panose="02020603050405020304" pitchFamily="18" charset="0"/>
                <a:ea typeface="微软雅黑" panose="020B0503020204020204" pitchFamily="34" charset="-122"/>
              </a:rPr>
              <a:t>A．精简地方行政机构                                  B．节约中央财政开支</a:t>
            </a:r>
            <a:endParaRPr lang="en-US" altLang="zh-CN" sz="2400" kern="100">
              <a:solidFill>
                <a:srgbClr val="057ACA"/>
              </a:solidFill>
              <a:effectLst/>
              <a:latin typeface="Times New Roman" panose="02020603050405020304" pitchFamily="18" charset="0"/>
              <a:ea typeface="微软雅黑" panose="020B0503020204020204" pitchFamily="34" charset="-122"/>
            </a:endParaRPr>
          </a:p>
          <a:p>
            <a:pPr indent="431800" hangingPunct="0">
              <a:lnSpc>
                <a:spcPct val="150000"/>
              </a:lnSpc>
            </a:pPr>
            <a:r>
              <a:rPr lang="en-US" altLang="zh-CN" sz="2400" kern="100">
                <a:solidFill>
                  <a:srgbClr val="057ACA"/>
                </a:solidFill>
                <a:effectLst/>
                <a:latin typeface="Times New Roman" panose="02020603050405020304" pitchFamily="18" charset="0"/>
                <a:ea typeface="微软雅黑" panose="020B0503020204020204" pitchFamily="34" charset="-122"/>
              </a:rPr>
              <a:t>C．维护国家政治统一                                  D．废除郡国并行体制</a:t>
            </a:r>
            <a:endParaRPr lang="en-US" altLang="zh-CN" sz="2400" kern="100">
              <a:solidFill>
                <a:srgbClr val="057ACA"/>
              </a:solidFill>
              <a:effectLst/>
              <a:latin typeface="Times New Roman" panose="02020603050405020304" pitchFamily="18" charset="0"/>
              <a:ea typeface="微软雅黑" panose="020B0503020204020204" pitchFamily="34" charset="-122"/>
            </a:endParaRPr>
          </a:p>
        </p:txBody>
      </p:sp>
      <p:sp>
        <p:nvSpPr>
          <p:cNvPr id="4" name="文本框 4"/>
          <p:cNvSpPr txBox="1"/>
          <p:nvPr>
            <p:custDataLst>
              <p:tags r:id="rId5"/>
            </p:custDataLst>
          </p:nvPr>
        </p:nvSpPr>
        <p:spPr>
          <a:xfrm>
            <a:off x="236764" y="6151133"/>
            <a:ext cx="11700000" cy="2584909"/>
          </a:xfrm>
          <a:prstGeom prst="rect">
            <a:avLst/>
          </a:prstGeom>
          <a:noFill/>
        </p:spPr>
        <p:txBody>
          <a:bodyPr wrap="square">
            <a:spAutoFit/>
          </a:bodyPr>
          <a:lstStyle/>
          <a:p>
            <a:pPr marL="431800" indent="-142875" hangingPunct="0">
              <a:lnSpc>
                <a:spcPct val="150000"/>
              </a:lnSpc>
            </a:pPr>
            <a:r>
              <a:rPr lang="en-US" altLang="zh-CN" sz="2400" kern="100">
                <a:solidFill>
                  <a:srgbClr val="FF0000"/>
                </a:solidFill>
                <a:effectLst/>
                <a:latin typeface="Times New Roman" panose="02020603050405020304" pitchFamily="18" charset="0"/>
                <a:ea typeface="黑体" panose="02010609060101010101" charset="-122"/>
              </a:rPr>
              <a:t>【答案】</a:t>
            </a:r>
            <a:r>
              <a:rPr lang="en-US" altLang="zh-CN" sz="2400" kern="100">
                <a:effectLst/>
                <a:latin typeface="Times New Roman" panose="02020603050405020304" pitchFamily="18" charset="0"/>
                <a:ea typeface="宋体" panose="02010600030101010101" pitchFamily="2" charset="-122"/>
              </a:rPr>
              <a:t>C</a:t>
            </a:r>
            <a:endParaRPr lang="en-US" altLang="zh-CN" sz="2400" kern="100">
              <a:effectLst/>
              <a:latin typeface="Times New Roman" panose="02020603050405020304" pitchFamily="18" charset="0"/>
              <a:ea typeface="宋体" panose="02010600030101010101" pitchFamily="2" charset="-122"/>
            </a:endParaRPr>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文本框 4"/>
          <p:cNvSpPr txBox="1"/>
          <p:nvPr>
            <p:custDataLst>
              <p:tags r:id="rId1"/>
            </p:custDataLst>
          </p:nvPr>
        </p:nvSpPr>
        <p:spPr>
          <a:xfrm>
            <a:off x="236764" y="243479"/>
            <a:ext cx="11700000" cy="2584909"/>
          </a:xfrm>
          <a:prstGeom prst="rect">
            <a:avLst/>
          </a:prstGeom>
          <a:noFill/>
        </p:spPr>
        <p:txBody>
          <a:bodyPr wrap="square">
            <a:spAutoFit/>
          </a:bodyPr>
          <a:lstStyle/>
          <a:p>
            <a:pPr marL="431800" indent="-323850" hangingPunct="0">
              <a:lnSpc>
                <a:spcPct val="150000"/>
              </a:lnSpc>
            </a:pPr>
            <a:r>
              <a:rPr lang="en-US" altLang="zh-CN" sz="2400" kern="100">
                <a:effectLst/>
                <a:latin typeface="Times New Roman" panose="02020603050405020304" pitchFamily="18" charset="0"/>
                <a:ea typeface="微软雅黑" panose="020B0503020204020204" pitchFamily="34" charset="-122"/>
              </a:rPr>
              <a:t>2</a:t>
            </a:r>
            <a:r>
              <a:rPr lang="en-US" altLang="zh-CN" sz="2400" kern="100" spc="-1100">
                <a:effectLst/>
                <a:latin typeface="Times New Roman" panose="02020603050405020304" pitchFamily="18" charset="0"/>
                <a:ea typeface="微软雅黑" panose="020B0503020204020204" pitchFamily="34" charset="-122"/>
              </a:rPr>
              <a:t>．</a:t>
            </a:r>
            <a:r>
              <a:rPr lang="en-US" altLang="zh-CN" sz="2400" kern="100">
                <a:effectLst/>
                <a:latin typeface="Times New Roman" panose="02020603050405020304" pitchFamily="18" charset="0"/>
                <a:ea typeface="微软雅黑" panose="020B0503020204020204" pitchFamily="34" charset="-122"/>
              </a:rPr>
              <a:t>（2022·山东高考·2）云梦秦简《日书》对选择善马的标准有严格规定，汉代官府内有专门学习相马理论者，相马术已成为专门技术自设一科，与书数、射御等同。这一时期相马术的发展主要服务于（　　）</a:t>
            </a:r>
            <a:endParaRPr lang="en-US" altLang="zh-CN" sz="2400" kern="100">
              <a:effectLst/>
              <a:latin typeface="Times New Roman" panose="02020603050405020304" pitchFamily="18" charset="0"/>
              <a:ea typeface="微软雅黑" panose="020B0503020204020204" pitchFamily="34" charset="-122"/>
            </a:endParaRPr>
          </a:p>
          <a:p>
            <a:pPr indent="431800" hangingPunct="0">
              <a:lnSpc>
                <a:spcPct val="150000"/>
              </a:lnSpc>
            </a:pPr>
            <a:r>
              <a:rPr lang="en-US" altLang="zh-CN" sz="2400" kern="100">
                <a:solidFill>
                  <a:srgbClr val="057ACA"/>
                </a:solidFill>
                <a:effectLst/>
                <a:latin typeface="Times New Roman" panose="02020603050405020304" pitchFamily="18" charset="0"/>
                <a:ea typeface="微软雅黑" panose="020B0503020204020204" pitchFamily="34" charset="-122"/>
              </a:rPr>
              <a:t>A．农耕技术的推广                                      B．商业交往的便利</a:t>
            </a:r>
            <a:endParaRPr lang="en-US" altLang="zh-CN" sz="2400" kern="100">
              <a:solidFill>
                <a:srgbClr val="057ACA"/>
              </a:solidFill>
              <a:effectLst/>
              <a:latin typeface="Times New Roman" panose="02020603050405020304" pitchFamily="18" charset="0"/>
              <a:ea typeface="微软雅黑" panose="020B0503020204020204" pitchFamily="34" charset="-122"/>
            </a:endParaRPr>
          </a:p>
          <a:p>
            <a:pPr indent="431800" hangingPunct="0">
              <a:lnSpc>
                <a:spcPct val="150000"/>
              </a:lnSpc>
            </a:pPr>
            <a:r>
              <a:rPr lang="en-US" altLang="zh-CN" sz="2400" kern="100">
                <a:solidFill>
                  <a:srgbClr val="057ACA"/>
                </a:solidFill>
                <a:effectLst/>
                <a:latin typeface="Times New Roman" panose="02020603050405020304" pitchFamily="18" charset="0"/>
                <a:ea typeface="微软雅黑" panose="020B0503020204020204" pitchFamily="34" charset="-122"/>
              </a:rPr>
              <a:t>C．军事战争的需要                                      D．礼乐制度的重建</a:t>
            </a:r>
            <a:endParaRPr lang="en-US" altLang="zh-CN" sz="2400" kern="100">
              <a:solidFill>
                <a:srgbClr val="057ACA"/>
              </a:solidFill>
              <a:effectLst/>
              <a:latin typeface="Times New Roman" panose="02020603050405020304" pitchFamily="18" charset="0"/>
              <a:ea typeface="微软雅黑" panose="020B0503020204020204" pitchFamily="34" charset="-122"/>
            </a:endParaRPr>
          </a:p>
        </p:txBody>
      </p:sp>
      <p:sp>
        <p:nvSpPr>
          <p:cNvPr id="2" name="文本框 4"/>
          <p:cNvSpPr txBox="1"/>
          <p:nvPr>
            <p:custDataLst>
              <p:tags r:id="rId2"/>
            </p:custDataLst>
          </p:nvPr>
        </p:nvSpPr>
        <p:spPr>
          <a:xfrm>
            <a:off x="236764" y="3145824"/>
            <a:ext cx="11700000" cy="2584909"/>
          </a:xfrm>
          <a:prstGeom prst="rect">
            <a:avLst/>
          </a:prstGeom>
          <a:noFill/>
        </p:spPr>
        <p:txBody>
          <a:bodyPr wrap="square">
            <a:spAutoFit/>
          </a:bodyPr>
          <a:lstStyle/>
          <a:p>
            <a:pPr marL="431800" indent="-142875" hangingPunct="0">
              <a:lnSpc>
                <a:spcPct val="150000"/>
              </a:lnSpc>
            </a:pPr>
            <a:r>
              <a:rPr lang="en-US" altLang="zh-CN" sz="2400" kern="100">
                <a:solidFill>
                  <a:srgbClr val="FF0000"/>
                </a:solidFill>
                <a:effectLst/>
                <a:latin typeface="Times New Roman" panose="02020603050405020304" pitchFamily="18" charset="0"/>
                <a:ea typeface="黑体" panose="02010609060101010101" charset="-122"/>
              </a:rPr>
              <a:t>【答案】</a:t>
            </a:r>
            <a:r>
              <a:rPr lang="en-US" altLang="zh-CN" sz="2400" kern="100">
                <a:effectLst/>
                <a:latin typeface="Times New Roman" panose="02020603050405020304" pitchFamily="18" charset="0"/>
                <a:ea typeface="宋体" panose="02010600030101010101" pitchFamily="2" charset="-122"/>
              </a:rPr>
              <a:t>C</a:t>
            </a:r>
            <a:endParaRPr lang="en-US" altLang="zh-CN" sz="2400" kern="100">
              <a:effectLst/>
              <a:latin typeface="Times New Roman" panose="02020603050405020304" pitchFamily="18" charset="0"/>
              <a:ea typeface="宋体" panose="02010600030101010101" pitchFamily="2"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custDataLst>
              <p:tags r:id="rId1"/>
            </p:custDataLst>
          </p:nvPr>
        </p:nvGraphicFramePr>
        <p:xfrm>
          <a:off x="453961" y="922054"/>
          <a:ext cx="6853048" cy="5577840"/>
        </p:xfrm>
        <a:graphic>
          <a:graphicData uri="http://schemas.openxmlformats.org/drawingml/2006/table">
            <a:tbl>
              <a:tblPr firstRow="1" bandRow="1">
                <a:tableStyleId>{5940675A-B579-460E-94D1-54222C63F5DA}</a:tableStyleId>
              </a:tblPr>
              <a:tblGrid>
                <a:gridCol w="1713262"/>
                <a:gridCol w="1713262"/>
                <a:gridCol w="1713262"/>
                <a:gridCol w="1713262"/>
              </a:tblGrid>
              <a:tr h="782367">
                <a:tc>
                  <a:txBody>
                    <a:bodyPr wrap="square"/>
                    <a:lstStyle/>
                    <a:p>
                      <a:pPr>
                        <a:buNone/>
                      </a:pPr>
                      <a:endParaRPr lang="zh-CN" altLang="en-US" sz="2800" b="1"/>
                    </a:p>
                  </a:txBody>
                  <a:tcPr vert="horz"/>
                </a:tc>
                <a:tc>
                  <a:txBody>
                    <a:bodyPr wrap="square"/>
                    <a:lstStyle/>
                    <a:p>
                      <a:pPr>
                        <a:buNone/>
                      </a:pPr>
                      <a:r>
                        <a:rPr lang="zh-CN" altLang="en-US" sz="2800" b="1">
                          <a:sym typeface="+mn-ea"/>
                        </a:rPr>
                        <a:t>分封制</a:t>
                      </a:r>
                      <a:endParaRPr lang="zh-CN" altLang="en-US" sz="2800" b="1">
                        <a:sym typeface="+mn-ea"/>
                      </a:endParaRPr>
                    </a:p>
                  </a:txBody>
                  <a:tcPr vert="horz"/>
                </a:tc>
                <a:tc>
                  <a:txBody>
                    <a:bodyPr wrap="square"/>
                    <a:lstStyle/>
                    <a:p>
                      <a:pPr>
                        <a:buNone/>
                      </a:pPr>
                      <a:r>
                        <a:rPr lang="zh-CN" altLang="en-US" sz="2800" b="1">
                          <a:sym typeface="+mn-ea"/>
                        </a:rPr>
                        <a:t>郡县制</a:t>
                      </a:r>
                      <a:endParaRPr lang="zh-CN" altLang="en-US" sz="2800" b="1">
                        <a:sym typeface="+mn-ea"/>
                      </a:endParaRPr>
                    </a:p>
                    <a:p>
                      <a:pPr>
                        <a:buNone/>
                      </a:pPr>
                      <a:endParaRPr lang="zh-CN" altLang="en-US" sz="2800" b="1">
                        <a:sym typeface="+mn-ea"/>
                      </a:endParaRPr>
                    </a:p>
                  </a:txBody>
                  <a:tcPr vert="horz"/>
                </a:tc>
                <a:tc>
                  <a:txBody>
                    <a:bodyPr wrap="square"/>
                    <a:lstStyle/>
                    <a:p>
                      <a:pPr>
                        <a:buNone/>
                      </a:pPr>
                      <a:r>
                        <a:rPr lang="zh-CN" altLang="en-US" sz="2800" b="1">
                          <a:sym typeface="+mn-ea"/>
                        </a:rPr>
                        <a:t>行省制</a:t>
                      </a:r>
                      <a:endParaRPr lang="zh-CN" altLang="en-US" sz="2800" b="1">
                        <a:sym typeface="+mn-ea"/>
                      </a:endParaRPr>
                    </a:p>
                  </a:txBody>
                  <a:tcPr vert="horz"/>
                </a:tc>
              </a:tr>
              <a:tr h="429040">
                <a:tc>
                  <a:txBody>
                    <a:bodyPr wrap="square"/>
                    <a:lstStyle/>
                    <a:p>
                      <a:pPr>
                        <a:buNone/>
                      </a:pPr>
                      <a:r>
                        <a:rPr lang="zh-CN" altLang="en-US" sz="2800" b="1">
                          <a:sym typeface="+mn-ea"/>
                        </a:rPr>
                        <a:t>与中央的关系</a:t>
                      </a:r>
                      <a:endParaRPr lang="zh-CN" altLang="en-US" sz="2800" b="1">
                        <a:sym typeface="+mn-ea"/>
                      </a:endParaRPr>
                    </a:p>
                  </a:txBody>
                  <a:tcPr vert="horz"/>
                </a:tc>
                <a:tc>
                  <a:txBody>
                    <a:bodyPr wrap="square"/>
                    <a:lstStyle/>
                    <a:p>
                      <a:pPr>
                        <a:buNone/>
                      </a:pPr>
                      <a:r>
                        <a:rPr lang="zh-CN" altLang="en-US" sz="2800" b="1">
                          <a:sym typeface="+mn-ea"/>
                        </a:rPr>
                        <a:t>相对独立</a:t>
                      </a:r>
                      <a:endParaRPr lang="zh-CN" altLang="en-US" sz="2800" b="1">
                        <a:sym typeface="+mn-ea"/>
                      </a:endParaRPr>
                    </a:p>
                  </a:txBody>
                  <a:tcPr vert="horz"/>
                </a:tc>
                <a:tc>
                  <a:txBody>
                    <a:bodyPr wrap="square"/>
                    <a:lstStyle/>
                    <a:p>
                      <a:pPr>
                        <a:buNone/>
                      </a:pPr>
                      <a:r>
                        <a:rPr lang="zh-CN" altLang="en-US" sz="2800" b="1">
                          <a:sym typeface="+mn-ea"/>
                        </a:rPr>
                        <a:t>服从中央</a:t>
                      </a:r>
                      <a:endParaRPr lang="zh-CN" altLang="en-US" sz="2800" b="1">
                        <a:sym typeface="+mn-ea"/>
                      </a:endParaRPr>
                    </a:p>
                  </a:txBody>
                  <a:tcPr vert="horz"/>
                </a:tc>
                <a:tc>
                  <a:txBody>
                    <a:bodyPr wrap="square"/>
                    <a:lstStyle/>
                    <a:p>
                      <a:pPr>
                        <a:buNone/>
                      </a:pPr>
                      <a:r>
                        <a:rPr lang="zh-CN" altLang="en-US" sz="2800" b="1">
                          <a:sym typeface="+mn-ea"/>
                        </a:rPr>
                        <a:t>受命于中央</a:t>
                      </a:r>
                      <a:endParaRPr lang="zh-CN" altLang="en-US" sz="2800" b="1">
                        <a:sym typeface="+mn-ea"/>
                      </a:endParaRPr>
                    </a:p>
                  </a:txBody>
                  <a:tcPr vert="horz"/>
                </a:tc>
              </a:tr>
              <a:tr h="1135693">
                <a:tc>
                  <a:txBody>
                    <a:bodyPr wrap="square"/>
                    <a:lstStyle/>
                    <a:p>
                      <a:pPr>
                        <a:buNone/>
                      </a:pPr>
                      <a:r>
                        <a:rPr lang="zh-CN" altLang="en-US" sz="2800" b="1">
                          <a:sym typeface="+mn-ea"/>
                        </a:rPr>
                        <a:t>影响</a:t>
                      </a:r>
                      <a:endParaRPr lang="zh-CN" altLang="en-US" sz="2800" b="1">
                        <a:sym typeface="+mn-ea"/>
                      </a:endParaRPr>
                    </a:p>
                  </a:txBody>
                  <a:tcPr vert="horz"/>
                </a:tc>
                <a:tc>
                  <a:txBody>
                    <a:bodyPr wrap="square"/>
                    <a:lstStyle/>
                    <a:p>
                      <a:pPr>
                        <a:buNone/>
                      </a:pPr>
                      <a:r>
                        <a:rPr lang="zh-CN" altLang="en-US" sz="2800" b="1">
                          <a:sym typeface="+mn-ea"/>
                        </a:rPr>
                        <a:t>早期积极，后期分裂</a:t>
                      </a:r>
                      <a:endParaRPr lang="zh-CN" altLang="en-US" sz="2800" b="1">
                        <a:sym typeface="+mn-ea"/>
                      </a:endParaRPr>
                    </a:p>
                  </a:txBody>
                  <a:tcPr vert="horz"/>
                </a:tc>
                <a:tc>
                  <a:txBody>
                    <a:bodyPr wrap="square"/>
                    <a:lstStyle/>
                    <a:p>
                      <a:pPr>
                        <a:buNone/>
                      </a:pPr>
                      <a:r>
                        <a:rPr lang="zh-CN" altLang="en-US" sz="2800" b="1">
                          <a:sym typeface="+mn-ea"/>
                        </a:rPr>
                        <a:t>加强中央集权</a:t>
                      </a:r>
                      <a:endParaRPr lang="zh-CN" altLang="en-US" sz="2800" b="1">
                        <a:sym typeface="+mn-ea"/>
                      </a:endParaRPr>
                    </a:p>
                  </a:txBody>
                  <a:tcPr vert="horz"/>
                </a:tc>
                <a:tc>
                  <a:txBody>
                    <a:bodyPr wrap="square"/>
                    <a:lstStyle/>
                    <a:p>
                      <a:pPr>
                        <a:buNone/>
                      </a:pPr>
                      <a:r>
                        <a:rPr lang="zh-CN" altLang="en-US" sz="2800" b="1">
                          <a:sym typeface="+mn-ea"/>
                        </a:rPr>
                        <a:t>加强中央集权提高行政效率</a:t>
                      </a:r>
                      <a:endParaRPr lang="zh-CN" altLang="en-US" sz="2800" b="1">
                        <a:sym typeface="+mn-ea"/>
                      </a:endParaRPr>
                    </a:p>
                    <a:p>
                      <a:pPr>
                        <a:buNone/>
                      </a:pPr>
                      <a:endParaRPr lang="zh-CN" altLang="en-US" sz="2800" b="1">
                        <a:sym typeface="+mn-ea"/>
                      </a:endParaRPr>
                    </a:p>
                  </a:txBody>
                  <a:tcPr vert="horz"/>
                </a:tc>
              </a:tr>
              <a:tr h="429040">
                <a:tc>
                  <a:txBody>
                    <a:bodyPr wrap="square"/>
                    <a:lstStyle/>
                    <a:p>
                      <a:pPr>
                        <a:buNone/>
                      </a:pPr>
                      <a:r>
                        <a:rPr lang="zh-CN" altLang="en-US" sz="2800" b="1">
                          <a:sym typeface="+mn-ea"/>
                        </a:rPr>
                        <a:t>官员产生</a:t>
                      </a:r>
                      <a:endParaRPr lang="zh-CN" altLang="en-US" sz="2800" b="1">
                        <a:sym typeface="+mn-ea"/>
                      </a:endParaRPr>
                    </a:p>
                  </a:txBody>
                  <a:tcPr vert="horz"/>
                </a:tc>
                <a:tc>
                  <a:txBody>
                    <a:bodyPr wrap="square"/>
                    <a:lstStyle/>
                    <a:p>
                      <a:pPr>
                        <a:buNone/>
                      </a:pPr>
                      <a:r>
                        <a:rPr lang="zh-CN" altLang="en-US" sz="2800" b="1">
                          <a:sym typeface="+mn-ea"/>
                        </a:rPr>
                        <a:t>世袭</a:t>
                      </a:r>
                      <a:endParaRPr lang="zh-CN" altLang="en-US" sz="2800" b="1">
                        <a:sym typeface="+mn-ea"/>
                      </a:endParaRPr>
                    </a:p>
                  </a:txBody>
                  <a:tcPr vert="horz"/>
                </a:tc>
                <a:tc>
                  <a:txBody>
                    <a:bodyPr wrap="square"/>
                    <a:lstStyle/>
                    <a:p>
                      <a:pPr>
                        <a:buNone/>
                      </a:pPr>
                      <a:r>
                        <a:rPr lang="zh-CN" altLang="en-US" sz="2800" b="1">
                          <a:sym typeface="+mn-ea"/>
                        </a:rPr>
                        <a:t>中央任命</a:t>
                      </a:r>
                      <a:endParaRPr lang="zh-CN" altLang="en-US" sz="2800" b="1">
                        <a:sym typeface="+mn-ea"/>
                      </a:endParaRPr>
                    </a:p>
                  </a:txBody>
                  <a:tcPr vert="horz"/>
                </a:tc>
                <a:tc>
                  <a:txBody>
                    <a:bodyPr wrap="square"/>
                    <a:lstStyle/>
                    <a:p>
                      <a:pPr>
                        <a:buNone/>
                      </a:pPr>
                      <a:r>
                        <a:rPr lang="zh-CN" altLang="en-US" sz="2800" b="1">
                          <a:sym typeface="+mn-ea"/>
                        </a:rPr>
                        <a:t>中央任命</a:t>
                      </a:r>
                      <a:endParaRPr lang="zh-CN" altLang="en-US" sz="2800" b="1">
                        <a:sym typeface="+mn-ea"/>
                      </a:endParaRPr>
                    </a:p>
                  </a:txBody>
                  <a:tcPr vert="horz"/>
                </a:tc>
              </a:tr>
              <a:tr h="782367">
                <a:tc>
                  <a:txBody>
                    <a:bodyPr wrap="square"/>
                    <a:lstStyle/>
                    <a:p>
                      <a:pPr>
                        <a:buNone/>
                      </a:pPr>
                      <a:r>
                        <a:rPr lang="zh-CN" altLang="en-US" sz="2800" b="1">
                          <a:sym typeface="+mn-ea"/>
                        </a:rPr>
                        <a:t>管理方式</a:t>
                      </a:r>
                      <a:endParaRPr lang="zh-CN" altLang="en-US" sz="2800" b="1">
                        <a:sym typeface="+mn-ea"/>
                      </a:endParaRPr>
                    </a:p>
                  </a:txBody>
                  <a:tcPr vert="horz"/>
                </a:tc>
                <a:tc>
                  <a:txBody>
                    <a:bodyPr wrap="square"/>
                    <a:lstStyle/>
                    <a:p>
                      <a:pPr>
                        <a:buNone/>
                      </a:pPr>
                      <a:r>
                        <a:rPr lang="zh-CN" altLang="en-US" sz="2800" b="1">
                          <a:sym typeface="+mn-ea"/>
                        </a:rPr>
                        <a:t>地方独立管理</a:t>
                      </a:r>
                      <a:endParaRPr lang="zh-CN" altLang="en-US" sz="2800" b="1">
                        <a:sym typeface="+mn-ea"/>
                      </a:endParaRPr>
                    </a:p>
                  </a:txBody>
                  <a:tcPr vert="horz"/>
                </a:tc>
                <a:tc>
                  <a:txBody>
                    <a:bodyPr wrap="square"/>
                    <a:lstStyle/>
                    <a:p>
                      <a:pPr>
                        <a:buNone/>
                      </a:pPr>
                      <a:r>
                        <a:rPr lang="zh-CN" altLang="en-US" sz="2800" b="1">
                          <a:sym typeface="+mn-ea"/>
                        </a:rPr>
                        <a:t>中央垂直管理</a:t>
                      </a:r>
                      <a:endParaRPr lang="zh-CN" altLang="en-US" sz="2800" b="1">
                        <a:sym typeface="+mn-ea"/>
                      </a:endParaRPr>
                    </a:p>
                  </a:txBody>
                  <a:tcPr vert="horz"/>
                </a:tc>
                <a:tc>
                  <a:txBody>
                    <a:bodyPr wrap="square"/>
                    <a:lstStyle/>
                    <a:p>
                      <a:pPr>
                        <a:buNone/>
                      </a:pPr>
                      <a:r>
                        <a:rPr lang="zh-CN" altLang="en-US" sz="2800" b="1">
                          <a:sym typeface="+mn-ea"/>
                        </a:rPr>
                        <a:t>中央派出管理</a:t>
                      </a:r>
                      <a:endParaRPr lang="zh-CN" altLang="en-US" sz="2800" b="1"/>
                    </a:p>
                    <a:p>
                      <a:pPr>
                        <a:buNone/>
                      </a:pPr>
                      <a:endParaRPr lang="zh-CN" altLang="en-US" sz="2800" b="1"/>
                    </a:p>
                  </a:txBody>
                  <a:tcPr vert="horz"/>
                </a:tc>
              </a:tr>
            </a:tbl>
          </a:graphicData>
        </a:graphic>
      </p:graphicFrame>
      <p:sp>
        <p:nvSpPr>
          <p:cNvPr id="2" name="矩形 1"/>
          <p:cNvSpPr>
            <a:spLocks noChangeArrowheads="1"/>
          </p:cNvSpPr>
          <p:nvPr>
            <p:custDataLst>
              <p:tags r:id="rId2"/>
            </p:custDataLst>
          </p:nvPr>
        </p:nvSpPr>
        <p:spPr bwMode="auto">
          <a:xfrm>
            <a:off x="7754112" y="181293"/>
            <a:ext cx="3813048" cy="2527904"/>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p>
            <a:pPr marL="0" indent="0" latinLnBrk="0">
              <a:lnSpc>
                <a:spcPts val="3200"/>
              </a:lnSpc>
            </a:pPr>
            <a:r>
              <a:rPr lang="zh-CN" altLang="en-US" sz="2400" b="1">
                <a:solidFill>
                  <a:schemeClr val="tx1"/>
                </a:solidFill>
                <a:latin typeface="微软雅黑" panose="020B0503020204020204" pitchFamily="34" charset="-122"/>
                <a:ea typeface="微软雅黑" panose="020B0503020204020204" pitchFamily="34" charset="-122"/>
              </a:rPr>
              <a:t>特点：</a:t>
            </a:r>
            <a:r>
              <a:rPr lang="zh-CN" altLang="en-US" sz="2400" b="1">
                <a:solidFill>
                  <a:schemeClr val="tx1"/>
                </a:solidFill>
                <a:latin typeface="宋体" panose="02010600030101010101" pitchFamily="2" charset="-122"/>
              </a:rPr>
              <a:t>①具有双重性，既是中央的派出机构，又是地方的最高行政长官。②权力大而不专。（中央集权与地方分权相结合）③犬牙交错。④辖区广阔</a:t>
            </a:r>
            <a:endParaRPr lang="zh-CN" altLang="en-US" sz="2400" b="1">
              <a:solidFill>
                <a:schemeClr val="tx1"/>
              </a:solidFill>
              <a:latin typeface="宋体" panose="02010600030101010101" pitchFamily="2" charset="-122"/>
            </a:endParaRPr>
          </a:p>
        </p:txBody>
      </p:sp>
      <p:sp>
        <p:nvSpPr>
          <p:cNvPr id="3" name="矩形 2"/>
          <p:cNvSpPr>
            <a:spLocks noChangeArrowheads="1"/>
          </p:cNvSpPr>
          <p:nvPr>
            <p:custDataLst>
              <p:tags r:id="rId3"/>
            </p:custDataLst>
          </p:nvPr>
        </p:nvSpPr>
        <p:spPr bwMode="auto">
          <a:xfrm>
            <a:off x="7571232" y="2917697"/>
            <a:ext cx="4370832" cy="3759010"/>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p>
            <a:pPr marL="0" indent="0" latinLnBrk="0">
              <a:lnSpc>
                <a:spcPts val="3200"/>
              </a:lnSpc>
            </a:pPr>
            <a:r>
              <a:rPr lang="zh-CN" altLang="en-US" sz="2400" b="1">
                <a:solidFill>
                  <a:schemeClr val="tx1"/>
                </a:solidFill>
                <a:latin typeface="微软雅黑" panose="020B0503020204020204" pitchFamily="34" charset="-122"/>
                <a:ea typeface="微软雅黑" panose="020B0503020204020204" pitchFamily="34" charset="-122"/>
              </a:rPr>
              <a:t>意义：</a:t>
            </a:r>
            <a:r>
              <a:rPr lang="zh-CN" altLang="en-US" sz="2400" b="1">
                <a:solidFill>
                  <a:schemeClr val="tx1"/>
                </a:solidFill>
                <a:latin typeface="宋体" panose="02010600030101010101" pitchFamily="2" charset="-122"/>
              </a:rPr>
              <a:t>元朝行省制度的确立，是行政区划和地方行政制度发展史上的一</a:t>
            </a:r>
            <a:r>
              <a:rPr lang="zh-CN" altLang="en-US" sz="2400" b="1">
                <a:solidFill>
                  <a:srgbClr val="FF0000"/>
                </a:solidFill>
                <a:latin typeface="宋体" panose="02010600030101010101" pitchFamily="2" charset="-122"/>
              </a:rPr>
              <a:t>次重大变革</a:t>
            </a:r>
            <a:r>
              <a:rPr lang="zh-CN" altLang="en-US" sz="2400" b="1">
                <a:solidFill>
                  <a:schemeClr val="tx1"/>
                </a:solidFill>
                <a:latin typeface="宋体" panose="02010600030101010101" pitchFamily="2" charset="-122"/>
              </a:rPr>
              <a:t>；协调了中央集权与地方分权的矛盾，</a:t>
            </a:r>
            <a:r>
              <a:rPr lang="zh-CN" altLang="en-US" sz="2400" b="1">
                <a:solidFill>
                  <a:srgbClr val="FF0000"/>
                </a:solidFill>
                <a:latin typeface="宋体" panose="02010600030101010101" pitchFamily="2" charset="-122"/>
              </a:rPr>
              <a:t>有效加强了中央集权</a:t>
            </a:r>
            <a:r>
              <a:rPr lang="zh-CN" altLang="en-US" sz="2400" b="1">
                <a:solidFill>
                  <a:schemeClr val="tx1"/>
                </a:solidFill>
                <a:latin typeface="宋体" panose="02010600030101010101" pitchFamily="2" charset="-122"/>
              </a:rPr>
              <a:t>；为地方分留部分权力，</a:t>
            </a:r>
            <a:r>
              <a:rPr lang="zh-CN" altLang="en-US" sz="2400" b="1">
                <a:solidFill>
                  <a:srgbClr val="FF0000"/>
                </a:solidFill>
                <a:latin typeface="宋体" panose="02010600030101010101" pitchFamily="2" charset="-122"/>
              </a:rPr>
              <a:t>有利于发挥地方的积极性</a:t>
            </a:r>
            <a:r>
              <a:rPr lang="zh-CN" altLang="en-US" sz="2400" b="1">
                <a:solidFill>
                  <a:schemeClr val="tx1"/>
                </a:solidFill>
                <a:latin typeface="宋体" panose="02010600030101010101" pitchFamily="2" charset="-122"/>
              </a:rPr>
              <a:t>；巩固了</a:t>
            </a:r>
            <a:r>
              <a:rPr lang="zh-CN" altLang="en-US" sz="2400" b="1">
                <a:solidFill>
                  <a:srgbClr val="FF0000"/>
                </a:solidFill>
                <a:latin typeface="宋体" panose="02010600030101010101" pitchFamily="2" charset="-122"/>
              </a:rPr>
              <a:t>多民族国家的统一</a:t>
            </a:r>
            <a:r>
              <a:rPr lang="zh-CN" altLang="en-US" sz="2400" b="1">
                <a:solidFill>
                  <a:schemeClr val="tx1"/>
                </a:solidFill>
                <a:latin typeface="宋体" panose="02010600030101010101" pitchFamily="2" charset="-122"/>
              </a:rPr>
              <a:t>；对元代社会和后世影响深远。</a:t>
            </a:r>
            <a:endParaRPr lang="zh-CN" altLang="en-US" sz="2400" b="1">
              <a:solidFill>
                <a:schemeClr val="tx1"/>
              </a:solidFill>
              <a:latin typeface="宋体" panose="02010600030101010101" pitchFamily="2" charset="-122"/>
            </a:endParaRPr>
          </a:p>
        </p:txBody>
      </p:sp>
      <p:sp>
        <p:nvSpPr>
          <p:cNvPr id="6" name="文本框 5"/>
          <p:cNvSpPr txBox="1"/>
          <p:nvPr>
            <p:custDataLst>
              <p:tags r:id="rId4"/>
            </p:custDataLst>
          </p:nvPr>
        </p:nvSpPr>
        <p:spPr>
          <a:xfrm>
            <a:off x="346047" y="127918"/>
            <a:ext cx="1652905" cy="460375"/>
          </a:xfrm>
          <a:prstGeom prst="rect">
            <a:avLst/>
          </a:prstGeom>
          <a:solidFill>
            <a:srgbClr val="C00000"/>
          </a:solidFill>
        </p:spPr>
        <p:txBody>
          <a:bodyPr wrap="square" rtlCol="0">
            <a:spAutoFit/>
          </a:bodyPr>
          <a:lstStyle/>
          <a:p>
            <a:pPr algn="ctr"/>
            <a:r>
              <a:rPr lang="zh-CN" altLang="en-US" sz="2400" b="1">
                <a:solidFill>
                  <a:schemeClr val="bg1"/>
                </a:solidFill>
                <a:latin typeface="微软雅黑" panose="020B0503020204020204" pitchFamily="34" charset="-122"/>
                <a:ea typeface="微软雅黑" panose="020B0503020204020204" pitchFamily="34" charset="-122"/>
                <a:sym typeface="+mn-ea"/>
              </a:rPr>
              <a:t>行省制</a:t>
            </a:r>
            <a:endParaRPr lang="zh-CN" altLang="en-US" sz="2400" b="1">
              <a:solidFill>
                <a:schemeClr val="bg1"/>
              </a:solidFill>
              <a:latin typeface="微软雅黑" panose="020B0503020204020204" pitchFamily="34" charset="-122"/>
              <a:ea typeface="微软雅黑" panose="020B0503020204020204" pitchFamily="34" charset="-122"/>
              <a:sym typeface="+mn-ea"/>
            </a:endParaRPr>
          </a:p>
        </p:txBody>
      </p:sp>
    </p:spTree>
    <p:custDataLst>
      <p:tags r:id="rId5"/>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文本框 4"/>
          <p:cNvSpPr txBox="1"/>
          <p:nvPr>
            <p:custDataLst>
              <p:tags r:id="rId1"/>
            </p:custDataLst>
          </p:nvPr>
        </p:nvSpPr>
        <p:spPr>
          <a:xfrm>
            <a:off x="246000" y="0"/>
            <a:ext cx="11700000" cy="2584909"/>
          </a:xfrm>
          <a:prstGeom prst="rect">
            <a:avLst/>
          </a:prstGeom>
          <a:noFill/>
        </p:spPr>
        <p:txBody>
          <a:bodyPr wrap="square">
            <a:spAutoFit/>
          </a:bodyPr>
          <a:lstStyle/>
          <a:p>
            <a:pPr hangingPunct="0">
              <a:lnSpc>
                <a:spcPct val="150000"/>
              </a:lnSpc>
            </a:pPr>
            <a:r>
              <a:rPr lang="en-US" altLang="zh-CN" sz="1800" kern="100">
                <a:effectLst/>
                <a:latin typeface="Times New Roman" panose="02020603050405020304" pitchFamily="18" charset="0"/>
                <a:ea typeface="宋体" panose="02010600030101010101" pitchFamily="2" charset="-122"/>
              </a:rPr>
              <a:t>3．（2022·山东高考·16）阅读材料，回答问题。（12分）</a:t>
            </a:r>
            <a:endParaRPr lang="en-US" altLang="zh-CN" sz="1800" kern="100">
              <a:effectLst/>
              <a:latin typeface="Times New Roman" panose="02020603050405020304" pitchFamily="18" charset="0"/>
              <a:ea typeface="宋体" panose="02010600030101010101" pitchFamily="2" charset="-122"/>
            </a:endParaRPr>
          </a:p>
          <a:p>
            <a:pPr algn="l" hangingPunct="0">
              <a:lnSpc>
                <a:spcPct val="150000"/>
              </a:lnSpc>
            </a:pPr>
            <a:r>
              <a:rPr lang="en-US" altLang="zh-CN" sz="1800" kern="100">
                <a:effectLst/>
                <a:latin typeface="Times New Roman" panose="02020603050405020304" pitchFamily="18" charset="0"/>
                <a:ea typeface="黑体" panose="02010609060101010101" charset="-122"/>
              </a:rPr>
              <a:t>材料一</a:t>
            </a:r>
            <a:endParaRPr lang="en-US" altLang="zh-CN" sz="1800" kern="100">
              <a:effectLst/>
              <a:latin typeface="Times New Roman" panose="02020603050405020304" pitchFamily="18" charset="0"/>
              <a:ea typeface="黑体" panose="02010609060101010101" charset="-122"/>
            </a:endParaRPr>
          </a:p>
        </p:txBody>
      </p:sp>
      <p:pic>
        <p:nvPicPr>
          <p:cNvPr id="2" name="My Shape"/>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429768" y="566928"/>
            <a:ext cx="11612880" cy="6291072"/>
          </a:xfrm>
          <a:prstGeom prst="rect">
            <a:avLst/>
          </a:prstGeom>
        </p:spPr>
      </p:pic>
    </p:spTree>
    <p:custDataLst>
      <p:tags r:id="rId4"/>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文本框 4"/>
          <p:cNvSpPr txBox="1"/>
          <p:nvPr>
            <p:custDataLst>
              <p:tags r:id="rId1"/>
            </p:custDataLst>
          </p:nvPr>
        </p:nvSpPr>
        <p:spPr>
          <a:xfrm>
            <a:off x="246000" y="2648018"/>
            <a:ext cx="11700000" cy="3761735"/>
          </a:xfrm>
          <a:prstGeom prst="rect">
            <a:avLst/>
          </a:prstGeom>
          <a:noFill/>
        </p:spPr>
        <p:txBody>
          <a:bodyPr wrap="square">
            <a:spAutoFit/>
          </a:bodyPr>
          <a:lstStyle/>
          <a:p>
            <a:pPr indent="453390" algn="l" hangingPunct="0">
              <a:lnSpc>
                <a:spcPct val="150000"/>
              </a:lnSpc>
            </a:pPr>
            <a:r>
              <a:rPr lang="en-US" altLang="zh-CN" sz="2400" kern="100">
                <a:effectLst/>
                <a:latin typeface="Times New Roman" panose="02020603050405020304" pitchFamily="18" charset="0"/>
                <a:ea typeface="楷体" panose="02010609060101010101" charset="-122"/>
              </a:rPr>
              <a:t>行政区划又是一种地理区域，是一种人为的空间概念，它的存在与变迁都与其他地理因素有密切的关系。行政区划既是划定于地球表面之上的，当然要与自然地理环境相关；而行政区划之中又必须有一定数量的人口，实际上包含了人文地理环境。</a:t>
            </a:r>
            <a:endParaRPr lang="en-US" altLang="zh-CN" sz="2400" kern="100">
              <a:effectLst/>
              <a:latin typeface="Times New Roman" panose="02020603050405020304" pitchFamily="18" charset="0"/>
              <a:ea typeface="楷体" panose="02010609060101010101" charset="-122"/>
            </a:endParaRPr>
          </a:p>
          <a:p>
            <a:pPr indent="453390" algn="l" hangingPunct="0">
              <a:lnSpc>
                <a:spcPct val="150000"/>
              </a:lnSpc>
            </a:pPr>
            <a:r>
              <a:rPr lang="en-US" altLang="zh-CN" sz="2400" kern="100">
                <a:effectLst/>
                <a:latin typeface="Times New Roman" panose="02020603050405020304" pitchFamily="18" charset="0"/>
                <a:ea typeface="楷体" panose="02010609060101010101" charset="-122"/>
              </a:rPr>
              <a:t>行政区划又是中央与地方之间发生行政关系的产物，行政区划的变迁往往是政治过程造成的，也就是说，政治的需要往往是行政区划变迁的主要原因。</a:t>
            </a:r>
            <a:endParaRPr lang="en-US" altLang="zh-CN" sz="2400" kern="100">
              <a:effectLst/>
              <a:latin typeface="Times New Roman" panose="02020603050405020304" pitchFamily="18" charset="0"/>
              <a:ea typeface="楷体" panose="02010609060101010101" charset="-122"/>
            </a:endParaRPr>
          </a:p>
          <a:p>
            <a:pPr algn="r" hangingPunct="0">
              <a:lnSpc>
                <a:spcPct val="150000"/>
              </a:lnSpc>
            </a:pPr>
            <a:r>
              <a:rPr lang="en-US" altLang="zh-CN" sz="1400" kern="100">
                <a:effectLst/>
                <a:latin typeface="Times New Roman" panose="02020603050405020304" pitchFamily="18" charset="0"/>
                <a:ea typeface="楷体" panose="02010609060101010101" charset="-122"/>
              </a:rPr>
              <a:t>——摘自周振鹤《中国行政区划通史》</a:t>
            </a:r>
            <a:endParaRPr lang="en-US" altLang="zh-CN" sz="1400" kern="100">
              <a:effectLst/>
              <a:latin typeface="Times New Roman" panose="02020603050405020304" pitchFamily="18" charset="0"/>
              <a:ea typeface="楷体" panose="02010609060101010101" charset="-122"/>
            </a:endParaRPr>
          </a:p>
          <a:p>
            <a:pPr indent="453390" algn="l" hangingPunct="0">
              <a:lnSpc>
                <a:spcPct val="150000"/>
              </a:lnSpc>
            </a:pPr>
            <a:r>
              <a:rPr lang="en-US" altLang="zh-CN" sz="2400" kern="100">
                <a:effectLst/>
                <a:highlight>
                  <a:srgbClr val="FFFF00"/>
                </a:highlight>
                <a:latin typeface="Times New Roman" panose="02020603050405020304" pitchFamily="18" charset="0"/>
                <a:ea typeface="宋体" panose="02010600030101010101" pitchFamily="2" charset="-122"/>
              </a:rPr>
              <a:t>结合隋代政区改革的史实分析说明材料二的观点。</a:t>
            </a:r>
            <a:endParaRPr lang="en-US" altLang="zh-CN" sz="2400" kern="100">
              <a:effectLst/>
              <a:highlight>
                <a:srgbClr val="FFFF00"/>
              </a:highlight>
              <a:latin typeface="Times New Roman" panose="02020603050405020304" pitchFamily="18" charset="0"/>
              <a:ea typeface="宋体" panose="02010600030101010101" pitchFamily="2" charset="-122"/>
            </a:endParaRPr>
          </a:p>
        </p:txBody>
      </p:sp>
      <p:sp>
        <p:nvSpPr>
          <p:cNvPr id="3" name="文本框 4"/>
          <p:cNvSpPr txBox="1"/>
          <p:nvPr>
            <p:custDataLst>
              <p:tags r:id="rId2"/>
            </p:custDataLst>
          </p:nvPr>
        </p:nvSpPr>
        <p:spPr>
          <a:xfrm>
            <a:off x="355820" y="90874"/>
            <a:ext cx="11700000" cy="2238241"/>
          </a:xfrm>
          <a:prstGeom prst="rect">
            <a:avLst/>
          </a:prstGeom>
          <a:noFill/>
        </p:spPr>
        <p:txBody>
          <a:bodyPr wrap="square">
            <a:spAutoFit/>
          </a:bodyPr>
          <a:lstStyle/>
          <a:p>
            <a:pPr algn="l" hangingPunct="0">
              <a:lnSpc>
                <a:spcPct val="150000"/>
              </a:lnSpc>
            </a:pPr>
            <a:r>
              <a:rPr lang="en-US" altLang="zh-CN" sz="2400" kern="100">
                <a:effectLst/>
                <a:latin typeface="Times New Roman" panose="02020603050405020304" pitchFamily="18" charset="0"/>
                <a:ea typeface="黑体" panose="02010609060101010101" charset="-122"/>
              </a:rPr>
              <a:t>材料二</a:t>
            </a:r>
            <a:endParaRPr lang="en-US" altLang="zh-CN" sz="2400" kern="100">
              <a:effectLst/>
              <a:latin typeface="Times New Roman" panose="02020603050405020304" pitchFamily="18" charset="0"/>
              <a:ea typeface="黑体" panose="02010609060101010101" charset="-122"/>
            </a:endParaRPr>
          </a:p>
          <a:p>
            <a:pPr indent="453390" algn="l" hangingPunct="0">
              <a:lnSpc>
                <a:spcPct val="150000"/>
              </a:lnSpc>
            </a:pPr>
            <a:r>
              <a:rPr lang="en-US" altLang="zh-CN" sz="2400" kern="100">
                <a:effectLst/>
                <a:latin typeface="Times New Roman" panose="02020603050405020304" pitchFamily="18" charset="0"/>
                <a:ea typeface="楷体" panose="02010609060101010101" charset="-122"/>
              </a:rPr>
              <a:t>研究行政区划至少与三个学科有基本关系，一是历史学，二是地理学，三是政治学。行政区划不但是一种现实存在，而且是一种历史现象。行政区划本身是历史的产物，而且在历史过程中不断发生变化，没有哪一个政区不是前代的沿袭或变革。</a:t>
            </a:r>
            <a:endParaRPr lang="en-US" altLang="zh-CN" sz="2400" kern="100">
              <a:effectLst/>
              <a:latin typeface="Times New Roman" panose="02020603050405020304" pitchFamily="18" charset="0"/>
              <a:ea typeface="楷体" panose="02010609060101010101" charset="-122"/>
            </a:endParaRPr>
          </a:p>
        </p:txBody>
      </p:sp>
    </p:spTree>
    <p:custDataLst>
      <p:tags r:id="rId3"/>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文本框 4"/>
          <p:cNvSpPr txBox="1"/>
          <p:nvPr>
            <p:custDataLst>
              <p:tags r:id="rId1"/>
            </p:custDataLst>
          </p:nvPr>
        </p:nvSpPr>
        <p:spPr>
          <a:xfrm>
            <a:off x="236764" y="243479"/>
            <a:ext cx="11700000" cy="5724644"/>
          </a:xfrm>
          <a:prstGeom prst="rect">
            <a:avLst/>
          </a:prstGeom>
          <a:noFill/>
        </p:spPr>
        <p:txBody>
          <a:bodyPr wrap="square">
            <a:spAutoFit/>
          </a:bodyPr>
          <a:lstStyle/>
          <a:p>
            <a:pPr hangingPunct="0">
              <a:lnSpc>
                <a:spcPct val="150000"/>
              </a:lnSpc>
            </a:pPr>
            <a:r>
              <a:rPr lang="en-US" altLang="zh-CN" sz="1800" b="1" kern="100">
                <a:solidFill>
                  <a:srgbClr val="FF0000"/>
                </a:solidFill>
                <a:effectLst/>
                <a:latin typeface="Times New Roman" panose="02020603050405020304" pitchFamily="18" charset="0"/>
                <a:ea typeface="黑体" panose="02010609060101010101" charset="-122"/>
              </a:rPr>
              <a:t>【答案】</a:t>
            </a:r>
            <a:endParaRPr lang="en-US" altLang="zh-CN" sz="1800" b="1" kern="100">
              <a:solidFill>
                <a:srgbClr val="FF0000"/>
              </a:solidFill>
              <a:effectLst/>
              <a:latin typeface="Times New Roman" panose="02020603050405020304" pitchFamily="18" charset="0"/>
              <a:ea typeface="黑体" panose="02010609060101010101" charset="-122"/>
            </a:endParaRPr>
          </a:p>
          <a:p>
            <a:pPr hangingPunct="0">
              <a:lnSpc>
                <a:spcPct val="150000"/>
              </a:lnSpc>
            </a:pPr>
            <a:r>
              <a:rPr lang="en-US" altLang="zh-CN" sz="1800" b="1" kern="100">
                <a:effectLst/>
                <a:latin typeface="Times New Roman" panose="02020603050405020304" pitchFamily="18" charset="0"/>
                <a:ea typeface="宋体" panose="02010600030101010101" pitchFamily="2" charset="-122"/>
              </a:rPr>
              <a:t>（12分）</a:t>
            </a:r>
            <a:endParaRPr lang="en-US" altLang="zh-CN" sz="1800" b="1" kern="100">
              <a:effectLst/>
              <a:latin typeface="Times New Roman" panose="02020603050405020304" pitchFamily="18" charset="0"/>
              <a:ea typeface="宋体" panose="02010600030101010101" pitchFamily="2" charset="-122"/>
            </a:endParaRPr>
          </a:p>
          <a:p>
            <a:pPr hangingPunct="0"/>
            <a:r>
              <a:rPr lang="en-US" altLang="zh-CN" sz="2400" b="1" kern="100">
                <a:effectLst/>
                <a:latin typeface="Times New Roman" panose="02020603050405020304" pitchFamily="18" charset="0"/>
                <a:ea typeface="宋体" panose="02010600030101010101" pitchFamily="2" charset="-122"/>
              </a:rPr>
              <a:t>改革史实举例：</a:t>
            </a:r>
            <a:endParaRPr lang="en-US" altLang="zh-CN" sz="2400" b="1" kern="100">
              <a:effectLst/>
              <a:latin typeface="Times New Roman" panose="02020603050405020304" pitchFamily="18" charset="0"/>
              <a:ea typeface="宋体" panose="02010600030101010101" pitchFamily="2" charset="-122"/>
            </a:endParaRPr>
          </a:p>
          <a:p>
            <a:pPr hangingPunct="0"/>
            <a:r>
              <a:rPr lang="en-US" altLang="zh-CN" sz="2400" b="1" kern="100">
                <a:effectLst/>
                <a:latin typeface="Times New Roman" panose="02020603050405020304" pitchFamily="18" charset="0"/>
                <a:ea typeface="宋体" panose="02010600030101010101" pitchFamily="2" charset="-122"/>
              </a:rPr>
              <a:t>改革措施方面：改州郡县三级制为州县两级制；改州为郡；多次增置、裁并州（郡）县；建立了地方政区巡察制度。</a:t>
            </a:r>
            <a:endParaRPr lang="en-US" altLang="zh-CN" sz="2400" b="1" kern="100">
              <a:effectLst/>
              <a:latin typeface="Times New Roman" panose="02020603050405020304" pitchFamily="18" charset="0"/>
              <a:ea typeface="宋体" panose="02010600030101010101" pitchFamily="2" charset="-122"/>
            </a:endParaRPr>
          </a:p>
          <a:p>
            <a:pPr hangingPunct="0"/>
            <a:r>
              <a:rPr lang="en-US" altLang="zh-CN" sz="2400" b="1" kern="100">
                <a:effectLst/>
                <a:latin typeface="Times New Roman" panose="02020603050405020304" pitchFamily="18" charset="0"/>
                <a:ea typeface="宋体" panose="02010600030101010101" pitchFamily="2" charset="-122"/>
              </a:rPr>
              <a:t>改革结果方面：郡县分布北密南疏；黄河中下游等地区郡县相对密集。</a:t>
            </a:r>
            <a:endParaRPr lang="en-US" altLang="zh-CN" sz="2400" b="1" kern="100">
              <a:effectLst/>
              <a:latin typeface="Times New Roman" panose="02020603050405020304" pitchFamily="18" charset="0"/>
              <a:ea typeface="宋体" panose="02010600030101010101" pitchFamily="2" charset="-122"/>
            </a:endParaRPr>
          </a:p>
          <a:p>
            <a:pPr hangingPunct="0"/>
            <a:r>
              <a:rPr lang="en-US" altLang="zh-CN" sz="2400" b="1" kern="100">
                <a:effectLst/>
                <a:latin typeface="Times New Roman" panose="02020603050405020304" pitchFamily="18" charset="0"/>
                <a:ea typeface="宋体" panose="02010600030101010101" pitchFamily="2" charset="-122"/>
              </a:rPr>
              <a:t>分析说明：</a:t>
            </a:r>
            <a:endParaRPr lang="en-US" altLang="zh-CN" sz="2400" b="1" kern="100">
              <a:effectLst/>
              <a:latin typeface="Times New Roman" panose="02020603050405020304" pitchFamily="18" charset="0"/>
              <a:ea typeface="宋体" panose="02010600030101010101" pitchFamily="2" charset="-122"/>
            </a:endParaRPr>
          </a:p>
          <a:p>
            <a:pPr hangingPunct="0"/>
            <a:r>
              <a:rPr lang="en-US" altLang="zh-CN" sz="2400" b="1" kern="100">
                <a:effectLst/>
                <a:latin typeface="Times New Roman" panose="02020603050405020304" pitchFamily="18" charset="0"/>
                <a:ea typeface="宋体" panose="02010600030101010101" pitchFamily="2" charset="-122"/>
              </a:rPr>
              <a:t>层次1：只列举隋代政区改革的具体史实，不能在史实与材料二之间建立联系。</a:t>
            </a:r>
            <a:endParaRPr lang="en-US" altLang="zh-CN" sz="2400" b="1" kern="100">
              <a:effectLst/>
              <a:latin typeface="Times New Roman" panose="02020603050405020304" pitchFamily="18" charset="0"/>
              <a:ea typeface="宋体" panose="02010600030101010101" pitchFamily="2" charset="-122"/>
            </a:endParaRPr>
          </a:p>
          <a:p>
            <a:pPr hangingPunct="0"/>
            <a:r>
              <a:rPr lang="en-US" altLang="zh-CN" sz="2400" b="1" kern="100">
                <a:effectLst/>
                <a:latin typeface="Times New Roman" panose="02020603050405020304" pitchFamily="18" charset="0"/>
                <a:ea typeface="宋体" panose="02010600030101010101" pitchFamily="2" charset="-122"/>
              </a:rPr>
              <a:t>层次2：结合隋代政区改革的具体史实，能在史实与材料二之间建立起联系，但只是从历史、地理、政治三个角度对材料二的观点加以印证。</a:t>
            </a:r>
            <a:endParaRPr lang="en-US" altLang="zh-CN" sz="2400" b="1" kern="100">
              <a:effectLst/>
              <a:latin typeface="Times New Roman" panose="02020603050405020304" pitchFamily="18" charset="0"/>
              <a:ea typeface="宋体" panose="02010600030101010101" pitchFamily="2" charset="-122"/>
            </a:endParaRPr>
          </a:p>
          <a:p>
            <a:pPr hangingPunct="0"/>
            <a:r>
              <a:rPr lang="en-US" altLang="zh-CN" sz="2400" b="1" kern="100">
                <a:effectLst/>
                <a:latin typeface="Times New Roman" panose="02020603050405020304" pitchFamily="18" charset="0"/>
                <a:ea typeface="宋体" panose="02010600030101010101" pitchFamily="2" charset="-122"/>
              </a:rPr>
              <a:t>层次3：结合隋代政区改革的具体史实，从历史、地理和政治角度在史实与材料二之间建立起逻辑联系，能对材料二的观点进行综合评述，并提出创新性认识。</a:t>
            </a:r>
            <a:endParaRPr lang="en-US" altLang="zh-CN" sz="2400" b="1" kern="100">
              <a:effectLst/>
              <a:latin typeface="Times New Roman" panose="02020603050405020304" pitchFamily="18" charset="0"/>
              <a:ea typeface="宋体" panose="02010600030101010101" pitchFamily="2" charset="-122"/>
            </a:endParaRPr>
          </a:p>
          <a:p>
            <a:pPr hangingPunct="0"/>
            <a:r>
              <a:rPr lang="en-US" altLang="zh-CN" sz="2400" b="1" kern="100">
                <a:effectLst/>
                <a:latin typeface="Times New Roman" panose="02020603050405020304" pitchFamily="18" charset="0"/>
                <a:ea typeface="宋体" panose="02010600030101010101" pitchFamily="2" charset="-122"/>
              </a:rPr>
              <a:t>例如：行政区划改革是多种因素综合作用的结果，不能单从某一方面进行解释；除历史、政治、地理的角度外，还可以从其他角度进行解释等。（若从其他角度作答，言之有理，即可得分）</a:t>
            </a:r>
            <a:endParaRPr lang="en-US" altLang="zh-CN" sz="2400" b="1" kern="100">
              <a:effectLst/>
              <a:latin typeface="Times New Roman" panose="02020603050405020304" pitchFamily="18" charset="0"/>
              <a:ea typeface="宋体" panose="02010600030101010101" pitchFamily="2" charset="-122"/>
            </a:endParaRPr>
          </a:p>
        </p:txBody>
      </p:sp>
    </p:spTree>
    <p:custDataLst>
      <p:tags r:id="rId2"/>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466344" y="797510"/>
            <a:ext cx="10799064" cy="5262979"/>
          </a:xfrm>
          <a:prstGeom prst="rect">
            <a:avLst/>
          </a:prstGeom>
          <a:noFill/>
        </p:spPr>
        <p:txBody>
          <a:bodyPr wrap="square">
            <a:spAutoFit/>
          </a:bodyPr>
          <a:lstStyle/>
          <a:p>
            <a:r>
              <a:rPr lang="zh-CN" altLang="en-US" sz="2400" kern="100">
                <a:latin typeface="Times New Roman" panose="02020603050405020304" pitchFamily="18" charset="0"/>
                <a:ea typeface="楷体" panose="02010609060101010101" charset="-122"/>
              </a:rPr>
              <a:t>        历史学角度：行政区划不但是一种现实存在，而且是一种历史现象。行政区划本身是历史的产物，而且在历史过程中不断发生变化，没有哪一个政区不是前代的沿袭或变革。说明：隋初沿袭前代的州、郡、县三级制，为缩减行政支出，隋文帝改州、郡、县三级制为州、县两级制，地方佐官由中央任命。</a:t>
            </a:r>
            <a:endParaRPr lang="en-US" altLang="zh-CN" sz="2400" kern="100">
              <a:latin typeface="Times New Roman" panose="02020603050405020304" pitchFamily="18" charset="0"/>
              <a:ea typeface="楷体" panose="02010609060101010101" charset="-122"/>
            </a:endParaRPr>
          </a:p>
          <a:p>
            <a:endParaRPr lang="zh-CN" altLang="en-US" sz="2400" kern="100">
              <a:latin typeface="Times New Roman" panose="02020603050405020304" pitchFamily="18" charset="0"/>
              <a:ea typeface="楷体" panose="02010609060101010101" charset="-122"/>
            </a:endParaRPr>
          </a:p>
          <a:p>
            <a:r>
              <a:rPr lang="zh-CN" altLang="en-US" sz="2400" kern="100">
                <a:latin typeface="Times New Roman" panose="02020603050405020304" pitchFamily="18" charset="0"/>
                <a:ea typeface="楷体" panose="02010609060101010101" charset="-122"/>
              </a:rPr>
              <a:t>        地理学角度：行政区划又是一种地理区域，是一种人为的空间概念，它的存在与变迁都与其他地理因素有密切的关系。说明：隋代郡级行政单位多沿河、沿江、沿交通要道分布，又因当时政治中心、经济重心在北方，所以北方多于南方。</a:t>
            </a:r>
            <a:endParaRPr lang="en-US" altLang="zh-CN" sz="2400" kern="100">
              <a:latin typeface="Times New Roman" panose="02020603050405020304" pitchFamily="18" charset="0"/>
              <a:ea typeface="楷体" panose="02010609060101010101" charset="-122"/>
            </a:endParaRPr>
          </a:p>
          <a:p>
            <a:endParaRPr lang="zh-CN" altLang="en-US" sz="2400" kern="100">
              <a:latin typeface="Times New Roman" panose="02020603050405020304" pitchFamily="18" charset="0"/>
              <a:ea typeface="楷体" panose="02010609060101010101" charset="-122"/>
            </a:endParaRPr>
          </a:p>
          <a:p>
            <a:r>
              <a:rPr lang="zh-CN" altLang="en-US" sz="2400" kern="100">
                <a:latin typeface="Times New Roman" panose="02020603050405020304" pitchFamily="18" charset="0"/>
                <a:ea typeface="楷体" panose="02010609060101010101" charset="-122"/>
              </a:rPr>
              <a:t>        政治学角度：行政区划又是中央与地方之间发生行政关系的产物，行政区划的变迁往往是政治过程造成的。说明：隋初的地方行政制度实行州、郡、县三级制；隋文帝为缩减行政支出，改州、郡、县三级制为州、县两级制；隋炀帝时改行郡县制，其目的则为加强中央集权。（</a:t>
            </a:r>
            <a:r>
              <a:rPr lang="en-US" altLang="zh-CN" sz="2400" kern="100">
                <a:latin typeface="Times New Roman" panose="02020603050405020304" pitchFamily="18" charset="0"/>
                <a:ea typeface="楷体" panose="02010609060101010101" charset="-122"/>
              </a:rPr>
              <a:t>12</a:t>
            </a:r>
            <a:r>
              <a:rPr lang="zh-CN" altLang="en-US" sz="2400" kern="100">
                <a:latin typeface="Times New Roman" panose="02020603050405020304" pitchFamily="18" charset="0"/>
                <a:ea typeface="楷体" panose="02010609060101010101" charset="-122"/>
              </a:rPr>
              <a:t>分）</a:t>
            </a:r>
            <a:endParaRPr lang="zh-CN" altLang="en-US" sz="2400" kern="100">
              <a:latin typeface="Times New Roman" panose="02020603050405020304" pitchFamily="18" charset="0"/>
              <a:ea typeface="楷体" panose="02010609060101010101" charset="-122"/>
            </a:endParaRPr>
          </a:p>
        </p:txBody>
      </p:sp>
    </p:spTree>
    <p:custDataLst>
      <p:tags r:id="rId2"/>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804672" y="2203704"/>
            <a:ext cx="10853928" cy="1323439"/>
          </a:xfrm>
          <a:prstGeom prst="rect">
            <a:avLst/>
          </a:prstGeom>
          <a:noFill/>
        </p:spPr>
        <p:txBody>
          <a:bodyPr wrap="square" rtlCol="0">
            <a:spAutoFit/>
          </a:bodyPr>
          <a:lstStyle/>
          <a:p>
            <a:pPr algn="ctr"/>
            <a:r>
              <a:rPr lang="zh-CN" altLang="en-US" sz="4000">
                <a:latin typeface="微软雅黑" panose="020B0503020204020204" pitchFamily="34" charset="-122"/>
                <a:ea typeface="微软雅黑" panose="020B0503020204020204" pitchFamily="34" charset="-122"/>
              </a:rPr>
              <a:t>知识点二   中国近代和现代政治制度的形成与发展</a:t>
            </a:r>
            <a:endParaRPr lang="zh-CN" altLang="en-US" sz="4000">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7223760" y="173736"/>
            <a:ext cx="4968240" cy="6684264"/>
            <a:chOff x="858" y="2069"/>
            <a:chExt cx="9396" cy="8216"/>
          </a:xfrm>
        </p:grpSpPr>
        <p:pic>
          <p:nvPicPr>
            <p:cNvPr id="3" name="图片 2"/>
            <p:cNvPicPr>
              <a:picLocks noChangeAspect="1"/>
            </p:cNvPicPr>
            <p:nvPr>
              <p:custDataLst>
                <p:tags r:id="rId2"/>
              </p:custDataLst>
            </p:nvPr>
          </p:nvPicPr>
          <p:blipFill>
            <a:blip r:embed="rId3"/>
            <a:srcRect r="71373"/>
            <a:stretch>
              <a:fillRect/>
            </a:stretch>
          </p:blipFill>
          <p:spPr>
            <a:xfrm>
              <a:off x="858" y="2070"/>
              <a:ext cx="2722" cy="8215"/>
            </a:xfrm>
            <a:prstGeom prst="rect">
              <a:avLst/>
            </a:prstGeom>
            <a:noFill/>
            <a:ln w="9525">
              <a:noFill/>
            </a:ln>
          </p:spPr>
        </p:pic>
        <p:pic>
          <p:nvPicPr>
            <p:cNvPr id="4" name="图片 3"/>
            <p:cNvPicPr>
              <a:picLocks noChangeAspect="1"/>
            </p:cNvPicPr>
            <p:nvPr>
              <p:custDataLst>
                <p:tags r:id="rId4"/>
              </p:custDataLst>
            </p:nvPr>
          </p:nvPicPr>
          <p:blipFill>
            <a:blip r:embed="rId3"/>
            <a:srcRect l="27419"/>
            <a:stretch>
              <a:fillRect/>
            </a:stretch>
          </p:blipFill>
          <p:spPr>
            <a:xfrm>
              <a:off x="3580" y="2069"/>
              <a:ext cx="6675" cy="8216"/>
            </a:xfrm>
            <a:prstGeom prst="rect">
              <a:avLst/>
            </a:prstGeom>
            <a:noFill/>
            <a:ln w="9525">
              <a:noFill/>
            </a:ln>
          </p:spPr>
        </p:pic>
      </p:grpSp>
      <p:graphicFrame>
        <p:nvGraphicFramePr>
          <p:cNvPr id="5" name="表格 4"/>
          <p:cNvGraphicFramePr>
            <a:graphicFrameLocks noGrp="1"/>
          </p:cNvGraphicFramePr>
          <p:nvPr>
            <p:custDataLst>
              <p:tags r:id="rId5"/>
            </p:custDataLst>
          </p:nvPr>
        </p:nvGraphicFramePr>
        <p:xfrm>
          <a:off x="0" y="0"/>
          <a:ext cx="7223760" cy="6610985"/>
        </p:xfrm>
        <a:graphic>
          <a:graphicData uri="http://schemas.openxmlformats.org/drawingml/2006/table">
            <a:tbl>
              <a:tblPr/>
              <a:tblGrid>
                <a:gridCol w="624120"/>
                <a:gridCol w="6599640"/>
              </a:tblGrid>
              <a:tr h="784860">
                <a:tc>
                  <a:txBody>
                    <a:bodyPr wrap="square"/>
                    <a:lstStyle/>
                    <a:p>
                      <a:pPr indent="0">
                        <a:buNone/>
                      </a:pPr>
                      <a:r>
                        <a:rPr lang="zh-CN" altLang="en-US" sz="2400">
                          <a:solidFill>
                            <a:srgbClr val="0909DF"/>
                          </a:solidFill>
                          <a:latin typeface="黑体" panose="02010609060101010101" charset="-122"/>
                          <a:ea typeface="黑体" panose="02010609060101010101" charset="-122"/>
                        </a:rPr>
                        <a:t>西汉</a:t>
                      </a:r>
                      <a:endParaRPr lang="zh-CN" altLang="en-US" sz="2400">
                        <a:solidFill>
                          <a:srgbClr val="0909DF"/>
                        </a:solidFill>
                        <a:latin typeface="黑体" panose="02010609060101010101" charset="-122"/>
                        <a:ea typeface="黑体" panose="02010609060101010101" charset="-122"/>
                      </a:endParaRPr>
                    </a:p>
                  </a:txBody>
                  <a:tcPr marL="6350" marR="6350" marT="0" marB="0" vert="horz">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wrap="square"/>
                    <a:lstStyle/>
                    <a:p>
                      <a:pPr indent="0">
                        <a:buNone/>
                      </a:pPr>
                      <a:r>
                        <a:rPr lang="en-US" sz="2400" b="0" err="1">
                          <a:latin typeface="黑体" panose="02010609060101010101" charset="-122"/>
                          <a:ea typeface="黑体" panose="02010609060101010101" charset="-122"/>
                          <a:cs typeface="黑体" panose="02010609060101010101" charset="-122"/>
                        </a:rPr>
                        <a:t>汉武帝时,设立</a:t>
                      </a:r>
                      <a:r>
                        <a:rPr lang="en-US" sz="2400" b="0" u="sng" err="1">
                          <a:solidFill>
                            <a:srgbClr val="FF0000"/>
                          </a:solidFill>
                          <a:uFill>
                            <a:solidFill>
                              <a:srgbClr val="000000"/>
                            </a:solidFill>
                          </a:uFill>
                          <a:latin typeface="黑体" panose="02010609060101010101" charset="-122"/>
                          <a:ea typeface="黑体" panose="02010609060101010101" charset="-122"/>
                          <a:cs typeface="黑体" panose="02010609060101010101" charset="-122"/>
                        </a:rPr>
                        <a:t>中朝 </a:t>
                      </a:r>
                      <a:r>
                        <a:rPr lang="en-US" sz="2400" b="0">
                          <a:latin typeface="黑体" panose="02010609060101010101" charset="-122"/>
                          <a:ea typeface="黑体" panose="02010609060101010101" charset="-122"/>
                          <a:cs typeface="黑体" panose="02010609060101010101" charset="-122"/>
                        </a:rPr>
                        <a:t>,中央行政中枢的权力逐渐由丞相转移到皇帝亲信手中,从而使外朝丞相的权力大大削弱。西汉晚期,中朝</a:t>
                      </a:r>
                      <a:r>
                        <a:rPr lang="en-US" sz="2400" b="0" err="1">
                          <a:solidFill>
                            <a:schemeClr val="accent1">
                              <a:lumMod val="75000"/>
                            </a:schemeClr>
                          </a:solidFill>
                          <a:latin typeface="黑体" panose="02010609060101010101" charset="-122"/>
                          <a:ea typeface="黑体" panose="02010609060101010101" charset="-122"/>
                          <a:cs typeface="黑体" panose="02010609060101010101" charset="-122"/>
                        </a:rPr>
                        <a:t>尚书</a:t>
                      </a:r>
                      <a:r>
                        <a:rPr lang="en-US" sz="2400" b="0" err="1">
                          <a:latin typeface="黑体" panose="02010609060101010101" charset="-122"/>
                          <a:ea typeface="黑体" panose="02010609060101010101" charset="-122"/>
                          <a:cs typeface="黑体" panose="02010609060101010101" charset="-122"/>
                        </a:rPr>
                        <a:t>的权力逐渐增大。</a:t>
                      </a:r>
                      <a:endParaRPr lang="en-US" altLang="en-US" sz="2400" b="0">
                        <a:latin typeface="黑体" panose="02010609060101010101" charset="-122"/>
                        <a:ea typeface="黑体" panose="02010609060101010101" charset="-122"/>
                        <a:cs typeface="黑体" panose="02010609060101010101" charset="-122"/>
                      </a:endParaRPr>
                    </a:p>
                  </a:txBody>
                  <a:tcPr marL="6350" marR="6350" marT="0" marB="0" vert="horz">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r>
              <a:tr h="393065">
                <a:tc>
                  <a:txBody>
                    <a:bodyPr wrap="square"/>
                    <a:lstStyle/>
                    <a:p>
                      <a:pPr indent="0">
                        <a:buNone/>
                      </a:pPr>
                      <a:r>
                        <a:rPr lang="zh-CN" altLang="en-US" sz="2400">
                          <a:solidFill>
                            <a:srgbClr val="0909DF"/>
                          </a:solidFill>
                          <a:latin typeface="黑体" panose="02010609060101010101" charset="-122"/>
                          <a:ea typeface="黑体" panose="02010609060101010101" charset="-122"/>
                        </a:rPr>
                        <a:t>东汉</a:t>
                      </a:r>
                      <a:endParaRPr lang="zh-CN" altLang="en-US" sz="2400">
                        <a:solidFill>
                          <a:srgbClr val="0909DF"/>
                        </a:solidFill>
                        <a:latin typeface="黑体" panose="02010609060101010101" charset="-122"/>
                        <a:ea typeface="黑体" panose="02010609060101010101" charset="-122"/>
                      </a:endParaRPr>
                    </a:p>
                  </a:txBody>
                  <a:tcPr marL="6350" marR="6350" marT="0" marB="0" vert="horz">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wrap="square"/>
                    <a:lstStyle/>
                    <a:p>
                      <a:pPr indent="0">
                        <a:buNone/>
                      </a:pPr>
                      <a:r>
                        <a:rPr lang="en-US" sz="2400" b="0" err="1">
                          <a:latin typeface="黑体" panose="02010609060101010101" charset="-122"/>
                          <a:ea typeface="黑体" panose="02010609060101010101" charset="-122"/>
                          <a:cs typeface="黑体" panose="02010609060101010101" charset="-122"/>
                        </a:rPr>
                        <a:t>刘秀将</a:t>
                      </a:r>
                      <a:r>
                        <a:rPr lang="en-US" sz="2400" b="0" u="sng" err="1">
                          <a:solidFill>
                            <a:srgbClr val="FF0000"/>
                          </a:solidFill>
                          <a:uFill>
                            <a:solidFill>
                              <a:srgbClr val="000000"/>
                            </a:solidFill>
                          </a:uFill>
                          <a:latin typeface="黑体" panose="02010609060101010101" charset="-122"/>
                          <a:ea typeface="黑体" panose="02010609060101010101" charset="-122"/>
                          <a:cs typeface="黑体" panose="02010609060101010101" charset="-122"/>
                        </a:rPr>
                        <a:t>尚书台 </a:t>
                      </a:r>
                      <a:r>
                        <a:rPr lang="en-US" sz="2400" b="0" err="1">
                          <a:latin typeface="黑体" panose="02010609060101010101" charset="-122"/>
                          <a:ea typeface="黑体" panose="02010609060101010101" charset="-122"/>
                          <a:cs typeface="黑体" panose="02010609060101010101" charset="-122"/>
                        </a:rPr>
                        <a:t>确立为新的行政中枢,三公权力受到削弱。</a:t>
                      </a:r>
                      <a:endParaRPr lang="en-US" altLang="en-US" sz="2400" b="0">
                        <a:latin typeface="黑体" panose="02010609060101010101" charset="-122"/>
                        <a:ea typeface="黑体" panose="02010609060101010101" charset="-122"/>
                        <a:cs typeface="黑体" panose="02010609060101010101" charset="-122"/>
                      </a:endParaRPr>
                    </a:p>
                  </a:txBody>
                  <a:tcPr marL="6350" marR="6350" marT="0" marB="0" vert="horz">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r>
              <a:tr h="1177290">
                <a:tc>
                  <a:txBody>
                    <a:bodyPr wrap="square"/>
                    <a:lstStyle/>
                    <a:p>
                      <a:pPr indent="0">
                        <a:buNone/>
                      </a:pPr>
                      <a:endParaRPr lang="zh-CN" altLang="en-US" sz="2400">
                        <a:solidFill>
                          <a:srgbClr val="0909DF"/>
                        </a:solidFill>
                        <a:latin typeface="黑体" panose="02010609060101010101" charset="-122"/>
                        <a:ea typeface="黑体" panose="02010609060101010101" charset="-122"/>
                      </a:endParaRPr>
                    </a:p>
                    <a:p>
                      <a:pPr indent="0">
                        <a:buNone/>
                      </a:pPr>
                      <a:r>
                        <a:rPr lang="zh-CN" altLang="en-US" sz="2400">
                          <a:solidFill>
                            <a:srgbClr val="0909DF"/>
                          </a:solidFill>
                          <a:latin typeface="黑体" panose="02010609060101010101" charset="-122"/>
                          <a:ea typeface="黑体" panose="02010609060101010101" charset="-122"/>
                        </a:rPr>
                        <a:t>隋唐</a:t>
                      </a:r>
                      <a:endParaRPr lang="zh-CN" altLang="en-US" sz="2400">
                        <a:solidFill>
                          <a:srgbClr val="0909DF"/>
                        </a:solidFill>
                        <a:latin typeface="黑体" panose="02010609060101010101" charset="-122"/>
                        <a:ea typeface="黑体" panose="02010609060101010101" charset="-122"/>
                      </a:endParaRPr>
                    </a:p>
                  </a:txBody>
                  <a:tcPr marL="6350" marR="6350" marT="0" marB="0" vert="horz">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wrap="square"/>
                    <a:lstStyle/>
                    <a:p>
                      <a:pPr indent="0">
                        <a:buNone/>
                      </a:pPr>
                      <a:r>
                        <a:rPr lang="en-US" sz="2400" b="0" err="1">
                          <a:latin typeface="黑体" panose="02010609060101010101" charset="-122"/>
                          <a:ea typeface="黑体" panose="02010609060101010101" charset="-122"/>
                          <a:cs typeface="黑体" panose="02010609060101010101" charset="-122"/>
                        </a:rPr>
                        <a:t>三省六部制确立，</a:t>
                      </a:r>
                      <a:r>
                        <a:rPr lang="zh-CN" altLang="en-US" sz="2400">
                          <a:solidFill>
                            <a:srgbClr val="FF0000"/>
                          </a:solidFill>
                          <a:latin typeface="黑体" panose="02010609060101010101" charset="-122"/>
                          <a:ea typeface="黑体" panose="02010609060101010101" charset="-122"/>
                        </a:rPr>
                        <a:t>标志着中央行政制度发展到一个新阶段</a:t>
                      </a:r>
                      <a:r>
                        <a:rPr lang="en-US" sz="2400" b="0">
                          <a:latin typeface="黑体" panose="02010609060101010101" charset="-122"/>
                          <a:ea typeface="黑体" panose="02010609060101010101" charset="-122"/>
                          <a:cs typeface="黑体" panose="02010609060101010101" charset="-122"/>
                        </a:rPr>
                        <a:t>。中书省、门下省、尚书省分掌决策、审议和执行，三省长官共同议政的地方叫政事堂。</a:t>
                      </a:r>
                      <a:r>
                        <a:rPr lang="en-US" sz="2400" b="0" u="sng" err="1">
                          <a:solidFill>
                            <a:srgbClr val="FF0000"/>
                          </a:solidFill>
                          <a:uFill>
                            <a:solidFill>
                              <a:srgbClr val="000000"/>
                            </a:solidFill>
                          </a:uFill>
                          <a:latin typeface="黑体" panose="02010609060101010101" charset="-122"/>
                          <a:ea typeface="黑体" panose="02010609060101010101" charset="-122"/>
                          <a:cs typeface="黑体" panose="02010609060101010101" charset="-122"/>
                        </a:rPr>
                        <a:t>尚书省 </a:t>
                      </a:r>
                      <a:r>
                        <a:rPr lang="en-US" sz="2400" b="0" err="1">
                          <a:latin typeface="黑体" panose="02010609060101010101" charset="-122"/>
                          <a:ea typeface="黑体" panose="02010609060101010101" charset="-122"/>
                          <a:cs typeface="黑体" panose="02010609060101010101" charset="-122"/>
                        </a:rPr>
                        <a:t>下设六部，分工处理具体政务。</a:t>
                      </a:r>
                      <a:endParaRPr lang="en-US" altLang="en-US" sz="2400" b="0">
                        <a:latin typeface="黑体" panose="02010609060101010101" charset="-122"/>
                        <a:ea typeface="黑体" panose="02010609060101010101" charset="-122"/>
                        <a:cs typeface="黑体" panose="02010609060101010101" charset="-122"/>
                      </a:endParaRPr>
                    </a:p>
                  </a:txBody>
                  <a:tcPr marL="6350" marR="6350" marT="0" marB="0" vert="horz">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r>
              <a:tr h="784225">
                <a:tc>
                  <a:txBody>
                    <a:bodyPr wrap="square"/>
                    <a:lstStyle/>
                    <a:p>
                      <a:pPr indent="0">
                        <a:buNone/>
                      </a:pPr>
                      <a:endParaRPr lang="zh-CN" altLang="en-US" sz="2400">
                        <a:solidFill>
                          <a:srgbClr val="0909DF"/>
                        </a:solidFill>
                        <a:latin typeface="黑体" panose="02010609060101010101" charset="-122"/>
                        <a:ea typeface="黑体" panose="02010609060101010101" charset="-122"/>
                      </a:endParaRPr>
                    </a:p>
                    <a:p>
                      <a:pPr indent="0">
                        <a:buNone/>
                      </a:pPr>
                      <a:r>
                        <a:rPr lang="zh-CN" altLang="en-US" sz="2400">
                          <a:solidFill>
                            <a:srgbClr val="0909DF"/>
                          </a:solidFill>
                          <a:latin typeface="黑体" panose="02010609060101010101" charset="-122"/>
                          <a:ea typeface="黑体" panose="02010609060101010101" charset="-122"/>
                        </a:rPr>
                        <a:t>宋朝</a:t>
                      </a:r>
                      <a:endParaRPr lang="zh-CN" altLang="en-US" sz="2400">
                        <a:solidFill>
                          <a:srgbClr val="0909DF"/>
                        </a:solidFill>
                        <a:latin typeface="黑体" panose="02010609060101010101" charset="-122"/>
                        <a:ea typeface="黑体" panose="02010609060101010101" charset="-122"/>
                      </a:endParaRPr>
                    </a:p>
                  </a:txBody>
                  <a:tcPr marL="6350" marR="6350" marT="0" marB="0" vert="horz">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wrap="square"/>
                    <a:lstStyle/>
                    <a:p>
                      <a:pPr indent="0">
                        <a:buNone/>
                      </a:pPr>
                      <a:r>
                        <a:rPr lang="en-US" sz="2400" b="0">
                          <a:latin typeface="黑体" panose="02010609060101010101" charset="-122"/>
                          <a:ea typeface="黑体" panose="02010609060101010101" charset="-122"/>
                          <a:cs typeface="黑体" panose="02010609060101010101" charset="-122"/>
                        </a:rPr>
                        <a:t>最高行政长官是同中书门下平章事,为宰相之职。宋太祖时设</a:t>
                      </a:r>
                      <a:r>
                        <a:rPr lang="en-US" sz="2400" b="0" u="sng">
                          <a:solidFill>
                            <a:srgbClr val="FF0000"/>
                          </a:solidFill>
                          <a:uFill>
                            <a:solidFill>
                              <a:srgbClr val="000000"/>
                            </a:solidFill>
                          </a:uFill>
                          <a:latin typeface="黑体" panose="02010609060101010101" charset="-122"/>
                          <a:ea typeface="黑体" panose="02010609060101010101" charset="-122"/>
                          <a:cs typeface="黑体" panose="02010609060101010101" charset="-122"/>
                        </a:rPr>
                        <a:t>枢密院 </a:t>
                      </a:r>
                      <a:r>
                        <a:rPr lang="en-US" sz="2400" b="0">
                          <a:latin typeface="黑体" panose="02010609060101010101" charset="-122"/>
                          <a:ea typeface="黑体" panose="02010609060101010101" charset="-122"/>
                          <a:cs typeface="黑体" panose="02010609060101010101" charset="-122"/>
                        </a:rPr>
                        <a:t>掌管军政,</a:t>
                      </a:r>
                      <a:r>
                        <a:rPr lang="en-US" sz="2400" b="0" u="sng">
                          <a:solidFill>
                            <a:srgbClr val="FF0000"/>
                          </a:solidFill>
                          <a:uFill>
                            <a:solidFill>
                              <a:srgbClr val="000000"/>
                            </a:solidFill>
                          </a:uFill>
                          <a:latin typeface="黑体" panose="02010609060101010101" charset="-122"/>
                          <a:ea typeface="黑体" panose="02010609060101010101" charset="-122"/>
                          <a:cs typeface="黑体" panose="02010609060101010101" charset="-122"/>
                        </a:rPr>
                        <a:t>三司 </a:t>
                      </a:r>
                      <a:r>
                        <a:rPr lang="en-US" sz="2400" b="0">
                          <a:latin typeface="黑体" panose="02010609060101010101" charset="-122"/>
                          <a:ea typeface="黑体" panose="02010609060101010101" charset="-122"/>
                          <a:cs typeface="黑体" panose="02010609060101010101" charset="-122"/>
                        </a:rPr>
                        <a:t>掌握财政大权,分割宰相的权力。</a:t>
                      </a:r>
                      <a:endParaRPr lang="en-US" altLang="en-US" sz="2400" b="0">
                        <a:latin typeface="黑体" panose="02010609060101010101" charset="-122"/>
                        <a:ea typeface="黑体" panose="02010609060101010101" charset="-122"/>
                        <a:cs typeface="黑体" panose="02010609060101010101" charset="-122"/>
                      </a:endParaRPr>
                    </a:p>
                  </a:txBody>
                  <a:tcPr marL="6350" marR="6350" marT="0" marB="0" vert="horz">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r>
              <a:tr h="393065">
                <a:tc>
                  <a:txBody>
                    <a:bodyPr wrap="square"/>
                    <a:lstStyle/>
                    <a:p>
                      <a:pPr indent="0">
                        <a:buNone/>
                      </a:pPr>
                      <a:r>
                        <a:rPr lang="zh-CN" altLang="en-US" sz="2400">
                          <a:solidFill>
                            <a:srgbClr val="0909DF"/>
                          </a:solidFill>
                          <a:latin typeface="黑体" panose="02010609060101010101" charset="-122"/>
                          <a:ea typeface="黑体" panose="02010609060101010101" charset="-122"/>
                        </a:rPr>
                        <a:t>元朝</a:t>
                      </a:r>
                      <a:endParaRPr lang="zh-CN" altLang="en-US" sz="2400">
                        <a:solidFill>
                          <a:srgbClr val="0909DF"/>
                        </a:solidFill>
                        <a:latin typeface="黑体" panose="02010609060101010101" charset="-122"/>
                        <a:ea typeface="黑体" panose="02010609060101010101" charset="-122"/>
                      </a:endParaRPr>
                    </a:p>
                  </a:txBody>
                  <a:tcPr marL="6350" marR="6350" marT="0" marB="0" vert="horz">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wrap="square"/>
                    <a:lstStyle/>
                    <a:p>
                      <a:pPr indent="0">
                        <a:buNone/>
                      </a:pPr>
                      <a:r>
                        <a:rPr lang="en-US" sz="2400" b="0">
                          <a:latin typeface="黑体" panose="02010609060101010101" charset="-122"/>
                          <a:ea typeface="黑体" panose="02010609060101010101" charset="-122"/>
                          <a:cs typeface="黑体" panose="02010609060101010101" charset="-122"/>
                        </a:rPr>
                        <a:t>实行</a:t>
                      </a:r>
                      <a:r>
                        <a:rPr lang="en-US" sz="2400" b="0" u="sng">
                          <a:solidFill>
                            <a:srgbClr val="FF0000"/>
                          </a:solidFill>
                          <a:uFill>
                            <a:solidFill>
                              <a:srgbClr val="000000"/>
                            </a:solidFill>
                          </a:uFill>
                          <a:latin typeface="黑体" panose="02010609060101010101" charset="-122"/>
                          <a:ea typeface="黑体" panose="02010609060101010101" charset="-122"/>
                          <a:cs typeface="黑体" panose="02010609060101010101" charset="-122"/>
                        </a:rPr>
                        <a:t>中书省 </a:t>
                      </a:r>
                      <a:r>
                        <a:rPr lang="en-US" sz="2400" b="0">
                          <a:latin typeface="黑体" panose="02010609060101010101" charset="-122"/>
                          <a:ea typeface="黑体" panose="02010609060101010101" charset="-122"/>
                          <a:cs typeface="黑体" panose="02010609060101010101" charset="-122"/>
                        </a:rPr>
                        <a:t>总理全国政务的中枢制度。</a:t>
                      </a:r>
                      <a:endParaRPr lang="en-US" altLang="en-US" sz="2400" b="0">
                        <a:latin typeface="黑体" panose="02010609060101010101" charset="-122"/>
                        <a:ea typeface="黑体" panose="02010609060101010101" charset="-122"/>
                        <a:cs typeface="黑体" panose="02010609060101010101" charset="-122"/>
                      </a:endParaRPr>
                    </a:p>
                  </a:txBody>
                  <a:tcPr marL="6350" marR="6350" marT="0" marB="0" vert="horz">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r>
              <a:tr h="392430">
                <a:tc>
                  <a:txBody>
                    <a:bodyPr wrap="square"/>
                    <a:lstStyle/>
                    <a:p>
                      <a:pPr indent="0">
                        <a:buNone/>
                      </a:pPr>
                      <a:r>
                        <a:rPr lang="zh-CN" altLang="en-US" sz="2400">
                          <a:solidFill>
                            <a:srgbClr val="0909DF"/>
                          </a:solidFill>
                          <a:latin typeface="黑体" panose="02010609060101010101" charset="-122"/>
                          <a:ea typeface="黑体" panose="02010609060101010101" charset="-122"/>
                        </a:rPr>
                        <a:t>明朝</a:t>
                      </a:r>
                      <a:endParaRPr lang="zh-CN" altLang="en-US" sz="2400">
                        <a:solidFill>
                          <a:srgbClr val="0909DF"/>
                        </a:solidFill>
                        <a:latin typeface="黑体" panose="02010609060101010101" charset="-122"/>
                        <a:ea typeface="黑体" panose="02010609060101010101" charset="-122"/>
                      </a:endParaRPr>
                    </a:p>
                  </a:txBody>
                  <a:tcPr marL="6350" marR="6350" marT="0" marB="0" vert="horz">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wrap="square"/>
                    <a:lstStyle/>
                    <a:p>
                      <a:pPr indent="0">
                        <a:buNone/>
                      </a:pPr>
                      <a:r>
                        <a:rPr lang="en-US" sz="2400" b="0">
                          <a:latin typeface="黑体" panose="02010609060101010101" charset="-122"/>
                          <a:ea typeface="黑体" panose="02010609060101010101" charset="-122"/>
                          <a:cs typeface="黑体" panose="02010609060101010101" charset="-122"/>
                        </a:rPr>
                        <a:t>明太祖废除中书省和宰相,设立内阁，</a:t>
                      </a:r>
                      <a:r>
                        <a:rPr lang="zh-CN" altLang="en-US" sz="2400">
                          <a:solidFill>
                            <a:srgbClr val="FF0000"/>
                          </a:solidFill>
                          <a:latin typeface="黑体" panose="02010609060101010101" charset="-122"/>
                          <a:ea typeface="黑体" panose="02010609060101010101" charset="-122"/>
                        </a:rPr>
                        <a:t>内阁逐渐成为事实上的行政中枢</a:t>
                      </a:r>
                      <a:r>
                        <a:rPr lang="zh-CN" altLang="en-US" sz="2400" b="0">
                          <a:solidFill>
                            <a:srgbClr val="FF0000"/>
                          </a:solidFill>
                          <a:latin typeface="黑体" panose="02010609060101010101" charset="-122"/>
                          <a:ea typeface="黑体" panose="02010609060101010101" charset="-122"/>
                        </a:rPr>
                        <a:t>。</a:t>
                      </a:r>
                      <a:endParaRPr lang="en-US" altLang="en-US" sz="2400" b="0">
                        <a:latin typeface="黑体" panose="02010609060101010101" charset="-122"/>
                        <a:ea typeface="黑体" panose="02010609060101010101" charset="-122"/>
                        <a:cs typeface="黑体" panose="02010609060101010101" charset="-122"/>
                      </a:endParaRPr>
                    </a:p>
                  </a:txBody>
                  <a:tcPr marL="6350" marR="6350" marT="0" marB="0" vert="horz">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r>
              <a:tr h="784860">
                <a:tc>
                  <a:txBody>
                    <a:bodyPr wrap="square"/>
                    <a:lstStyle/>
                    <a:p>
                      <a:pPr indent="0">
                        <a:buNone/>
                      </a:pPr>
                      <a:endParaRPr lang="zh-CN" altLang="en-US" sz="2400">
                        <a:solidFill>
                          <a:srgbClr val="0909DF"/>
                        </a:solidFill>
                        <a:latin typeface="黑体" panose="02010609060101010101" charset="-122"/>
                        <a:ea typeface="黑体" panose="02010609060101010101" charset="-122"/>
                      </a:endParaRPr>
                    </a:p>
                    <a:p>
                      <a:pPr indent="0">
                        <a:buNone/>
                      </a:pPr>
                      <a:r>
                        <a:rPr lang="zh-CN" altLang="en-US" sz="2400">
                          <a:solidFill>
                            <a:srgbClr val="0909DF"/>
                          </a:solidFill>
                          <a:latin typeface="黑体" panose="02010609060101010101" charset="-122"/>
                          <a:ea typeface="黑体" panose="02010609060101010101" charset="-122"/>
                        </a:rPr>
                        <a:t>清朝</a:t>
                      </a:r>
                      <a:endParaRPr lang="zh-CN" altLang="en-US" sz="2400">
                        <a:solidFill>
                          <a:srgbClr val="0909DF"/>
                        </a:solidFill>
                        <a:latin typeface="黑体" panose="02010609060101010101" charset="-122"/>
                        <a:ea typeface="黑体" panose="02010609060101010101" charset="-122"/>
                      </a:endParaRPr>
                    </a:p>
                  </a:txBody>
                  <a:tcPr marL="6350" marR="6350" marT="0" marB="0" vert="horz">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wrap="square"/>
                    <a:lstStyle/>
                    <a:p>
                      <a:pPr indent="0">
                        <a:buNone/>
                      </a:pPr>
                      <a:r>
                        <a:rPr lang="en-US" sz="2400" b="0" err="1">
                          <a:latin typeface="黑体" panose="02010609060101010101" charset="-122"/>
                          <a:ea typeface="黑体" panose="02010609060101010101" charset="-122"/>
                          <a:cs typeface="黑体" panose="02010609060101010101" charset="-122"/>
                        </a:rPr>
                        <a:t>雍正帝设立</a:t>
                      </a:r>
                      <a:r>
                        <a:rPr lang="en-US" sz="2400" b="0" u="sng" err="1">
                          <a:solidFill>
                            <a:srgbClr val="FF0000"/>
                          </a:solidFill>
                          <a:uFill>
                            <a:solidFill>
                              <a:srgbClr val="000000"/>
                            </a:solidFill>
                          </a:uFill>
                          <a:latin typeface="黑体" panose="02010609060101010101" charset="-122"/>
                          <a:ea typeface="黑体" panose="02010609060101010101" charset="-122"/>
                          <a:cs typeface="黑体" panose="02010609060101010101" charset="-122"/>
                        </a:rPr>
                        <a:t>军机处 </a:t>
                      </a:r>
                      <a:r>
                        <a:rPr lang="en-US" sz="2400" b="0">
                          <a:latin typeface="黑体" panose="02010609060101010101" charset="-122"/>
                          <a:ea typeface="黑体" panose="02010609060101010101" charset="-122"/>
                          <a:cs typeface="黑体" panose="02010609060101010101" charset="-122"/>
                        </a:rPr>
                        <a:t>,由军机大臣直接秉承皇帝旨意,处理军国大事,</a:t>
                      </a:r>
                      <a:r>
                        <a:rPr lang="zh-CN" altLang="en-US" sz="2400">
                          <a:solidFill>
                            <a:srgbClr val="FF0000"/>
                          </a:solidFill>
                          <a:latin typeface="黑体" panose="02010609060101010101" charset="-122"/>
                          <a:ea typeface="黑体" panose="02010609060101010101" charset="-122"/>
                        </a:rPr>
                        <a:t>军机处逐渐成为掌管处理全国军政事务的中枢</a:t>
                      </a:r>
                      <a:r>
                        <a:rPr lang="zh-CN" altLang="en-US" sz="2400" b="0">
                          <a:solidFill>
                            <a:srgbClr val="FF0000"/>
                          </a:solidFill>
                          <a:latin typeface="黑体" panose="02010609060101010101" charset="-122"/>
                          <a:ea typeface="黑体" panose="02010609060101010101" charset="-122"/>
                        </a:rPr>
                        <a:t>。</a:t>
                      </a:r>
                      <a:endParaRPr lang="zh-CN" altLang="en-US" sz="2400" b="0">
                        <a:solidFill>
                          <a:srgbClr val="FF0000"/>
                        </a:solidFill>
                        <a:latin typeface="黑体" panose="02010609060101010101" charset="-122"/>
                        <a:ea typeface="黑体" panose="02010609060101010101" charset="-122"/>
                      </a:endParaRPr>
                    </a:p>
                  </a:txBody>
                  <a:tcPr marL="6350" marR="6350" marT="0" marB="0" vert="horz">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r>
            </a:tbl>
          </a:graphicData>
        </a:graphic>
      </p:graphicFrame>
    </p:spTree>
    <p:custDataLst>
      <p:tags r:id="rId6"/>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_4_BD#5d8c31329?colgroup=7,5,10,10&amp;vbadefaultcenterpage=1&amp;parentnodeid=bc16ed272&amp;vbahtmlprocessed=1"/>
          <p:cNvGraphicFramePr>
            <a:graphicFrameLocks noGrp="1"/>
          </p:cNvGraphicFramePr>
          <p:nvPr>
            <p:custDataLst>
              <p:tags r:id="rId1"/>
            </p:custDataLst>
          </p:nvPr>
        </p:nvGraphicFramePr>
        <p:xfrm>
          <a:off x="0" y="0"/>
          <a:ext cx="11451590" cy="6802185"/>
        </p:xfrm>
        <a:graphic>
          <a:graphicData uri="http://schemas.openxmlformats.org/drawingml/2006/table">
            <a:tbl>
              <a:tblPr/>
              <a:tblGrid>
                <a:gridCol w="2637790"/>
                <a:gridCol w="1753235"/>
                <a:gridCol w="3506470"/>
                <a:gridCol w="3554095"/>
              </a:tblGrid>
              <a:tr h="330813">
                <a:tc>
                  <a:txBody>
                    <a:bodyPr wrap="square"/>
                    <a:lstStyle/>
                    <a:p>
                      <a:pPr algn="ctr" latinLnBrk="1" hangingPunct="0">
                        <a:lnSpc>
                          <a:spcPts val="3400"/>
                        </a:lnSpc>
                      </a:pPr>
                      <a:r>
                        <a:rPr lang="en-US" altLang="zh-CN" sz="2400" b="1" i="0" err="1">
                          <a:solidFill>
                            <a:srgbClr val="C00000"/>
                          </a:solidFill>
                          <a:latin typeface="黑体" panose="02010609060101010101" charset="-122"/>
                          <a:ea typeface="黑体" panose="02010609060101010101" charset="-122"/>
                          <a:cs typeface="Times New Roman" panose="02020603050405020304" pitchFamily="34" charset="-120"/>
                        </a:rPr>
                        <a:t>课程标准</a:t>
                      </a:r>
                      <a:endParaRPr lang="en-US" altLang="zh-CN" sz="2400" b="1" i="0">
                        <a:solidFill>
                          <a:srgbClr val="C00000"/>
                        </a:solidFill>
                        <a:latin typeface="黑体" panose="02010609060101010101" charset="-122"/>
                        <a:ea typeface="黑体" panose="02010609060101010101"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wrap="square"/>
                    <a:lstStyle/>
                    <a:p>
                      <a:pPr algn="ctr" latinLnBrk="1" hangingPunct="0">
                        <a:lnSpc>
                          <a:spcPts val="3400"/>
                        </a:lnSpc>
                      </a:pPr>
                      <a:r>
                        <a:rPr lang="en-US" altLang="zh-CN" sz="2800" b="1" i="0" err="1">
                          <a:solidFill>
                            <a:srgbClr val="C00000"/>
                          </a:solidFill>
                          <a:latin typeface="黑体" panose="02010609060101010101" charset="-122"/>
                          <a:ea typeface="黑体" panose="02010609060101010101" charset="-122"/>
                          <a:cs typeface="Times New Roman" panose="02020603050405020304" pitchFamily="34" charset="-120"/>
                        </a:rPr>
                        <a:t>命题点</a:t>
                      </a:r>
                      <a:endParaRPr lang="en-US" altLang="zh-CN" sz="2800" b="1" i="0">
                        <a:solidFill>
                          <a:srgbClr val="C00000"/>
                        </a:solidFill>
                        <a:latin typeface="黑体" panose="02010609060101010101" charset="-122"/>
                        <a:ea typeface="黑体" panose="02010609060101010101"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wrap="square"/>
                    <a:lstStyle/>
                    <a:p>
                      <a:pPr algn="ctr" latinLnBrk="1" hangingPunct="0">
                        <a:lnSpc>
                          <a:spcPts val="3400"/>
                        </a:lnSpc>
                      </a:pPr>
                      <a:r>
                        <a:rPr lang="en-US" altLang="zh-CN" sz="2400" b="1" i="0" err="1">
                          <a:solidFill>
                            <a:srgbClr val="C00000"/>
                          </a:solidFill>
                          <a:latin typeface="黑体" panose="02010609060101010101" charset="-122"/>
                          <a:ea typeface="黑体" panose="02010609060101010101" charset="-122"/>
                          <a:cs typeface="Times New Roman" panose="02020603050405020304" pitchFamily="34" charset="-120"/>
                        </a:rPr>
                        <a:t>考题取样</a:t>
                      </a:r>
                      <a:endParaRPr lang="en-US" altLang="zh-CN" sz="2400" b="1" i="0">
                        <a:solidFill>
                          <a:srgbClr val="C00000"/>
                        </a:solidFill>
                        <a:latin typeface="黑体" panose="02010609060101010101" charset="-122"/>
                        <a:ea typeface="黑体" panose="02010609060101010101"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wrap="square"/>
                    <a:lstStyle/>
                    <a:p>
                      <a:pPr algn="ctr" latinLnBrk="1" hangingPunct="0">
                        <a:lnSpc>
                          <a:spcPts val="3400"/>
                        </a:lnSpc>
                      </a:pPr>
                      <a:r>
                        <a:rPr lang="en-US" altLang="zh-CN" sz="2400" b="1" i="0" err="1">
                          <a:solidFill>
                            <a:srgbClr val="C00000"/>
                          </a:solidFill>
                          <a:latin typeface="黑体" panose="02010609060101010101" charset="-122"/>
                          <a:ea typeface="黑体" panose="02010609060101010101" charset="-122"/>
                          <a:cs typeface="Times New Roman" panose="02020603050405020304" pitchFamily="34" charset="-120"/>
                        </a:rPr>
                        <a:t>核心素养解读</a:t>
                      </a:r>
                      <a:endParaRPr lang="en-US" altLang="zh-CN" sz="2400" b="1" i="0">
                        <a:solidFill>
                          <a:srgbClr val="C00000"/>
                        </a:solidFill>
                        <a:latin typeface="黑体" panose="02010609060101010101" charset="-122"/>
                        <a:ea typeface="黑体" panose="02010609060101010101"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968190">
                <a:tc rowSpan="2">
                  <a:txBody>
                    <a:bodyPr wrap="square"/>
                    <a:lstStyle/>
                    <a:p>
                      <a:pPr algn="l" defTabSz="914400">
                        <a:lnSpc>
                          <a:spcPct val="100000"/>
                        </a:lnSpc>
                        <a:buClrTx/>
                        <a:buSzTx/>
                        <a:buFontTx/>
                        <a:buNone/>
                      </a:pPr>
                      <a:r>
                        <a:rPr lang="zh-CN" altLang="en-US" sz="2000" b="0" i="0">
                          <a:latin typeface="黑体" panose="02010609060101010101" charset="-122"/>
                          <a:ea typeface="黑体" panose="02010609060101010101" charset="-122"/>
                          <a:cs typeface="黑体" panose="02010609060101010101" charset="-122"/>
                        </a:rPr>
                        <a:t>1.了解中国古代政治体制在秦朝建立前后的巨大变化；通过宰相制度和地方行政</a:t>
                      </a:r>
                      <a:endParaRPr lang="zh-CN" altLang="en-US" sz="2000" b="0" i="0">
                        <a:latin typeface="黑体" panose="02010609060101010101" charset="-122"/>
                        <a:ea typeface="黑体" panose="02010609060101010101" charset="-122"/>
                        <a:cs typeface="黑体" panose="02010609060101010101" charset="-122"/>
                      </a:endParaRPr>
                    </a:p>
                    <a:p>
                      <a:pPr algn="l" defTabSz="914400">
                        <a:lnSpc>
                          <a:spcPct val="100000"/>
                        </a:lnSpc>
                        <a:buClrTx/>
                        <a:buSzTx/>
                        <a:buFontTx/>
                        <a:buNone/>
                      </a:pPr>
                      <a:r>
                        <a:rPr lang="zh-CN" altLang="en-US" sz="2000" b="0" i="0">
                          <a:latin typeface="黑体" panose="02010609060101010101" charset="-122"/>
                          <a:ea typeface="黑体" panose="02010609060101010101" charset="-122"/>
                          <a:cs typeface="黑体" panose="02010609060101010101" charset="-122"/>
                        </a:rPr>
                        <a:t>层级管理的变化，</a:t>
                      </a:r>
                      <a:endParaRPr lang="zh-CN" altLang="en-US" sz="2000" b="0" i="0">
                        <a:latin typeface="黑体" panose="02010609060101010101" charset="-122"/>
                        <a:ea typeface="黑体" panose="02010609060101010101" charset="-122"/>
                        <a:cs typeface="黑体" panose="02010609060101010101" charset="-122"/>
                      </a:endParaRPr>
                    </a:p>
                    <a:p>
                      <a:pPr algn="l" defTabSz="914400">
                        <a:lnSpc>
                          <a:spcPct val="100000"/>
                        </a:lnSpc>
                        <a:buClrTx/>
                        <a:buSzTx/>
                        <a:buNone/>
                      </a:pPr>
                      <a:r>
                        <a:rPr lang="zh-CN" altLang="en-US" sz="2000">
                          <a:latin typeface="黑体" panose="02010609060101010101" charset="-122"/>
                          <a:ea typeface="黑体" panose="02010609060101010101" charset="-122"/>
                        </a:rPr>
                        <a:t>认识自秦起君主专制中央集权政治体制的演变线索。</a:t>
                      </a:r>
                      <a:endParaRPr lang="zh-CN" altLang="en-US" sz="2000" b="0" i="0">
                        <a:latin typeface="黑体" panose="02010609060101010101" charset="-122"/>
                        <a:ea typeface="黑体" panose="02010609060101010101" charset="-122"/>
                        <a:cs typeface="黑体" panose="02010609060101010101"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wrap="square"/>
                    <a:lstStyle/>
                    <a:p>
                      <a:pPr algn="l" defTabSz="914400">
                        <a:lnSpc>
                          <a:spcPct val="100000"/>
                        </a:lnSpc>
                        <a:buClrTx/>
                        <a:buSzTx/>
                        <a:buFontTx/>
                        <a:buNone/>
                      </a:pPr>
                      <a:r>
                        <a:rPr lang="zh-CN" altLang="en-US" sz="2400" b="0" i="0">
                          <a:solidFill>
                            <a:srgbClr val="FF0000"/>
                          </a:solidFill>
                          <a:latin typeface="黑体" panose="02010609060101010101" charset="-122"/>
                          <a:ea typeface="黑体" panose="02010609060101010101" charset="-122"/>
                          <a:cs typeface="黑体" panose="02010609060101010101" charset="-122"/>
                        </a:rPr>
                        <a:t>中国古代政</a:t>
                      </a:r>
                      <a:endParaRPr lang="zh-CN" altLang="en-US" sz="2400" b="0" i="0">
                        <a:solidFill>
                          <a:srgbClr val="FF0000"/>
                        </a:solidFill>
                        <a:latin typeface="黑体" panose="02010609060101010101" charset="-122"/>
                        <a:ea typeface="黑体" panose="02010609060101010101" charset="-122"/>
                        <a:cs typeface="黑体" panose="02010609060101010101" charset="-122"/>
                      </a:endParaRPr>
                    </a:p>
                    <a:p>
                      <a:pPr algn="l" defTabSz="914400">
                        <a:lnSpc>
                          <a:spcPct val="100000"/>
                        </a:lnSpc>
                        <a:buClrTx/>
                        <a:buSzTx/>
                        <a:buFontTx/>
                        <a:buNone/>
                      </a:pPr>
                      <a:r>
                        <a:rPr lang="zh-CN" altLang="en-US" sz="2400" b="0" i="0">
                          <a:solidFill>
                            <a:srgbClr val="FF0000"/>
                          </a:solidFill>
                          <a:latin typeface="黑体" panose="02010609060101010101" charset="-122"/>
                          <a:ea typeface="黑体" panose="02010609060101010101" charset="-122"/>
                          <a:cs typeface="黑体" panose="02010609060101010101" charset="-122"/>
                        </a:rPr>
                        <a:t>治制度</a:t>
                      </a:r>
                      <a:endParaRPr lang="zh-CN" altLang="en-US" sz="2400" b="0" i="0">
                        <a:solidFill>
                          <a:srgbClr val="FF0000"/>
                        </a:solidFill>
                        <a:latin typeface="黑体" panose="02010609060101010101" charset="-122"/>
                        <a:ea typeface="黑体" panose="02010609060101010101" charset="-122"/>
                        <a:cs typeface="黑体" panose="02010609060101010101"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wrap="square"/>
                    <a:lstStyle/>
                    <a:p>
                      <a:pPr algn="l" defTabSz="914400">
                        <a:lnSpc>
                          <a:spcPct val="100000"/>
                        </a:lnSpc>
                        <a:buClrTx/>
                        <a:buSzTx/>
                        <a:buFontTx/>
                        <a:buNone/>
                      </a:pPr>
                      <a:r>
                        <a:rPr lang="en-US" altLang="zh-CN" sz="2000" b="0" i="0">
                          <a:latin typeface="黑体" panose="02010609060101010101" charset="-122"/>
                          <a:ea typeface="黑体" panose="02010609060101010101" charset="-122"/>
                          <a:cs typeface="黑体" panose="02010609060101010101" charset="-122"/>
                        </a:rPr>
                        <a:t>2023</a:t>
                      </a:r>
                      <a:r>
                        <a:rPr lang="zh-CN" altLang="en-US" sz="2000" b="0" i="0">
                          <a:latin typeface="黑体" panose="02010609060101010101" charset="-122"/>
                          <a:ea typeface="黑体" panose="02010609060101010101" charset="-122"/>
                          <a:cs typeface="黑体" panose="02010609060101010101" charset="-122"/>
                        </a:rPr>
                        <a:t>北京</a:t>
                      </a:r>
                      <a:r>
                        <a:rPr lang="en-US" altLang="zh-CN" sz="2000" b="0" i="0">
                          <a:latin typeface="黑体" panose="02010609060101010101" charset="-122"/>
                          <a:ea typeface="黑体" panose="02010609060101010101" charset="-122"/>
                          <a:cs typeface="黑体" panose="02010609060101010101" charset="-122"/>
                        </a:rPr>
                        <a:t>T2</a:t>
                      </a:r>
                      <a:r>
                        <a:rPr lang="zh-CN" altLang="en-US" sz="2000" b="0" i="0">
                          <a:latin typeface="黑体" panose="02010609060101010101" charset="-122"/>
                          <a:ea typeface="黑体" panose="02010609060101010101" charset="-122"/>
                          <a:cs typeface="黑体" panose="02010609060101010101" charset="-122"/>
                        </a:rPr>
                        <a:t>、</a:t>
                      </a:r>
                      <a:r>
                        <a:rPr lang="en-US" altLang="zh-CN" sz="2000" b="0" i="0">
                          <a:latin typeface="黑体" panose="02010609060101010101" charset="-122"/>
                          <a:ea typeface="黑体" panose="02010609060101010101" charset="-122"/>
                          <a:cs typeface="黑体" panose="02010609060101010101" charset="-122"/>
                        </a:rPr>
                        <a:t>5</a:t>
                      </a:r>
                      <a:r>
                        <a:rPr lang="zh-CN" altLang="en-US" sz="2000" b="0" i="0">
                          <a:latin typeface="黑体" panose="02010609060101010101" charset="-122"/>
                          <a:ea typeface="黑体" panose="02010609060101010101" charset="-122"/>
                          <a:cs typeface="黑体" panose="02010609060101010101" charset="-122"/>
                        </a:rPr>
                        <a:t>；</a:t>
                      </a:r>
                      <a:endParaRPr lang="zh-CN" altLang="en-US" sz="2000" b="0" i="0">
                        <a:latin typeface="黑体" panose="02010609060101010101" charset="-122"/>
                        <a:ea typeface="黑体" panose="02010609060101010101" charset="-122"/>
                        <a:cs typeface="黑体" panose="02010609060101010101" charset="-122"/>
                      </a:endParaRPr>
                    </a:p>
                    <a:p>
                      <a:pPr algn="l" defTabSz="914400">
                        <a:lnSpc>
                          <a:spcPct val="100000"/>
                        </a:lnSpc>
                        <a:buClrTx/>
                        <a:buSzTx/>
                        <a:buFontTx/>
                        <a:buNone/>
                      </a:pPr>
                      <a:r>
                        <a:rPr lang="en-US" altLang="zh-CN" sz="2000" b="0" i="0">
                          <a:latin typeface="黑体" panose="02010609060101010101" charset="-122"/>
                          <a:ea typeface="黑体" panose="02010609060101010101" charset="-122"/>
                          <a:cs typeface="黑体" panose="02010609060101010101" charset="-122"/>
                        </a:rPr>
                        <a:t>2023</a:t>
                      </a:r>
                      <a:r>
                        <a:rPr lang="zh-CN" altLang="en-US" sz="2000" b="0" i="0">
                          <a:latin typeface="黑体" panose="02010609060101010101" charset="-122"/>
                          <a:ea typeface="黑体" panose="02010609060101010101" charset="-122"/>
                          <a:cs typeface="黑体" panose="02010609060101010101" charset="-122"/>
                        </a:rPr>
                        <a:t>海南</a:t>
                      </a:r>
                      <a:r>
                        <a:rPr lang="en-US" altLang="zh-CN" sz="2000" b="0" i="0">
                          <a:latin typeface="黑体" panose="02010609060101010101" charset="-122"/>
                          <a:ea typeface="黑体" panose="02010609060101010101" charset="-122"/>
                          <a:cs typeface="黑体" panose="02010609060101010101" charset="-122"/>
                        </a:rPr>
                        <a:t>T2</a:t>
                      </a:r>
                      <a:r>
                        <a:rPr lang="zh-CN" altLang="en-US" sz="2000" b="0" i="0">
                          <a:latin typeface="黑体" panose="02010609060101010101" charset="-122"/>
                          <a:ea typeface="黑体" panose="02010609060101010101" charset="-122"/>
                          <a:cs typeface="黑体" panose="02010609060101010101" charset="-122"/>
                        </a:rPr>
                        <a:t>；</a:t>
                      </a:r>
                      <a:r>
                        <a:rPr lang="en-US" altLang="zh-CN" sz="2000" b="0" i="0">
                          <a:latin typeface="黑体" panose="02010609060101010101" charset="-122"/>
                          <a:ea typeface="黑体" panose="02010609060101010101" charset="-122"/>
                          <a:cs typeface="黑体" panose="02010609060101010101" charset="-122"/>
                        </a:rPr>
                        <a:t> </a:t>
                      </a:r>
                      <a:r>
                        <a:rPr lang="zh-CN" altLang="en-US" sz="2000" b="0" i="0">
                          <a:latin typeface="黑体" panose="02010609060101010101" charset="-122"/>
                          <a:ea typeface="黑体" panose="02010609060101010101" charset="-122"/>
                          <a:cs typeface="黑体" panose="02010609060101010101" charset="-122"/>
                        </a:rPr>
                        <a:t>2023广东</a:t>
                      </a:r>
                      <a:r>
                        <a:rPr lang="zh-CN" altLang="en-US" sz="2000">
                          <a:latin typeface="黑体" panose="02010609060101010101" charset="-122"/>
                          <a:ea typeface="黑体" panose="02010609060101010101" charset="-122"/>
                          <a:cs typeface="黑体" panose="02010609060101010101" charset="-122"/>
                          <a:sym typeface="+mn-ea"/>
                        </a:rPr>
                        <a:t>T1；</a:t>
                      </a:r>
                      <a:endParaRPr lang="zh-CN" altLang="en-US" sz="2000">
                        <a:latin typeface="黑体" panose="02010609060101010101" charset="-122"/>
                        <a:ea typeface="黑体" panose="02010609060101010101" charset="-122"/>
                        <a:cs typeface="黑体" panose="02010609060101010101" charset="-122"/>
                        <a:sym typeface="+mn-ea"/>
                      </a:endParaRPr>
                    </a:p>
                    <a:p>
                      <a:pPr algn="l" defTabSz="914400">
                        <a:lnSpc>
                          <a:spcPct val="100000"/>
                        </a:lnSpc>
                        <a:buClrTx/>
                        <a:buSzTx/>
                        <a:buFontTx/>
                        <a:buNone/>
                      </a:pPr>
                      <a:r>
                        <a:rPr lang="zh-CN" altLang="en-US" sz="2000" b="0" i="0">
                          <a:latin typeface="黑体" panose="02010609060101010101" charset="-122"/>
                          <a:ea typeface="黑体" panose="02010609060101010101" charset="-122"/>
                          <a:cs typeface="黑体" panose="02010609060101010101" charset="-122"/>
                        </a:rPr>
                        <a:t>2023浙江</a:t>
                      </a:r>
                      <a:r>
                        <a:rPr lang="en-US" altLang="zh-CN" sz="2000" b="0" i="0">
                          <a:latin typeface="黑体" panose="02010609060101010101" charset="-122"/>
                          <a:ea typeface="黑体" panose="02010609060101010101" charset="-122"/>
                          <a:cs typeface="黑体" panose="02010609060101010101" charset="-122"/>
                        </a:rPr>
                        <a:t>T</a:t>
                      </a:r>
                      <a:r>
                        <a:rPr lang="zh-CN" altLang="en-US" sz="2000" b="0" i="0">
                          <a:latin typeface="黑体" panose="02010609060101010101" charset="-122"/>
                          <a:ea typeface="黑体" panose="02010609060101010101" charset="-122"/>
                          <a:cs typeface="黑体" panose="02010609060101010101" charset="-122"/>
                        </a:rPr>
                        <a:t>3；</a:t>
                      </a:r>
                      <a:r>
                        <a:rPr lang="en-US" altLang="zh-CN" sz="2000" b="0" i="0">
                          <a:latin typeface="黑体" panose="02010609060101010101" charset="-122"/>
                          <a:ea typeface="黑体" panose="02010609060101010101" charset="-122"/>
                          <a:cs typeface="黑体" panose="02010609060101010101" charset="-122"/>
                        </a:rPr>
                        <a:t> </a:t>
                      </a:r>
                      <a:r>
                        <a:rPr lang="zh-CN" altLang="en-US" sz="2000" b="0" i="0">
                          <a:latin typeface="黑体" panose="02010609060101010101" charset="-122"/>
                          <a:ea typeface="黑体" panose="02010609060101010101" charset="-122"/>
                          <a:cs typeface="黑体" panose="02010609060101010101" charset="-122"/>
                        </a:rPr>
                        <a:t>2023湖南</a:t>
                      </a:r>
                      <a:r>
                        <a:rPr lang="en-US" altLang="zh-CN" sz="2000" b="0" i="0">
                          <a:latin typeface="黑体" panose="02010609060101010101" charset="-122"/>
                          <a:ea typeface="黑体" panose="02010609060101010101" charset="-122"/>
                          <a:cs typeface="黑体" panose="02010609060101010101" charset="-122"/>
                        </a:rPr>
                        <a:t>T</a:t>
                      </a:r>
                      <a:r>
                        <a:rPr lang="zh-CN" altLang="en-US" sz="2000" b="0" i="0">
                          <a:latin typeface="黑体" panose="02010609060101010101" charset="-122"/>
                          <a:ea typeface="黑体" panose="02010609060101010101" charset="-122"/>
                          <a:cs typeface="黑体" panose="02010609060101010101" charset="-122"/>
                        </a:rPr>
                        <a:t>2</a:t>
                      </a:r>
                      <a:r>
                        <a:rPr lang="en-US" altLang="zh-CN" sz="2000" b="0" i="0">
                          <a:latin typeface="黑体" panose="02010609060101010101" charset="-122"/>
                          <a:ea typeface="黑体" panose="02010609060101010101" charset="-122"/>
                          <a:cs typeface="黑体" panose="02010609060101010101" charset="-122"/>
                        </a:rPr>
                        <a:t>;</a:t>
                      </a:r>
                      <a:endParaRPr lang="en-US" altLang="zh-CN" sz="2000" b="0" i="0">
                        <a:latin typeface="黑体" panose="02010609060101010101" charset="-122"/>
                        <a:ea typeface="黑体" panose="02010609060101010101" charset="-122"/>
                        <a:cs typeface="黑体" panose="02010609060101010101" charset="-122"/>
                      </a:endParaRPr>
                    </a:p>
                    <a:p>
                      <a:pPr algn="l" defTabSz="914400">
                        <a:lnSpc>
                          <a:spcPct val="100000"/>
                        </a:lnSpc>
                        <a:buClrTx/>
                        <a:buSzTx/>
                        <a:buFontTx/>
                        <a:buNone/>
                      </a:pPr>
                      <a:r>
                        <a:rPr lang="zh-CN" altLang="en-US" sz="2000">
                          <a:latin typeface="黑体" panose="02010609060101010101" charset="-122"/>
                          <a:ea typeface="黑体" panose="02010609060101010101" charset="-122"/>
                          <a:cs typeface="黑体" panose="02010609060101010101" charset="-122"/>
                          <a:sym typeface="+mn-ea"/>
                        </a:rPr>
                        <a:t>2023</a:t>
                      </a:r>
                      <a:r>
                        <a:rPr lang="zh-CN" altLang="en-US" sz="2000" b="0" i="0">
                          <a:latin typeface="黑体" panose="02010609060101010101" charset="-122"/>
                          <a:ea typeface="黑体" panose="02010609060101010101" charset="-122"/>
                          <a:cs typeface="黑体" panose="02010609060101010101" charset="-122"/>
                        </a:rPr>
                        <a:t>新课标</a:t>
                      </a:r>
                      <a:r>
                        <a:rPr lang="en-US" altLang="zh-CN" sz="2000" b="0" i="0">
                          <a:latin typeface="黑体" panose="02010609060101010101" charset="-122"/>
                          <a:ea typeface="黑体" panose="02010609060101010101" charset="-122"/>
                          <a:cs typeface="黑体" panose="02010609060101010101" charset="-122"/>
                        </a:rPr>
                        <a:t>T</a:t>
                      </a:r>
                      <a:r>
                        <a:rPr lang="zh-CN" altLang="en-US" sz="2000" b="0" i="0">
                          <a:latin typeface="黑体" panose="02010609060101010101" charset="-122"/>
                          <a:ea typeface="黑体" panose="02010609060101010101" charset="-122"/>
                          <a:cs typeface="黑体" panose="02010609060101010101" charset="-122"/>
                        </a:rPr>
                        <a:t>26</a:t>
                      </a:r>
                      <a:r>
                        <a:rPr lang="en-US" altLang="zh-CN" sz="2000" b="0" i="0">
                          <a:latin typeface="黑体" panose="02010609060101010101" charset="-122"/>
                          <a:ea typeface="黑体" panose="02010609060101010101" charset="-122"/>
                          <a:cs typeface="黑体" panose="02010609060101010101" charset="-122"/>
                        </a:rPr>
                        <a:t>; 2023甲T24;</a:t>
                      </a:r>
                      <a:endParaRPr lang="en-US" altLang="zh-CN" sz="2000" b="0" i="0">
                        <a:latin typeface="黑体" panose="02010609060101010101" charset="-122"/>
                        <a:ea typeface="黑体" panose="02010609060101010101" charset="-122"/>
                        <a:cs typeface="黑体" panose="02010609060101010101" charset="-122"/>
                      </a:endParaRPr>
                    </a:p>
                    <a:p>
                      <a:pPr algn="l" defTabSz="914400">
                        <a:lnSpc>
                          <a:spcPct val="100000"/>
                        </a:lnSpc>
                        <a:buClrTx/>
                        <a:buSzTx/>
                        <a:buFontTx/>
                        <a:buNone/>
                      </a:pPr>
                      <a:r>
                        <a:rPr lang="zh-CN" altLang="en-US" sz="2000" b="0" i="0">
                          <a:latin typeface="黑体" panose="02010609060101010101" charset="-122"/>
                          <a:ea typeface="黑体" panose="02010609060101010101" charset="-122"/>
                          <a:cs typeface="黑体" panose="02010609060101010101" charset="-122"/>
                        </a:rPr>
                        <a:t>2022.6浙江T1；2022.1浙江T5；</a:t>
                      </a:r>
                      <a:endParaRPr lang="zh-CN" altLang="en-US" sz="2000">
                        <a:latin typeface="黑体" panose="02010609060101010101" charset="-122"/>
                        <a:ea typeface="黑体" panose="02010609060101010101" charset="-122"/>
                        <a:cs typeface="黑体" panose="02010609060101010101" charset="-122"/>
                      </a:endParaRPr>
                    </a:p>
                    <a:p>
                      <a:pPr algn="l" defTabSz="914400">
                        <a:lnSpc>
                          <a:spcPct val="100000"/>
                        </a:lnSpc>
                        <a:buClrTx/>
                        <a:buSzTx/>
                        <a:buFontTx/>
                        <a:buNone/>
                      </a:pPr>
                      <a:r>
                        <a:rPr lang="zh-CN" altLang="en-US" sz="2000" b="0" i="0">
                          <a:latin typeface="黑体" panose="02010609060101010101" charset="-122"/>
                          <a:ea typeface="黑体" panose="02010609060101010101" charset="-122"/>
                          <a:cs typeface="黑体" panose="02010609060101010101" charset="-122"/>
                        </a:rPr>
                        <a:t>2022全国卷甲T25；</a:t>
                      </a:r>
                      <a:r>
                        <a:rPr lang="en-US" altLang="zh-CN" sz="2000" b="0" i="0">
                          <a:solidFill>
                            <a:srgbClr val="FF0000"/>
                          </a:solidFill>
                          <a:latin typeface="黑体" panose="02010609060101010101" charset="-122"/>
                          <a:ea typeface="黑体" panose="02010609060101010101" charset="-122"/>
                          <a:cs typeface="黑体" panose="02010609060101010101" charset="-122"/>
                        </a:rPr>
                        <a:t>2022</a:t>
                      </a:r>
                      <a:r>
                        <a:rPr lang="zh-CN" altLang="en-US" sz="2000" b="0" i="0">
                          <a:solidFill>
                            <a:srgbClr val="FF0000"/>
                          </a:solidFill>
                          <a:latin typeface="黑体" panose="02010609060101010101" charset="-122"/>
                          <a:ea typeface="黑体" panose="02010609060101010101" charset="-122"/>
                          <a:cs typeface="黑体" panose="02010609060101010101" charset="-122"/>
                        </a:rPr>
                        <a:t>山东</a:t>
                      </a:r>
                      <a:r>
                        <a:rPr lang="en-US" altLang="zh-CN" sz="2000" b="0" i="0">
                          <a:solidFill>
                            <a:srgbClr val="FF0000"/>
                          </a:solidFill>
                          <a:latin typeface="黑体" panose="02010609060101010101" charset="-122"/>
                          <a:ea typeface="黑体" panose="02010609060101010101" charset="-122"/>
                          <a:cs typeface="黑体" panose="02010609060101010101" charset="-122"/>
                        </a:rPr>
                        <a:t>T2</a:t>
                      </a:r>
                      <a:r>
                        <a:rPr lang="zh-CN" altLang="en-US" sz="2000" b="0" i="0">
                          <a:solidFill>
                            <a:srgbClr val="FF0000"/>
                          </a:solidFill>
                          <a:latin typeface="黑体" panose="02010609060101010101" charset="-122"/>
                          <a:ea typeface="黑体" panose="02010609060101010101" charset="-122"/>
                          <a:cs typeface="黑体" panose="02010609060101010101" charset="-122"/>
                        </a:rPr>
                        <a:t>、</a:t>
                      </a:r>
                      <a:r>
                        <a:rPr lang="en-US" altLang="zh-CN" sz="2000" b="0" i="0">
                          <a:solidFill>
                            <a:srgbClr val="FF0000"/>
                          </a:solidFill>
                          <a:latin typeface="黑体" panose="02010609060101010101" charset="-122"/>
                          <a:ea typeface="黑体" panose="02010609060101010101" charset="-122"/>
                          <a:cs typeface="黑体" panose="02010609060101010101" charset="-122"/>
                        </a:rPr>
                        <a:t>T16</a:t>
                      </a:r>
                      <a:endParaRPr lang="zh-CN" altLang="en-US" sz="2000">
                        <a:solidFill>
                          <a:srgbClr val="FF0000"/>
                        </a:solidFill>
                        <a:latin typeface="黑体" panose="02010609060101010101" charset="-122"/>
                        <a:ea typeface="黑体" panose="02010609060101010101" charset="-122"/>
                        <a:cs typeface="黑体" panose="02010609060101010101" charset="-122"/>
                      </a:endParaRPr>
                    </a:p>
                    <a:p>
                      <a:pPr algn="l" defTabSz="914400">
                        <a:lnSpc>
                          <a:spcPct val="100000"/>
                        </a:lnSpc>
                        <a:buClrTx/>
                        <a:buSzTx/>
                        <a:buFontTx/>
                        <a:buNone/>
                      </a:pPr>
                      <a:r>
                        <a:rPr lang="zh-CN" altLang="en-US" sz="2000" b="0" i="0">
                          <a:latin typeface="黑体" panose="02010609060101010101" charset="-122"/>
                          <a:ea typeface="黑体" panose="02010609060101010101" charset="-122"/>
                          <a:cs typeface="黑体" panose="02010609060101010101" charset="-122"/>
                        </a:rPr>
                        <a:t>2021天津T3；</a:t>
                      </a:r>
                      <a:endParaRPr lang="zh-CN" altLang="en-US" sz="2000" b="0" i="0">
                        <a:latin typeface="黑体" panose="02010609060101010101" charset="-122"/>
                        <a:ea typeface="黑体" panose="02010609060101010101" charset="-122"/>
                        <a:cs typeface="黑体" panose="02010609060101010101"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wrap="square"/>
                    <a:lstStyle/>
                    <a:p>
                      <a:pPr algn="l" defTabSz="914400">
                        <a:lnSpc>
                          <a:spcPct val="100000"/>
                        </a:lnSpc>
                        <a:buClrTx/>
                        <a:buSzTx/>
                        <a:buFontTx/>
                        <a:buNone/>
                      </a:pPr>
                      <a:r>
                        <a:rPr lang="zh-CN" altLang="en-US" sz="2000" b="0" i="0">
                          <a:latin typeface="黑体" panose="02010609060101010101" charset="-122"/>
                          <a:ea typeface="黑体" panose="02010609060101010101" charset="-122"/>
                          <a:cs typeface="黑体" panose="02010609060101010101" charset="-122"/>
                        </a:rPr>
                        <a:t>1.运用唯物史观辩证分析中国古代政治制度的形成与发展，认识</a:t>
                      </a:r>
                      <a:r>
                        <a:rPr lang="zh-CN" altLang="en-US" sz="2000" b="0" i="0">
                          <a:solidFill>
                            <a:srgbClr val="FF0000"/>
                          </a:solidFill>
                          <a:latin typeface="黑体" panose="02010609060101010101" charset="-122"/>
                          <a:ea typeface="黑体" panose="02010609060101010101" charset="-122"/>
                          <a:cs typeface="黑体" panose="02010609060101010101" charset="-122"/>
                        </a:rPr>
                        <a:t>贵族等级分封制</a:t>
                      </a:r>
                      <a:r>
                        <a:rPr lang="zh-CN" altLang="en-US" sz="2000" b="0" i="0">
                          <a:latin typeface="黑体" panose="02010609060101010101" charset="-122"/>
                          <a:ea typeface="黑体" panose="02010609060101010101" charset="-122"/>
                          <a:cs typeface="黑体" panose="02010609060101010101" charset="-122"/>
                        </a:rPr>
                        <a:t>向</a:t>
                      </a:r>
                      <a:r>
                        <a:rPr lang="zh-CN" altLang="en-US" sz="2000" b="0" i="0">
                          <a:solidFill>
                            <a:srgbClr val="FF0000"/>
                          </a:solidFill>
                          <a:latin typeface="黑体" panose="02010609060101010101" charset="-122"/>
                          <a:ea typeface="黑体" panose="02010609060101010101" charset="-122"/>
                          <a:cs typeface="黑体" panose="02010609060101010101" charset="-122"/>
                        </a:rPr>
                        <a:t>君主专制中央集权制度</a:t>
                      </a:r>
                      <a:r>
                        <a:rPr lang="zh-CN" altLang="en-US" sz="2000" b="0" i="0">
                          <a:latin typeface="黑体" panose="02010609060101010101" charset="-122"/>
                          <a:ea typeface="黑体" panose="02010609060101010101" charset="-122"/>
                          <a:cs typeface="黑体" panose="02010609060101010101" charset="-122"/>
                        </a:rPr>
                        <a:t>转变的历史</a:t>
                      </a:r>
                      <a:endParaRPr lang="zh-CN" altLang="en-US" sz="2000" b="0" i="0">
                        <a:latin typeface="黑体" panose="02010609060101010101" charset="-122"/>
                        <a:ea typeface="黑体" panose="02010609060101010101" charset="-122"/>
                        <a:cs typeface="黑体" panose="02010609060101010101" charset="-122"/>
                      </a:endParaRPr>
                    </a:p>
                    <a:p>
                      <a:pPr algn="l" defTabSz="914400">
                        <a:lnSpc>
                          <a:spcPct val="100000"/>
                        </a:lnSpc>
                        <a:buClrTx/>
                        <a:buSzTx/>
                        <a:buFontTx/>
                        <a:buNone/>
                      </a:pPr>
                      <a:r>
                        <a:rPr lang="zh-CN" altLang="en-US" sz="2000" b="0" i="0">
                          <a:latin typeface="黑体" panose="02010609060101010101" charset="-122"/>
                          <a:ea typeface="黑体" panose="02010609060101010101" charset="-122"/>
                          <a:cs typeface="黑体" panose="02010609060101010101" charset="-122"/>
                        </a:rPr>
                        <a:t>必然性;</a:t>
                      </a:r>
                      <a:endParaRPr lang="zh-CN" altLang="en-US" sz="2000" b="0" i="0">
                        <a:latin typeface="黑体" panose="02010609060101010101" charset="-122"/>
                        <a:ea typeface="黑体" panose="02010609060101010101" charset="-122"/>
                        <a:cs typeface="黑体" panose="02010609060101010101" charset="-122"/>
                      </a:endParaRPr>
                    </a:p>
                    <a:p>
                      <a:pPr algn="l" defTabSz="914400">
                        <a:lnSpc>
                          <a:spcPct val="100000"/>
                        </a:lnSpc>
                        <a:buClrTx/>
                        <a:buSzTx/>
                        <a:buNone/>
                      </a:pPr>
                      <a:r>
                        <a:rPr lang="zh-CN" altLang="en-US" sz="2000">
                          <a:latin typeface="黑体" panose="02010609060101010101" charset="-122"/>
                          <a:ea typeface="黑体" panose="02010609060101010101" charset="-122"/>
                        </a:rPr>
                        <a:t>认识中国古代</a:t>
                      </a:r>
                      <a:r>
                        <a:rPr lang="zh-CN" altLang="en-US" sz="2000">
                          <a:solidFill>
                            <a:srgbClr val="FF0000"/>
                          </a:solidFill>
                          <a:latin typeface="黑体" panose="02010609060101010101" charset="-122"/>
                          <a:ea typeface="黑体" panose="02010609060101010101" charset="-122"/>
                        </a:rPr>
                        <a:t>君权和相权</a:t>
                      </a:r>
                      <a:r>
                        <a:rPr lang="zh-CN" altLang="en-US" sz="2000">
                          <a:latin typeface="黑体" panose="02010609060101010101" charset="-122"/>
                          <a:ea typeface="黑体" panose="02010609060101010101" charset="-122"/>
                        </a:rPr>
                        <a:t>、</a:t>
                      </a:r>
                      <a:r>
                        <a:rPr lang="zh-CN" altLang="en-US" sz="2000">
                          <a:solidFill>
                            <a:srgbClr val="FF0000"/>
                          </a:solidFill>
                          <a:latin typeface="黑体" panose="02010609060101010101" charset="-122"/>
                          <a:ea typeface="黑体" panose="02010609060101010101" charset="-122"/>
                        </a:rPr>
                        <a:t>中央和地方</a:t>
                      </a:r>
                      <a:r>
                        <a:rPr lang="zh-CN" altLang="en-US" sz="2000">
                          <a:latin typeface="黑体" panose="02010609060101010101" charset="-122"/>
                          <a:ea typeface="黑体" panose="02010609060101010101" charset="-122"/>
                        </a:rPr>
                        <a:t>关系发展的总体趋势,培养时空观念、历史解释等学科核心素养。</a:t>
                      </a:r>
                      <a:endParaRPr lang="zh-CN" altLang="en-US" sz="2000" b="0" i="0">
                        <a:latin typeface="黑体" panose="02010609060101010101" charset="-122"/>
                        <a:ea typeface="黑体" panose="02010609060101010101" charset="-122"/>
                        <a:cs typeface="黑体" panose="02010609060101010101"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576079">
                <a:tc vMerge="1">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wrap="square"/>
                    <a:lstStyle/>
                    <a:p>
                      <a:pPr algn="l" defTabSz="914400">
                        <a:lnSpc>
                          <a:spcPct val="100000"/>
                        </a:lnSpc>
                        <a:buClrTx/>
                        <a:buSzTx/>
                        <a:buNone/>
                      </a:pPr>
                      <a:r>
                        <a:rPr lang="zh-CN" altLang="en-US" sz="2400" b="0" i="0">
                          <a:solidFill>
                            <a:srgbClr val="FF0000"/>
                          </a:solidFill>
                          <a:latin typeface="黑体" panose="02010609060101010101" charset="-122"/>
                          <a:ea typeface="黑体" panose="02010609060101010101" charset="-122"/>
                          <a:cs typeface="黑体" panose="02010609060101010101" charset="-122"/>
                        </a:rPr>
                        <a:t>中国近代政</a:t>
                      </a:r>
                      <a:endParaRPr lang="zh-CN" altLang="en-US" sz="2400" b="0" i="0">
                        <a:solidFill>
                          <a:srgbClr val="FF0000"/>
                        </a:solidFill>
                        <a:latin typeface="黑体" panose="02010609060101010101" charset="-122"/>
                        <a:ea typeface="黑体" panose="02010609060101010101" charset="-122"/>
                        <a:cs typeface="黑体" panose="02010609060101010101" charset="-122"/>
                      </a:endParaRPr>
                    </a:p>
                    <a:p>
                      <a:pPr algn="l" defTabSz="914400">
                        <a:lnSpc>
                          <a:spcPct val="100000"/>
                        </a:lnSpc>
                        <a:buClrTx/>
                        <a:buSzTx/>
                        <a:buNone/>
                      </a:pPr>
                      <a:r>
                        <a:rPr lang="zh-CN" altLang="en-US" sz="2400" b="0" i="0">
                          <a:solidFill>
                            <a:srgbClr val="FF0000"/>
                          </a:solidFill>
                          <a:latin typeface="黑体" panose="02010609060101010101" charset="-122"/>
                          <a:ea typeface="黑体" panose="02010609060101010101" charset="-122"/>
                          <a:cs typeface="黑体" panose="02010609060101010101" charset="-122"/>
                        </a:rPr>
                        <a:t>治制度</a:t>
                      </a:r>
                      <a:endParaRPr lang="zh-CN" altLang="en-US" sz="2400" b="0" i="0">
                        <a:solidFill>
                          <a:srgbClr val="FF0000"/>
                        </a:solidFill>
                        <a:latin typeface="黑体" panose="02010609060101010101" charset="-122"/>
                        <a:ea typeface="黑体" panose="02010609060101010101" charset="-122"/>
                        <a:cs typeface="黑体" panose="02010609060101010101"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wrap="square"/>
                    <a:lstStyle/>
                    <a:p>
                      <a:pPr algn="l" defTabSz="914400">
                        <a:lnSpc>
                          <a:spcPct val="100000"/>
                        </a:lnSpc>
                        <a:buClrTx/>
                        <a:buSzTx/>
                        <a:buNone/>
                      </a:pPr>
                      <a:r>
                        <a:rPr lang="zh-CN" altLang="en-US" sz="2000" b="0" i="0">
                          <a:latin typeface="黑体" panose="02010609060101010101" charset="-122"/>
                          <a:ea typeface="黑体" panose="02010609060101010101" charset="-122"/>
                          <a:cs typeface="黑体" panose="02010609060101010101" charset="-122"/>
                        </a:rPr>
                        <a:t>2023北京</a:t>
                      </a:r>
                      <a:r>
                        <a:rPr lang="en-US" altLang="zh-CN" sz="2000" b="0" i="0">
                          <a:latin typeface="黑体" panose="02010609060101010101" charset="-122"/>
                          <a:ea typeface="黑体" panose="02010609060101010101" charset="-122"/>
                          <a:cs typeface="黑体" panose="02010609060101010101" charset="-122"/>
                        </a:rPr>
                        <a:t>T</a:t>
                      </a:r>
                      <a:r>
                        <a:rPr lang="zh-CN" altLang="en-US" sz="2000" b="0" i="0">
                          <a:latin typeface="黑体" panose="02010609060101010101" charset="-122"/>
                          <a:ea typeface="黑体" panose="02010609060101010101" charset="-122"/>
                          <a:cs typeface="黑体" panose="02010609060101010101" charset="-122"/>
                        </a:rPr>
                        <a:t>7</a:t>
                      </a:r>
                      <a:r>
                        <a:rPr lang="en-US" altLang="zh-CN" sz="2000" b="0" i="0">
                          <a:latin typeface="黑体" panose="02010609060101010101" charset="-122"/>
                          <a:ea typeface="黑体" panose="02010609060101010101" charset="-122"/>
                          <a:cs typeface="黑体" panose="02010609060101010101" charset="-122"/>
                        </a:rPr>
                        <a:t>;</a:t>
                      </a:r>
                      <a:r>
                        <a:rPr lang="en-US" altLang="zh-CN" sz="2000">
                          <a:latin typeface="黑体" panose="02010609060101010101" charset="-122"/>
                          <a:ea typeface="黑体" panose="02010609060101010101" charset="-122"/>
                          <a:cs typeface="黑体" panose="02010609060101010101" charset="-122"/>
                          <a:sym typeface="+mn-ea"/>
                        </a:rPr>
                        <a:t>2023</a:t>
                      </a:r>
                      <a:r>
                        <a:rPr lang="zh-CN" altLang="en-US" sz="2000">
                          <a:latin typeface="黑体" panose="02010609060101010101" charset="-122"/>
                          <a:ea typeface="黑体" panose="02010609060101010101" charset="-122"/>
                          <a:cs typeface="黑体" panose="02010609060101010101" charset="-122"/>
                          <a:sym typeface="+mn-ea"/>
                        </a:rPr>
                        <a:t>海南</a:t>
                      </a:r>
                      <a:r>
                        <a:rPr lang="en-US" altLang="zh-CN" sz="2000">
                          <a:latin typeface="黑体" panose="02010609060101010101" charset="-122"/>
                          <a:ea typeface="黑体" panose="02010609060101010101" charset="-122"/>
                          <a:cs typeface="黑体" panose="02010609060101010101" charset="-122"/>
                          <a:sym typeface="+mn-ea"/>
                        </a:rPr>
                        <a:t>T8</a:t>
                      </a:r>
                      <a:r>
                        <a:rPr lang="zh-CN" altLang="en-US" sz="2000">
                          <a:latin typeface="黑体" panose="02010609060101010101" charset="-122"/>
                          <a:ea typeface="黑体" panose="02010609060101010101" charset="-122"/>
                          <a:cs typeface="黑体" panose="02010609060101010101" charset="-122"/>
                          <a:sym typeface="+mn-ea"/>
                        </a:rPr>
                        <a:t>；2023浙江</a:t>
                      </a:r>
                      <a:r>
                        <a:rPr lang="en-US" altLang="zh-CN" sz="2000">
                          <a:latin typeface="黑体" panose="02010609060101010101" charset="-122"/>
                          <a:ea typeface="黑体" panose="02010609060101010101" charset="-122"/>
                          <a:cs typeface="黑体" panose="02010609060101010101" charset="-122"/>
                          <a:sym typeface="+mn-ea"/>
                        </a:rPr>
                        <a:t>T7</a:t>
                      </a:r>
                      <a:r>
                        <a:rPr lang="zh-CN" altLang="en-US" sz="2000">
                          <a:latin typeface="黑体" panose="02010609060101010101" charset="-122"/>
                          <a:ea typeface="黑体" panose="02010609060101010101" charset="-122"/>
                          <a:cs typeface="黑体" panose="02010609060101010101" charset="-122"/>
                          <a:sym typeface="+mn-ea"/>
                        </a:rPr>
                        <a:t>；</a:t>
                      </a:r>
                      <a:r>
                        <a:rPr lang="en-US" altLang="zh-CN" sz="2000">
                          <a:latin typeface="黑体" panose="02010609060101010101" charset="-122"/>
                          <a:ea typeface="黑体" panose="02010609060101010101" charset="-122"/>
                          <a:cs typeface="黑体" panose="02010609060101010101" charset="-122"/>
                          <a:sym typeface="+mn-ea"/>
                        </a:rPr>
                        <a:t> 2023甲T31;</a:t>
                      </a:r>
                      <a:endParaRPr lang="zh-CN" altLang="en-US" sz="2000" b="0" i="0">
                        <a:latin typeface="黑体" panose="02010609060101010101" charset="-122"/>
                        <a:ea typeface="黑体" panose="02010609060101010101" charset="-122"/>
                        <a:cs typeface="黑体" panose="02010609060101010101" charset="-122"/>
                      </a:endParaRPr>
                    </a:p>
                    <a:p>
                      <a:pPr algn="l" defTabSz="914400">
                        <a:lnSpc>
                          <a:spcPct val="100000"/>
                        </a:lnSpc>
                        <a:buClrTx/>
                        <a:buSzTx/>
                        <a:buNone/>
                      </a:pPr>
                      <a:r>
                        <a:rPr lang="zh-CN" altLang="en-US" sz="2000" b="0" i="0">
                          <a:latin typeface="黑体" panose="02010609060101010101" charset="-122"/>
                          <a:ea typeface="黑体" panose="02010609060101010101" charset="-122"/>
                          <a:cs typeface="黑体" panose="02010609060101010101" charset="-122"/>
                        </a:rPr>
                        <a:t>2022湖南T8；</a:t>
                      </a:r>
                      <a:r>
                        <a:rPr lang="zh-CN" altLang="en-US" sz="2000">
                          <a:latin typeface="黑体" panose="02010609060101010101" charset="-122"/>
                          <a:ea typeface="黑体" panose="02010609060101010101" charset="-122"/>
                          <a:cs typeface="黑体" panose="02010609060101010101" charset="-122"/>
                          <a:sym typeface="+mn-ea"/>
                        </a:rPr>
                        <a:t>2021河北T9；</a:t>
                      </a:r>
                      <a:endParaRPr lang="zh-CN" altLang="en-US" sz="2000" b="0" i="0">
                        <a:latin typeface="黑体" panose="02010609060101010101" charset="-122"/>
                        <a:ea typeface="黑体" panose="02010609060101010101" charset="-122"/>
                        <a:cs typeface="黑体" panose="02010609060101010101" charset="-122"/>
                      </a:endParaRP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2000" b="0" i="0">
                          <a:latin typeface="黑体" panose="02010609060101010101" charset="-122"/>
                          <a:ea typeface="黑体" panose="02010609060101010101" charset="-122"/>
                          <a:cs typeface="黑体" panose="02010609060101010101" charset="-122"/>
                        </a:rPr>
                        <a:t>2022全国卷甲T30；</a:t>
                      </a:r>
                      <a:endParaRPr lang="en-US" altLang="zh-CN" sz="2000" b="0" i="0">
                        <a:latin typeface="黑体" panose="02010609060101010101" charset="-122"/>
                        <a:ea typeface="黑体" panose="02010609060101010101" charset="-122"/>
                        <a:cs typeface="黑体" panose="02010609060101010101" charset="-122"/>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tLang="zh-CN" sz="2000" b="0" i="0">
                          <a:solidFill>
                            <a:srgbClr val="FF0000"/>
                          </a:solidFill>
                          <a:latin typeface="黑体" panose="02010609060101010101" charset="-122"/>
                          <a:ea typeface="黑体" panose="02010609060101010101" charset="-122"/>
                          <a:cs typeface="黑体" panose="02010609060101010101" charset="-122"/>
                        </a:rPr>
                        <a:t>2022</a:t>
                      </a:r>
                      <a:r>
                        <a:rPr lang="zh-CN" altLang="en-US" sz="2000" b="0" i="0">
                          <a:solidFill>
                            <a:srgbClr val="FF0000"/>
                          </a:solidFill>
                          <a:latin typeface="黑体" panose="02010609060101010101" charset="-122"/>
                          <a:ea typeface="黑体" panose="02010609060101010101" charset="-122"/>
                          <a:cs typeface="黑体" panose="02010609060101010101" charset="-122"/>
                        </a:rPr>
                        <a:t>山东卷</a:t>
                      </a:r>
                      <a:r>
                        <a:rPr lang="en-US" altLang="zh-CN" sz="2000" b="0" i="0">
                          <a:solidFill>
                            <a:srgbClr val="FF0000"/>
                          </a:solidFill>
                          <a:latin typeface="黑体" panose="02010609060101010101" charset="-122"/>
                          <a:ea typeface="黑体" panose="02010609060101010101" charset="-122"/>
                          <a:cs typeface="黑体" panose="02010609060101010101" charset="-122"/>
                        </a:rPr>
                        <a:t>7</a:t>
                      </a:r>
                      <a:endParaRPr lang="en-US" altLang="zh-CN" sz="2000" b="0" i="0">
                        <a:solidFill>
                          <a:srgbClr val="FF0000"/>
                        </a:solidFill>
                        <a:latin typeface="黑体" panose="02010609060101010101" charset="-122"/>
                        <a:ea typeface="黑体" panose="02010609060101010101" charset="-122"/>
                        <a:cs typeface="黑体" panose="02010609060101010101" charset="-122"/>
                      </a:endParaRPr>
                    </a:p>
                    <a:p>
                      <a:pPr algn="l" defTabSz="914400">
                        <a:lnSpc>
                          <a:spcPct val="100000"/>
                        </a:lnSpc>
                        <a:buClrTx/>
                        <a:buSzTx/>
                        <a:buNone/>
                      </a:pPr>
                      <a:endParaRPr lang="zh-CN" altLang="en-US" sz="2000" b="0" i="0">
                        <a:latin typeface="黑体" panose="02010609060101010101" charset="-122"/>
                        <a:ea typeface="黑体" panose="02010609060101010101" charset="-122"/>
                        <a:cs typeface="黑体" panose="02010609060101010101"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rowSpan="2">
                  <a:txBody>
                    <a:bodyPr wrap="square"/>
                    <a:lstStyle/>
                    <a:p>
                      <a:r>
                        <a:rPr lang="zh-CN" altLang="en-US" sz="2000" b="0" i="0">
                          <a:latin typeface="黑体" panose="02010609060101010101" charset="-122"/>
                          <a:ea typeface="黑体" panose="02010609060101010101" charset="-122"/>
                        </a:rPr>
                        <a:t>2.运用唯物史观分析中国建立共和制的曲折历程，了解中国共产党在</a:t>
                      </a:r>
                      <a:r>
                        <a:rPr lang="zh-CN" altLang="en-US" sz="2000" b="0" i="0">
                          <a:solidFill>
                            <a:srgbClr val="FF0000"/>
                          </a:solidFill>
                          <a:latin typeface="黑体" panose="02010609060101010101" charset="-122"/>
                          <a:ea typeface="黑体" panose="02010609060101010101" charset="-122"/>
                        </a:rPr>
                        <a:t>革命根据地</a:t>
                      </a:r>
                      <a:r>
                        <a:rPr lang="zh-CN" altLang="en-US" sz="2000" b="0" i="0">
                          <a:latin typeface="黑体" panose="02010609060101010101" charset="-122"/>
                          <a:ea typeface="黑体" panose="02010609060101010101" charset="-122"/>
                        </a:rPr>
                        <a:t>和解放区的制度探索,通过分析中华人民共和国的政治制度,体会制度创新的意义,增强制度自信,培养家国情怀等学科核心素养。</a:t>
                      </a:r>
                      <a:endParaRPr lang="zh-CN"/>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621337">
                <a:tc>
                  <a:txBody>
                    <a:bodyPr wrap="square"/>
                    <a:lstStyle/>
                    <a:p>
                      <a:pPr algn="l" defTabSz="914400">
                        <a:lnSpc>
                          <a:spcPct val="100000"/>
                        </a:lnSpc>
                        <a:buClrTx/>
                        <a:buSzTx/>
                        <a:buFontTx/>
                      </a:pPr>
                      <a:r>
                        <a:rPr lang="zh-CN" altLang="en-US" sz="2000" b="0" i="0">
                          <a:latin typeface="黑体" panose="02010609060101010101" charset="-122"/>
                          <a:ea typeface="黑体" panose="02010609060101010101" charset="-122"/>
                          <a:cs typeface="黑体" panose="02010609060101010101" charset="-122"/>
                        </a:rPr>
                        <a:t>2.了解共和制在中国建立的曲折过程，理解中国政治道路发展的独特性。</a:t>
                      </a:r>
                      <a:endParaRPr lang="zh-CN" altLang="en-US" sz="2000">
                        <a:latin typeface="黑体" panose="02010609060101010101" charset="-122"/>
                        <a:ea typeface="黑体" panose="02010609060101010101" charset="-122"/>
                        <a:cs typeface="黑体" panose="02010609060101010101"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wrap="square"/>
                    <a:lstStyle/>
                    <a:p>
                      <a:pPr algn="l" defTabSz="914400">
                        <a:lnSpc>
                          <a:spcPct val="100000"/>
                        </a:lnSpc>
                        <a:buClrTx/>
                        <a:buSzTx/>
                        <a:buFontTx/>
                      </a:pPr>
                      <a:r>
                        <a:rPr lang="zh-CN" altLang="en-US" sz="2400" b="0" i="0">
                          <a:solidFill>
                            <a:srgbClr val="FF0000"/>
                          </a:solidFill>
                          <a:latin typeface="黑体" panose="02010609060101010101" charset="-122"/>
                          <a:ea typeface="黑体" panose="02010609060101010101" charset="-122"/>
                          <a:cs typeface="黑体" panose="02010609060101010101" charset="-122"/>
                        </a:rPr>
                        <a:t>中国当代政</a:t>
                      </a:r>
                      <a:endParaRPr lang="zh-CN" altLang="en-US" sz="2400" b="0" i="0">
                        <a:solidFill>
                          <a:srgbClr val="FF0000"/>
                        </a:solidFill>
                        <a:latin typeface="黑体" panose="02010609060101010101" charset="-122"/>
                        <a:ea typeface="黑体" panose="02010609060101010101" charset="-122"/>
                        <a:cs typeface="黑体" panose="02010609060101010101" charset="-122"/>
                      </a:endParaRPr>
                    </a:p>
                    <a:p>
                      <a:pPr algn="l" defTabSz="914400">
                        <a:lnSpc>
                          <a:spcPct val="100000"/>
                        </a:lnSpc>
                        <a:buClrTx/>
                        <a:buSzTx/>
                        <a:buFontTx/>
                      </a:pPr>
                      <a:r>
                        <a:rPr lang="zh-CN" altLang="en-US" sz="2400" b="0" i="0">
                          <a:solidFill>
                            <a:srgbClr val="FF0000"/>
                          </a:solidFill>
                          <a:latin typeface="黑体" panose="02010609060101010101" charset="-122"/>
                          <a:ea typeface="黑体" panose="02010609060101010101" charset="-122"/>
                          <a:cs typeface="黑体" panose="02010609060101010101" charset="-122"/>
                        </a:rPr>
                        <a:t>治制度</a:t>
                      </a:r>
                      <a:endParaRPr lang="zh-CN" altLang="en-US" sz="2400" b="0" i="0">
                        <a:solidFill>
                          <a:srgbClr val="FF0000"/>
                        </a:solidFill>
                        <a:latin typeface="黑体" panose="02010609060101010101" charset="-122"/>
                        <a:ea typeface="黑体" panose="02010609060101010101" charset="-122"/>
                        <a:cs typeface="黑体" panose="02010609060101010101"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wrap="square"/>
                    <a:lstStyle/>
                    <a:p>
                      <a:pPr algn="l" defTabSz="914400">
                        <a:lnSpc>
                          <a:spcPct val="100000"/>
                        </a:lnSpc>
                        <a:buClrTx/>
                        <a:buSzTx/>
                        <a:buFontTx/>
                      </a:pPr>
                      <a:r>
                        <a:rPr lang="en-US" altLang="zh-CN" sz="2000" b="0" i="0">
                          <a:solidFill>
                            <a:srgbClr val="FF0000"/>
                          </a:solidFill>
                          <a:latin typeface="黑体" panose="02010609060101010101" charset="-122"/>
                          <a:ea typeface="黑体" panose="02010609060101010101" charset="-122"/>
                          <a:cs typeface="黑体" panose="02010609060101010101" charset="-122"/>
                        </a:rPr>
                        <a:t>2022</a:t>
                      </a:r>
                      <a:r>
                        <a:rPr lang="zh-CN" altLang="en-US" sz="2000" b="0" i="0">
                          <a:solidFill>
                            <a:srgbClr val="FF0000"/>
                          </a:solidFill>
                          <a:latin typeface="黑体" panose="02010609060101010101" charset="-122"/>
                          <a:ea typeface="黑体" panose="02010609060101010101" charset="-122"/>
                          <a:cs typeface="黑体" panose="02010609060101010101" charset="-122"/>
                        </a:rPr>
                        <a:t>山东卷</a:t>
                      </a:r>
                      <a:r>
                        <a:rPr lang="en-US" altLang="zh-CN" sz="2000" b="0" i="0">
                          <a:solidFill>
                            <a:srgbClr val="FF0000"/>
                          </a:solidFill>
                          <a:latin typeface="黑体" panose="02010609060101010101" charset="-122"/>
                          <a:ea typeface="黑体" panose="02010609060101010101" charset="-122"/>
                          <a:cs typeface="黑体" panose="02010609060101010101" charset="-122"/>
                        </a:rPr>
                        <a:t>18</a:t>
                      </a:r>
                      <a:endParaRPr lang="en-US" altLang="zh-CN" sz="2000" b="0" i="0">
                        <a:solidFill>
                          <a:srgbClr val="FF0000"/>
                        </a:solidFill>
                        <a:latin typeface="黑体" panose="02010609060101010101" charset="-122"/>
                        <a:ea typeface="黑体" panose="02010609060101010101" charset="-122"/>
                        <a:cs typeface="黑体" panose="02010609060101010101" charset="-122"/>
                      </a:endParaRPr>
                    </a:p>
                    <a:p>
                      <a:pPr algn="l" defTabSz="914400">
                        <a:lnSpc>
                          <a:spcPct val="100000"/>
                        </a:lnSpc>
                        <a:buClrTx/>
                        <a:buSzTx/>
                        <a:buFontTx/>
                      </a:pPr>
                      <a:r>
                        <a:rPr lang="zh-CN" altLang="en-US" sz="2000" b="0" i="0">
                          <a:latin typeface="黑体" panose="02010609060101010101" charset="-122"/>
                          <a:ea typeface="黑体" panose="02010609060101010101" charset="-122"/>
                          <a:cs typeface="黑体" panose="02010609060101010101" charset="-122"/>
                        </a:rPr>
                        <a:t>2022全国卷乙T47；</a:t>
                      </a:r>
                      <a:endParaRPr lang="zh-CN" altLang="en-US" sz="2000">
                        <a:latin typeface="黑体" panose="02010609060101010101" charset="-122"/>
                        <a:ea typeface="黑体" panose="02010609060101010101" charset="-122"/>
                        <a:cs typeface="黑体" panose="02010609060101010101" charset="-122"/>
                      </a:endParaRPr>
                    </a:p>
                    <a:p>
                      <a:pPr algn="l" defTabSz="914400">
                        <a:lnSpc>
                          <a:spcPct val="100000"/>
                        </a:lnSpc>
                        <a:buClrTx/>
                        <a:buSzTx/>
                        <a:buFontTx/>
                      </a:pPr>
                      <a:r>
                        <a:rPr lang="zh-CN" altLang="en-US" sz="2000" b="0" i="0">
                          <a:latin typeface="黑体" panose="02010609060101010101" charset="-122"/>
                          <a:ea typeface="黑体" panose="02010609060101010101" charset="-122"/>
                          <a:cs typeface="黑体" panose="02010609060101010101" charset="-122"/>
                        </a:rPr>
                        <a:t>2022江苏T9；</a:t>
                      </a:r>
                      <a:endParaRPr lang="zh-CN" altLang="en-US" sz="2000">
                        <a:latin typeface="黑体" panose="02010609060101010101" charset="-122"/>
                        <a:ea typeface="黑体" panose="02010609060101010101" charset="-122"/>
                        <a:cs typeface="黑体" panose="02010609060101010101" charset="-122"/>
                      </a:endParaRPr>
                    </a:p>
                    <a:p>
                      <a:pPr algn="l" defTabSz="914400">
                        <a:lnSpc>
                          <a:spcPct val="100000"/>
                        </a:lnSpc>
                        <a:buClrTx/>
                        <a:buSzTx/>
                        <a:buFontTx/>
                      </a:pPr>
                      <a:r>
                        <a:rPr lang="zh-CN" altLang="en-US" sz="2000" b="0" i="0">
                          <a:latin typeface="黑体" panose="02010609060101010101" charset="-122"/>
                          <a:ea typeface="黑体" panose="02010609060101010101" charset="-122"/>
                          <a:cs typeface="黑体" panose="02010609060101010101" charset="-122"/>
                        </a:rPr>
                        <a:t>2021.6浙江T14</a:t>
                      </a:r>
                      <a:endParaRPr lang="zh-CN" altLang="en-US" sz="2000">
                        <a:latin typeface="黑体" panose="02010609060101010101" charset="-122"/>
                        <a:ea typeface="黑体" panose="02010609060101010101" charset="-122"/>
                        <a:cs typeface="黑体" panose="02010609060101010101"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vMerge="1">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Tree>
    <p:custDataLst>
      <p:tags r:id="rId2"/>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280160" y="1197186"/>
            <a:ext cx="9454896" cy="3108543"/>
          </a:xfrm>
          <a:prstGeom prst="rect">
            <a:avLst/>
          </a:prstGeom>
          <a:noFill/>
        </p:spPr>
        <p:txBody>
          <a:bodyPr wrap="square">
            <a:spAutoFit/>
          </a:bodyPr>
          <a:lstStyle/>
          <a:p>
            <a:r>
              <a:rPr lang="zh-CN" altLang="en-US" sz="2800" b="1">
                <a:latin typeface="仿宋" panose="02010609060101010101" pitchFamily="49" charset="-122"/>
                <a:ea typeface="仿宋" panose="02010609060101010101" pitchFamily="49" charset="-122"/>
              </a:rPr>
              <a:t>①南京临时政府的建立以及其政体。</a:t>
            </a:r>
            <a:endParaRPr lang="en-US" altLang="zh-CN" sz="2800" b="1">
              <a:latin typeface="仿宋" panose="02010609060101010101" pitchFamily="49" charset="-122"/>
              <a:ea typeface="仿宋" panose="02010609060101010101" pitchFamily="49" charset="-122"/>
            </a:endParaRPr>
          </a:p>
          <a:p>
            <a:r>
              <a:rPr lang="en-US" altLang="zh-CN" sz="2800" b="1">
                <a:solidFill>
                  <a:srgbClr val="FF0000"/>
                </a:solidFill>
                <a:latin typeface="仿宋" panose="02010609060101010101" pitchFamily="49" charset="-122"/>
                <a:ea typeface="仿宋" panose="02010609060101010101" pitchFamily="49" charset="-122"/>
              </a:rPr>
              <a:t>《</a:t>
            </a:r>
            <a:r>
              <a:rPr lang="zh-CN" altLang="en-US" sz="2800" b="1">
                <a:solidFill>
                  <a:srgbClr val="FF0000"/>
                </a:solidFill>
                <a:latin typeface="仿宋" panose="02010609060101010101" pitchFamily="49" charset="-122"/>
                <a:ea typeface="仿宋" panose="02010609060101010101" pitchFamily="49" charset="-122"/>
              </a:rPr>
              <a:t>中华民国临时约法</a:t>
            </a:r>
            <a:r>
              <a:rPr lang="en-US" altLang="zh-CN" sz="2800" b="1">
                <a:solidFill>
                  <a:srgbClr val="FF0000"/>
                </a:solidFill>
                <a:latin typeface="仿宋" panose="02010609060101010101" pitchFamily="49" charset="-122"/>
                <a:ea typeface="仿宋" panose="02010609060101010101" pitchFamily="49" charset="-122"/>
              </a:rPr>
              <a:t>》</a:t>
            </a:r>
            <a:r>
              <a:rPr lang="zh-CN" altLang="en-US" sz="2800" b="1">
                <a:latin typeface="仿宋" panose="02010609060101010101" pitchFamily="49" charset="-122"/>
                <a:ea typeface="仿宋" panose="02010609060101010101" pitchFamily="49" charset="-122"/>
              </a:rPr>
              <a:t>颁布的目的，内容，原则和评价</a:t>
            </a:r>
            <a:endParaRPr lang="en-US" altLang="zh-CN" sz="2800" b="1">
              <a:latin typeface="仿宋" panose="02010609060101010101" pitchFamily="49" charset="-122"/>
              <a:ea typeface="仿宋" panose="02010609060101010101" pitchFamily="49" charset="-122"/>
            </a:endParaRPr>
          </a:p>
          <a:p>
            <a:r>
              <a:rPr lang="zh-CN" altLang="en-US" sz="2800" b="1">
                <a:latin typeface="仿宋" panose="02010609060101010101" pitchFamily="49" charset="-122"/>
                <a:ea typeface="仿宋" panose="02010609060101010101" pitchFamily="49" charset="-122"/>
              </a:rPr>
              <a:t>②民国时期政党政治尝试过程、特点</a:t>
            </a:r>
            <a:endParaRPr lang="en-US" altLang="zh-CN" sz="2800" b="1">
              <a:latin typeface="仿宋" panose="02010609060101010101" pitchFamily="49" charset="-122"/>
              <a:ea typeface="仿宋" panose="02010609060101010101" pitchFamily="49" charset="-122"/>
            </a:endParaRPr>
          </a:p>
          <a:p>
            <a:r>
              <a:rPr lang="zh-CN" altLang="en-US" sz="2800" b="1">
                <a:latin typeface="仿宋" panose="02010609060101010101" pitchFamily="49" charset="-122"/>
                <a:ea typeface="仿宋" panose="02010609060101010101" pitchFamily="49" charset="-122"/>
              </a:rPr>
              <a:t>③南京政府训政和宪政的实质</a:t>
            </a:r>
            <a:endParaRPr lang="zh-CN" altLang="en-US" sz="2800" b="1">
              <a:latin typeface="仿宋" panose="02010609060101010101" pitchFamily="49" charset="-122"/>
              <a:ea typeface="仿宋" panose="02010609060101010101" pitchFamily="49" charset="-122"/>
            </a:endParaRPr>
          </a:p>
          <a:p>
            <a:r>
              <a:rPr lang="zh-CN" altLang="en-US" sz="2800" b="1">
                <a:latin typeface="仿宋" panose="02010609060101010101" pitchFamily="49" charset="-122"/>
                <a:ea typeface="仿宋" panose="02010609060101010101" pitchFamily="49" charset="-122"/>
              </a:rPr>
              <a:t>④</a:t>
            </a:r>
            <a:r>
              <a:rPr lang="zh-CN" altLang="en-US" sz="2800" b="1">
                <a:solidFill>
                  <a:srgbClr val="FF0000"/>
                </a:solidFill>
                <a:latin typeface="仿宋" panose="02010609060101010101" pitchFamily="49" charset="-122"/>
                <a:ea typeface="仿宋" panose="02010609060101010101" pitchFamily="49" charset="-122"/>
              </a:rPr>
              <a:t>中共在根据地、解放区</a:t>
            </a:r>
            <a:r>
              <a:rPr lang="zh-CN" altLang="en-US" sz="2800" b="1">
                <a:latin typeface="仿宋" panose="02010609060101010101" pitchFamily="49" charset="-122"/>
                <a:ea typeface="仿宋" panose="02010609060101010101" pitchFamily="49" charset="-122"/>
              </a:rPr>
              <a:t>的探索</a:t>
            </a:r>
            <a:r>
              <a:rPr lang="en-US" altLang="zh-CN" sz="2800" b="1">
                <a:latin typeface="仿宋" panose="02010609060101010101" pitchFamily="49" charset="-122"/>
                <a:ea typeface="仿宋" panose="02010609060101010101" pitchFamily="49" charset="-122"/>
              </a:rPr>
              <a:t>(</a:t>
            </a:r>
            <a:r>
              <a:rPr lang="zh-CN" altLang="en-US" sz="2800" b="1">
                <a:solidFill>
                  <a:srgbClr val="FF0000"/>
                </a:solidFill>
                <a:latin typeface="仿宋" panose="02010609060101010101" pitchFamily="49" charset="-122"/>
                <a:ea typeface="仿宋" panose="02010609060101010101" pitchFamily="49" charset="-122"/>
              </a:rPr>
              <a:t>土地革命、抗日战争：三三制原则</a:t>
            </a:r>
            <a:r>
              <a:rPr lang="zh-CN" altLang="en-US" sz="2800" b="1">
                <a:latin typeface="仿宋" panose="02010609060101010101" pitchFamily="49" charset="-122"/>
                <a:ea typeface="仿宋" panose="02010609060101010101" pitchFamily="49" charset="-122"/>
              </a:rPr>
              <a:t>、解放战争</a:t>
            </a:r>
            <a:r>
              <a:rPr lang="en-US" altLang="zh-CN" sz="2800" b="1">
                <a:latin typeface="仿宋" panose="02010609060101010101" pitchFamily="49" charset="-122"/>
                <a:ea typeface="仿宋" panose="02010609060101010101" pitchFamily="49" charset="-122"/>
              </a:rPr>
              <a:t>)</a:t>
            </a:r>
            <a:r>
              <a:rPr lang="zh-CN" altLang="en-US" sz="2800" b="1">
                <a:latin typeface="仿宋" panose="02010609060101010101" pitchFamily="49" charset="-122"/>
                <a:ea typeface="仿宋" panose="02010609060101010101" pitchFamily="49" charset="-122"/>
              </a:rPr>
              <a:t>及其意义</a:t>
            </a:r>
            <a:endParaRPr lang="en-US" altLang="zh-CN" sz="2800" b="1">
              <a:latin typeface="仿宋" panose="02010609060101010101" pitchFamily="49" charset="-122"/>
              <a:ea typeface="仿宋" panose="02010609060101010101" pitchFamily="49" charset="-122"/>
            </a:endParaRPr>
          </a:p>
          <a:p>
            <a:r>
              <a:rPr lang="zh-CN" altLang="en-US" sz="2800" b="1">
                <a:latin typeface="仿宋" panose="02010609060101010101" pitchFamily="49" charset="-122"/>
                <a:ea typeface="仿宋" panose="02010609060101010101" pitchFamily="49" charset="-122"/>
              </a:rPr>
              <a:t>⑤新中国政体、基本政治制度</a:t>
            </a:r>
            <a:endParaRPr lang="zh-CN" altLang="en-US" sz="2800" b="1">
              <a:latin typeface="仿宋" panose="02010609060101010101" pitchFamily="49" charset="-122"/>
              <a:ea typeface="仿宋" panose="02010609060101010101" pitchFamily="49" charset="-122"/>
            </a:endParaRPr>
          </a:p>
        </p:txBody>
      </p:sp>
    </p:spTree>
    <p:custDataLst>
      <p:tags r:id="rId2"/>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stretch>
            <a:fillRect/>
          </a:stretch>
        </p:blipFill>
        <p:spPr>
          <a:xfrm>
            <a:off x="411480" y="1871980"/>
            <a:ext cx="11351895" cy="3269615"/>
          </a:xfrm>
          <a:prstGeom prst="rect">
            <a:avLst/>
          </a:prstGeom>
        </p:spPr>
      </p:pic>
      <p:sp>
        <p:nvSpPr>
          <p:cNvPr id="3" name="圆角矩形 2"/>
          <p:cNvSpPr/>
          <p:nvPr>
            <p:custDataLst>
              <p:tags r:id="rId3"/>
            </p:custDataLst>
          </p:nvPr>
        </p:nvSpPr>
        <p:spPr>
          <a:xfrm>
            <a:off x="411480" y="340360"/>
            <a:ext cx="2464435" cy="62547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FF0000"/>
                </a:solidFill>
                <a:latin typeface="华文中宋" panose="02010600040101010101" pitchFamily="2" charset="-122"/>
                <a:ea typeface="华文中宋" panose="02010600040101010101" pitchFamily="2" charset="-122"/>
              </a:rPr>
              <a:t>时空坐标</a:t>
            </a:r>
            <a:endParaRPr lang="zh-CN" altLang="en-US" sz="3600" b="1">
              <a:solidFill>
                <a:srgbClr val="FF0000"/>
              </a:solidFill>
              <a:latin typeface="华文中宋" panose="02010600040101010101" pitchFamily="2" charset="-122"/>
              <a:ea typeface="华文中宋" panose="02010600040101010101" pitchFamily="2" charset="-122"/>
            </a:endParaRPr>
          </a:p>
        </p:txBody>
      </p:sp>
      <p:sp>
        <p:nvSpPr>
          <p:cNvPr id="54" name="文本框 53"/>
          <p:cNvSpPr txBox="1"/>
          <p:nvPr>
            <p:custDataLst>
              <p:tags r:id="rId4"/>
            </p:custDataLst>
          </p:nvPr>
        </p:nvSpPr>
        <p:spPr>
          <a:xfrm>
            <a:off x="866775" y="1285240"/>
            <a:ext cx="4524375" cy="534035"/>
          </a:xfrm>
          <a:prstGeom prst="rect">
            <a:avLst/>
          </a:prstGeom>
          <a:solidFill>
            <a:schemeClr val="accent2"/>
          </a:solidFill>
        </p:spPr>
        <p:txBody>
          <a:bodyPr wrap="square" rtlCol="0">
            <a:spAutoFit/>
          </a:bodyPr>
          <a:lstStyle/>
          <a:p>
            <a:pPr lvl="0" defTabSz="457200">
              <a:lnSpc>
                <a:spcPct val="120000"/>
              </a:lnSpc>
              <a:defRPr/>
            </a:pPr>
            <a:r>
              <a:rPr kumimoji="1" lang="zh-CN" altLang="en-US" sz="2400" b="1" spc="300">
                <a:solidFill>
                  <a:srgbClr val="FFFF00"/>
                </a:solidFill>
                <a:latin typeface="华文中宋" panose="02010600040101010101" pitchFamily="2" charset="-122"/>
                <a:ea typeface="华文中宋" panose="02010600040101010101" pitchFamily="2" charset="-122"/>
                <a:cs typeface="+mn-ea"/>
                <a:sym typeface="Arial" panose="020B0604020202020204" pitchFamily="34" charset="0"/>
              </a:rPr>
              <a:t>中国近代史（</a:t>
            </a:r>
            <a:r>
              <a:rPr kumimoji="1" lang="en-US" altLang="zh-CN" sz="2400" b="1" spc="300">
                <a:solidFill>
                  <a:srgbClr val="FFFF00"/>
                </a:solidFill>
                <a:latin typeface="华文中宋" panose="02010600040101010101" pitchFamily="2" charset="-122"/>
                <a:ea typeface="华文中宋" panose="02010600040101010101" pitchFamily="2" charset="-122"/>
                <a:cs typeface="+mn-ea"/>
                <a:sym typeface="Arial" panose="020B0604020202020204" pitchFamily="34" charset="0"/>
              </a:rPr>
              <a:t>1840-1949</a:t>
            </a:r>
            <a:r>
              <a:rPr kumimoji="1" lang="zh-CN" altLang="en-US" sz="2400" b="1" spc="300">
                <a:solidFill>
                  <a:srgbClr val="FFFF00"/>
                </a:solidFill>
                <a:latin typeface="华文中宋" panose="02010600040101010101" pitchFamily="2" charset="-122"/>
                <a:ea typeface="华文中宋" panose="02010600040101010101" pitchFamily="2" charset="-122"/>
                <a:cs typeface="+mn-ea"/>
                <a:sym typeface="Arial" panose="020B0604020202020204" pitchFamily="34" charset="0"/>
              </a:rPr>
              <a:t>）</a:t>
            </a:r>
            <a:endParaRPr kumimoji="1" lang="zh-CN" altLang="en-US" sz="2400" b="1" spc="300">
              <a:solidFill>
                <a:srgbClr val="FFFF00"/>
              </a:solidFill>
              <a:latin typeface="华文中宋" panose="02010600040101010101" pitchFamily="2" charset="-122"/>
              <a:ea typeface="华文中宋" panose="02010600040101010101" pitchFamily="2" charset="-122"/>
              <a:cs typeface="+mn-ea"/>
              <a:sym typeface="Arial" panose="020B0604020202020204" pitchFamily="34" charset="0"/>
            </a:endParaRPr>
          </a:p>
        </p:txBody>
      </p:sp>
      <p:sp>
        <p:nvSpPr>
          <p:cNvPr id="59" name="文本框 58"/>
          <p:cNvSpPr txBox="1"/>
          <p:nvPr>
            <p:custDataLst>
              <p:tags r:id="rId5"/>
            </p:custDataLst>
          </p:nvPr>
        </p:nvSpPr>
        <p:spPr>
          <a:xfrm>
            <a:off x="6951980" y="1210945"/>
            <a:ext cx="4259580" cy="510540"/>
          </a:xfrm>
          <a:prstGeom prst="rect">
            <a:avLst/>
          </a:prstGeom>
          <a:solidFill>
            <a:schemeClr val="accent2"/>
          </a:solidFill>
        </p:spPr>
        <p:txBody>
          <a:bodyPr wrap="square" rtlCol="0">
            <a:noAutofit/>
          </a:bodyPr>
          <a:lstStyle/>
          <a:p>
            <a:pPr lvl="0" defTabSz="457200">
              <a:lnSpc>
                <a:spcPct val="120000"/>
              </a:lnSpc>
              <a:defRPr/>
            </a:pPr>
            <a:r>
              <a:rPr kumimoji="1" lang="zh-CN" altLang="en-US" sz="2400" b="1" spc="300">
                <a:solidFill>
                  <a:srgbClr val="FFFF00"/>
                </a:solidFill>
                <a:latin typeface="华文中宋" panose="02010600040101010101" pitchFamily="2" charset="-122"/>
                <a:ea typeface="华文中宋" panose="02010600040101010101" pitchFamily="2" charset="-122"/>
                <a:cs typeface="+mn-ea"/>
                <a:sym typeface="Arial" panose="020B0604020202020204" pitchFamily="34" charset="0"/>
              </a:rPr>
              <a:t>中国现代史（</a:t>
            </a:r>
            <a:r>
              <a:rPr kumimoji="1" lang="en-US" altLang="zh-CN" sz="2400" b="1" spc="300">
                <a:solidFill>
                  <a:srgbClr val="FFFF00"/>
                </a:solidFill>
                <a:latin typeface="华文中宋" panose="02010600040101010101" pitchFamily="2" charset="-122"/>
                <a:ea typeface="华文中宋" panose="02010600040101010101" pitchFamily="2" charset="-122"/>
                <a:cs typeface="+mn-ea"/>
                <a:sym typeface="Arial" panose="020B0604020202020204" pitchFamily="34" charset="0"/>
              </a:rPr>
              <a:t>1949-</a:t>
            </a:r>
            <a:r>
              <a:rPr kumimoji="1" lang="zh-CN" altLang="en-US" sz="2400" b="1" spc="300">
                <a:solidFill>
                  <a:srgbClr val="FFFF00"/>
                </a:solidFill>
                <a:latin typeface="华文中宋" panose="02010600040101010101" pitchFamily="2" charset="-122"/>
                <a:ea typeface="华文中宋" panose="02010600040101010101" pitchFamily="2" charset="-122"/>
                <a:cs typeface="+mn-ea"/>
                <a:sym typeface="Arial" panose="020B0604020202020204" pitchFamily="34" charset="0"/>
              </a:rPr>
              <a:t>至今）</a:t>
            </a:r>
            <a:endParaRPr kumimoji="1" lang="zh-CN" altLang="en-US" sz="2400" b="1" spc="300">
              <a:solidFill>
                <a:srgbClr val="FFFF00"/>
              </a:solidFill>
              <a:latin typeface="华文中宋" panose="02010600040101010101" pitchFamily="2" charset="-122"/>
              <a:ea typeface="华文中宋" panose="02010600040101010101" pitchFamily="2" charset="-122"/>
              <a:cs typeface="+mn-ea"/>
              <a:sym typeface="Arial" panose="020B0604020202020204" pitchFamily="34" charset="0"/>
            </a:endParaRPr>
          </a:p>
        </p:txBody>
      </p:sp>
      <p:sp>
        <p:nvSpPr>
          <p:cNvPr id="8" name="文本框 7"/>
          <p:cNvSpPr txBox="1"/>
          <p:nvPr>
            <p:custDataLst>
              <p:tags r:id="rId6"/>
            </p:custDataLst>
          </p:nvPr>
        </p:nvSpPr>
        <p:spPr>
          <a:xfrm>
            <a:off x="412115" y="5611495"/>
            <a:ext cx="4811395" cy="1198880"/>
          </a:xfrm>
          <a:prstGeom prst="rect">
            <a:avLst/>
          </a:prstGeom>
          <a:solidFill>
            <a:schemeClr val="accent2">
              <a:lumMod val="40000"/>
              <a:lumOff val="60000"/>
            </a:schemeClr>
          </a:solidFill>
        </p:spPr>
        <p:txBody>
          <a:bodyPr wrap="square" rtlCol="0">
            <a:spAutoFit/>
          </a:bodyPr>
          <a:lstStyle/>
          <a:p>
            <a:pPr lvl="0" defTabSz="457200">
              <a:lnSpc>
                <a:spcPct val="120000"/>
              </a:lnSpc>
              <a:defRPr/>
            </a:pPr>
            <a:r>
              <a:rPr kumimoji="1" lang="zh-CN" altLang="en-US" sz="2000" b="1" spc="300">
                <a:solidFill>
                  <a:schemeClr val="tx1"/>
                </a:solidFill>
                <a:latin typeface="华文中宋" panose="02010600040101010101" pitchFamily="2" charset="-122"/>
                <a:ea typeface="华文中宋" panose="02010600040101010101" pitchFamily="2" charset="-122"/>
                <a:cs typeface="+mn-ea"/>
                <a:sym typeface="Arial" panose="020B0604020202020204" pitchFamily="34" charset="0"/>
              </a:rPr>
              <a:t>南京临时政府：</a:t>
            </a:r>
            <a:r>
              <a:rPr kumimoji="1" lang="en-US" altLang="zh-CN" sz="2000" b="1" spc="300">
                <a:solidFill>
                  <a:schemeClr val="tx1"/>
                </a:solidFill>
                <a:latin typeface="华文中宋" panose="02010600040101010101" pitchFamily="2" charset="-122"/>
                <a:ea typeface="华文中宋" panose="02010600040101010101" pitchFamily="2" charset="-122"/>
                <a:cs typeface="+mn-ea"/>
                <a:sym typeface="Arial" panose="020B0604020202020204" pitchFamily="34" charset="0"/>
              </a:rPr>
              <a:t>1912年1月—3月</a:t>
            </a:r>
            <a:endParaRPr kumimoji="1" lang="en-US" altLang="zh-CN" sz="2000" b="1" spc="300">
              <a:solidFill>
                <a:schemeClr val="tx1"/>
              </a:solidFill>
              <a:latin typeface="华文中宋" panose="02010600040101010101" pitchFamily="2" charset="-122"/>
              <a:ea typeface="华文中宋" panose="02010600040101010101" pitchFamily="2" charset="-122"/>
              <a:cs typeface="+mn-ea"/>
              <a:sym typeface="Arial" panose="020B0604020202020204" pitchFamily="34" charset="0"/>
            </a:endParaRPr>
          </a:p>
          <a:p>
            <a:pPr lvl="0" defTabSz="457200">
              <a:lnSpc>
                <a:spcPct val="120000"/>
              </a:lnSpc>
              <a:defRPr/>
            </a:pPr>
            <a:r>
              <a:rPr kumimoji="1" lang="zh-CN" altLang="en-US" sz="2000" b="1" spc="300">
                <a:solidFill>
                  <a:schemeClr val="tx1"/>
                </a:solidFill>
                <a:latin typeface="华文中宋" panose="02010600040101010101" pitchFamily="2" charset="-122"/>
                <a:ea typeface="华文中宋" panose="02010600040101010101" pitchFamily="2" charset="-122"/>
                <a:cs typeface="+mn-ea"/>
                <a:sym typeface="Arial" panose="020B0604020202020204" pitchFamily="34" charset="0"/>
              </a:rPr>
              <a:t>北洋（军阀）政府：1912—1928</a:t>
            </a:r>
            <a:endParaRPr kumimoji="1" lang="zh-CN" altLang="en-US" sz="2000" b="1" spc="300">
              <a:solidFill>
                <a:schemeClr val="tx1"/>
              </a:solidFill>
              <a:latin typeface="华文中宋" panose="02010600040101010101" pitchFamily="2" charset="-122"/>
              <a:ea typeface="华文中宋" panose="02010600040101010101" pitchFamily="2" charset="-122"/>
              <a:cs typeface="+mn-ea"/>
              <a:sym typeface="Arial" panose="020B0604020202020204" pitchFamily="34" charset="0"/>
            </a:endParaRPr>
          </a:p>
          <a:p>
            <a:pPr lvl="0" defTabSz="457200">
              <a:lnSpc>
                <a:spcPct val="120000"/>
              </a:lnSpc>
              <a:defRPr/>
            </a:pPr>
            <a:r>
              <a:rPr kumimoji="1" lang="zh-CN" altLang="en-US" sz="2000" b="1" spc="300">
                <a:solidFill>
                  <a:schemeClr val="tx1"/>
                </a:solidFill>
                <a:latin typeface="华文中宋" panose="02010600040101010101" pitchFamily="2" charset="-122"/>
                <a:ea typeface="华文中宋" panose="02010600040101010101" pitchFamily="2" charset="-122"/>
                <a:cs typeface="+mn-ea"/>
                <a:sym typeface="Arial" panose="020B0604020202020204" pitchFamily="34" charset="0"/>
              </a:rPr>
              <a:t>南京国民政府时期：1927—1949</a:t>
            </a:r>
            <a:endParaRPr kumimoji="1" lang="zh-CN" altLang="en-US" sz="2000" b="1" spc="300">
              <a:solidFill>
                <a:schemeClr val="tx1"/>
              </a:solidFill>
              <a:latin typeface="华文中宋" panose="02010600040101010101" pitchFamily="2" charset="-122"/>
              <a:ea typeface="华文中宋" panose="02010600040101010101" pitchFamily="2" charset="-122"/>
              <a:cs typeface="+mn-ea"/>
              <a:sym typeface="Arial" panose="020B0604020202020204" pitchFamily="34" charset="0"/>
            </a:endParaRPr>
          </a:p>
        </p:txBody>
      </p:sp>
      <p:sp>
        <p:nvSpPr>
          <p:cNvPr id="9" name="文本框 8"/>
          <p:cNvSpPr txBox="1"/>
          <p:nvPr>
            <p:custDataLst>
              <p:tags r:id="rId7"/>
            </p:custDataLst>
          </p:nvPr>
        </p:nvSpPr>
        <p:spPr>
          <a:xfrm>
            <a:off x="6223000" y="5239385"/>
            <a:ext cx="5539740" cy="1568450"/>
          </a:xfrm>
          <a:prstGeom prst="rect">
            <a:avLst/>
          </a:prstGeom>
          <a:solidFill>
            <a:schemeClr val="accent2">
              <a:lumMod val="40000"/>
              <a:lumOff val="60000"/>
            </a:schemeClr>
          </a:solidFill>
        </p:spPr>
        <p:txBody>
          <a:bodyPr wrap="square" rtlCol="0">
            <a:spAutoFit/>
          </a:bodyPr>
          <a:lstStyle/>
          <a:p>
            <a:pPr lvl="0" defTabSz="457200">
              <a:lnSpc>
                <a:spcPct val="120000"/>
              </a:lnSpc>
              <a:defRPr/>
            </a:pPr>
            <a:r>
              <a:rPr kumimoji="1" lang="zh-CN" altLang="en-US" sz="2000" b="1" spc="300">
                <a:solidFill>
                  <a:schemeClr val="tx1"/>
                </a:solidFill>
                <a:latin typeface="华文中宋" panose="02010600040101010101" pitchFamily="2" charset="-122"/>
                <a:ea typeface="华文中宋" panose="02010600040101010101" pitchFamily="2" charset="-122"/>
                <a:cs typeface="+mn-ea"/>
                <a:sym typeface="Arial" panose="020B0604020202020204" pitchFamily="34" charset="0"/>
              </a:rPr>
              <a:t>革命根据地：</a:t>
            </a:r>
            <a:r>
              <a:rPr kumimoji="1" lang="en-US" altLang="zh-CN" sz="2000" b="1" spc="300">
                <a:solidFill>
                  <a:schemeClr val="tx1"/>
                </a:solidFill>
                <a:latin typeface="华文中宋" panose="02010600040101010101" pitchFamily="2" charset="-122"/>
                <a:ea typeface="华文中宋" panose="02010600040101010101" pitchFamily="2" charset="-122"/>
                <a:cs typeface="+mn-ea"/>
                <a:sym typeface="Arial" panose="020B0604020202020204" pitchFamily="34" charset="0"/>
              </a:rPr>
              <a:t>1927—1937</a:t>
            </a:r>
            <a:endParaRPr kumimoji="1" lang="en-US" altLang="zh-CN" sz="2000" b="1" spc="300">
              <a:solidFill>
                <a:schemeClr val="tx1"/>
              </a:solidFill>
              <a:latin typeface="华文中宋" panose="02010600040101010101" pitchFamily="2" charset="-122"/>
              <a:ea typeface="华文中宋" panose="02010600040101010101" pitchFamily="2" charset="-122"/>
              <a:cs typeface="+mn-ea"/>
              <a:sym typeface="Arial" panose="020B0604020202020204" pitchFamily="34" charset="0"/>
            </a:endParaRPr>
          </a:p>
          <a:p>
            <a:pPr lvl="0" defTabSz="457200">
              <a:lnSpc>
                <a:spcPct val="120000"/>
              </a:lnSpc>
              <a:defRPr/>
            </a:pPr>
            <a:r>
              <a:rPr kumimoji="1" lang="zh-CN" altLang="en-US" sz="2000" b="1" spc="300">
                <a:solidFill>
                  <a:schemeClr val="tx1"/>
                </a:solidFill>
                <a:latin typeface="华文中宋" panose="02010600040101010101" pitchFamily="2" charset="-122"/>
                <a:ea typeface="华文中宋" panose="02010600040101010101" pitchFamily="2" charset="-122"/>
                <a:cs typeface="+mn-ea"/>
                <a:sym typeface="Arial" panose="020B0604020202020204" pitchFamily="34" charset="0"/>
              </a:rPr>
              <a:t>抗日民主根据地：19</a:t>
            </a:r>
            <a:r>
              <a:rPr kumimoji="1" lang="en-US" altLang="zh-CN" sz="2000" b="1" spc="300">
                <a:solidFill>
                  <a:schemeClr val="tx1"/>
                </a:solidFill>
                <a:latin typeface="华文中宋" panose="02010600040101010101" pitchFamily="2" charset="-122"/>
                <a:ea typeface="华文中宋" panose="02010600040101010101" pitchFamily="2" charset="-122"/>
                <a:cs typeface="+mn-ea"/>
                <a:sym typeface="Arial" panose="020B0604020202020204" pitchFamily="34" charset="0"/>
              </a:rPr>
              <a:t>37</a:t>
            </a:r>
            <a:r>
              <a:rPr kumimoji="1" lang="zh-CN" altLang="en-US" sz="2000" b="1" spc="300">
                <a:solidFill>
                  <a:schemeClr val="tx1"/>
                </a:solidFill>
                <a:latin typeface="华文中宋" panose="02010600040101010101" pitchFamily="2" charset="-122"/>
                <a:ea typeface="华文中宋" panose="02010600040101010101" pitchFamily="2" charset="-122"/>
                <a:cs typeface="+mn-ea"/>
                <a:sym typeface="Arial" panose="020B0604020202020204" pitchFamily="34" charset="0"/>
              </a:rPr>
              <a:t>—19</a:t>
            </a:r>
            <a:r>
              <a:rPr kumimoji="1" lang="en-US" altLang="zh-CN" sz="2000" b="1" spc="300">
                <a:solidFill>
                  <a:schemeClr val="tx1"/>
                </a:solidFill>
                <a:latin typeface="华文中宋" panose="02010600040101010101" pitchFamily="2" charset="-122"/>
                <a:ea typeface="华文中宋" panose="02010600040101010101" pitchFamily="2" charset="-122"/>
                <a:cs typeface="+mn-ea"/>
                <a:sym typeface="Arial" panose="020B0604020202020204" pitchFamily="34" charset="0"/>
              </a:rPr>
              <a:t>45</a:t>
            </a:r>
            <a:endParaRPr kumimoji="1" lang="zh-CN" altLang="en-US" sz="2000" b="1" spc="300">
              <a:solidFill>
                <a:schemeClr val="tx1"/>
              </a:solidFill>
              <a:latin typeface="华文中宋" panose="02010600040101010101" pitchFamily="2" charset="-122"/>
              <a:ea typeface="华文中宋" panose="02010600040101010101" pitchFamily="2" charset="-122"/>
              <a:cs typeface="+mn-ea"/>
              <a:sym typeface="Arial" panose="020B0604020202020204" pitchFamily="34" charset="0"/>
            </a:endParaRPr>
          </a:p>
          <a:p>
            <a:pPr lvl="0" defTabSz="457200">
              <a:lnSpc>
                <a:spcPct val="120000"/>
              </a:lnSpc>
              <a:defRPr/>
            </a:pPr>
            <a:r>
              <a:rPr kumimoji="1" lang="zh-CN" altLang="en-US" sz="2000" b="1" spc="300">
                <a:solidFill>
                  <a:schemeClr val="tx1"/>
                </a:solidFill>
                <a:latin typeface="华文中宋" panose="02010600040101010101" pitchFamily="2" charset="-122"/>
                <a:ea typeface="华文中宋" panose="02010600040101010101" pitchFamily="2" charset="-122"/>
                <a:cs typeface="+mn-ea"/>
                <a:sym typeface="Arial" panose="020B0604020202020204" pitchFamily="34" charset="0"/>
              </a:rPr>
              <a:t>解放区行政区：19</a:t>
            </a:r>
            <a:r>
              <a:rPr kumimoji="1" lang="en-US" altLang="zh-CN" sz="2000" b="1" spc="300">
                <a:solidFill>
                  <a:schemeClr val="tx1"/>
                </a:solidFill>
                <a:latin typeface="华文中宋" panose="02010600040101010101" pitchFamily="2" charset="-122"/>
                <a:ea typeface="华文中宋" panose="02010600040101010101" pitchFamily="2" charset="-122"/>
                <a:cs typeface="+mn-ea"/>
                <a:sym typeface="Arial" panose="020B0604020202020204" pitchFamily="34" charset="0"/>
              </a:rPr>
              <a:t>46</a:t>
            </a:r>
            <a:r>
              <a:rPr kumimoji="1" lang="zh-CN" altLang="en-US" sz="2000" b="1" spc="300">
                <a:solidFill>
                  <a:schemeClr val="tx1"/>
                </a:solidFill>
                <a:latin typeface="华文中宋" panose="02010600040101010101" pitchFamily="2" charset="-122"/>
                <a:ea typeface="华文中宋" panose="02010600040101010101" pitchFamily="2" charset="-122"/>
                <a:cs typeface="+mn-ea"/>
                <a:sym typeface="Arial" panose="020B0604020202020204" pitchFamily="34" charset="0"/>
              </a:rPr>
              <a:t>—1949</a:t>
            </a:r>
            <a:endParaRPr kumimoji="1" lang="zh-CN" altLang="en-US" sz="2000" b="1" spc="300">
              <a:solidFill>
                <a:schemeClr val="tx1"/>
              </a:solidFill>
              <a:latin typeface="华文中宋" panose="02010600040101010101" pitchFamily="2" charset="-122"/>
              <a:ea typeface="华文中宋" panose="02010600040101010101" pitchFamily="2" charset="-122"/>
              <a:cs typeface="+mn-ea"/>
              <a:sym typeface="Arial" panose="020B0604020202020204" pitchFamily="34" charset="0"/>
            </a:endParaRPr>
          </a:p>
          <a:p>
            <a:pPr lvl="0" defTabSz="457200">
              <a:lnSpc>
                <a:spcPct val="120000"/>
              </a:lnSpc>
              <a:defRPr/>
            </a:pPr>
            <a:r>
              <a:rPr kumimoji="1" lang="zh-CN" altLang="en-US" sz="2000" b="1" spc="300">
                <a:solidFill>
                  <a:schemeClr val="tx1"/>
                </a:solidFill>
                <a:latin typeface="华文中宋" panose="02010600040101010101" pitchFamily="2" charset="-122"/>
                <a:ea typeface="华文中宋" panose="02010600040101010101" pitchFamily="2" charset="-122"/>
                <a:cs typeface="+mn-ea"/>
                <a:sym typeface="Arial" panose="020B0604020202020204" pitchFamily="34" charset="0"/>
              </a:rPr>
              <a:t>新中国成立：人大、政协、民族区域自治</a:t>
            </a:r>
            <a:endParaRPr kumimoji="1" lang="zh-CN" altLang="en-US" sz="2000" b="1" spc="300">
              <a:solidFill>
                <a:schemeClr val="tx1"/>
              </a:solidFill>
              <a:latin typeface="华文中宋" panose="02010600040101010101" pitchFamily="2" charset="-122"/>
              <a:ea typeface="华文中宋" panose="02010600040101010101" pitchFamily="2" charset="-122"/>
              <a:cs typeface="+mn-ea"/>
              <a:sym typeface="Arial" panose="020B0604020202020204" pitchFamily="34" charset="0"/>
            </a:endParaRPr>
          </a:p>
        </p:txBody>
      </p:sp>
      <p:sp>
        <p:nvSpPr>
          <p:cNvPr id="5" name="矩形 4"/>
          <p:cNvSpPr/>
          <p:nvPr>
            <p:custDataLst>
              <p:tags r:id="rId8"/>
            </p:custDataLst>
          </p:nvPr>
        </p:nvSpPr>
        <p:spPr>
          <a:xfrm>
            <a:off x="1202690" y="3401060"/>
            <a:ext cx="3095625" cy="5289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300" b="1">
                <a:solidFill>
                  <a:srgbClr val="FF0000"/>
                </a:solidFill>
              </a:rPr>
              <a:t>资产阶级初建共和</a:t>
            </a:r>
            <a:endParaRPr lang="zh-CN" altLang="en-US" sz="2300" b="1">
              <a:solidFill>
                <a:srgbClr val="FF0000"/>
              </a:solidFill>
            </a:endParaRPr>
          </a:p>
        </p:txBody>
      </p:sp>
      <p:sp>
        <p:nvSpPr>
          <p:cNvPr id="6" name="矩形 5"/>
          <p:cNvSpPr/>
          <p:nvPr>
            <p:custDataLst>
              <p:tags r:id="rId9"/>
            </p:custDataLst>
          </p:nvPr>
        </p:nvSpPr>
        <p:spPr>
          <a:xfrm>
            <a:off x="4320540" y="3394710"/>
            <a:ext cx="3095625" cy="52895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300" b="1">
                <a:solidFill>
                  <a:srgbClr val="FFC000"/>
                </a:solidFill>
              </a:rPr>
              <a:t>中国共产党制度探索</a:t>
            </a:r>
            <a:endParaRPr lang="zh-CN" altLang="en-US" sz="2300" b="1">
              <a:solidFill>
                <a:srgbClr val="FFC000"/>
              </a:solidFill>
            </a:endParaRPr>
          </a:p>
        </p:txBody>
      </p:sp>
      <p:sp>
        <p:nvSpPr>
          <p:cNvPr id="7" name="矩形 6"/>
          <p:cNvSpPr/>
          <p:nvPr>
            <p:custDataLst>
              <p:tags r:id="rId10"/>
            </p:custDataLst>
          </p:nvPr>
        </p:nvSpPr>
        <p:spPr>
          <a:xfrm>
            <a:off x="7438390" y="3401060"/>
            <a:ext cx="3866515" cy="52895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b="1">
                <a:solidFill>
                  <a:schemeClr val="tx1"/>
                </a:solidFill>
              </a:rPr>
              <a:t>中华人民共和国的政治制度</a:t>
            </a:r>
            <a:endParaRPr lang="zh-CN" altLang="en-US" sz="2100" b="1">
              <a:solidFill>
                <a:schemeClr val="tx1"/>
              </a:solidFill>
            </a:endParaRPr>
          </a:p>
        </p:txBody>
      </p:sp>
      <p:sp>
        <p:nvSpPr>
          <p:cNvPr id="10" name="文本框 9"/>
          <p:cNvSpPr txBox="1"/>
          <p:nvPr>
            <p:custDataLst>
              <p:tags r:id="rId11"/>
            </p:custDataLst>
          </p:nvPr>
        </p:nvSpPr>
        <p:spPr>
          <a:xfrm>
            <a:off x="438150" y="5151120"/>
            <a:ext cx="4281170" cy="460375"/>
          </a:xfrm>
          <a:prstGeom prst="rect">
            <a:avLst/>
          </a:prstGeom>
          <a:noFill/>
        </p:spPr>
        <p:txBody>
          <a:bodyPr wrap="square" rtlCol="0" anchor="t">
            <a:spAutoFit/>
          </a:bodyPr>
          <a:lstStyle/>
          <a:p>
            <a:r>
              <a:rPr lang="zh-CN" altLang="en-US" sz="2400" b="1">
                <a:solidFill>
                  <a:schemeClr val="tx1"/>
                </a:solidFill>
                <a:latin typeface="方正粗黑宋简体" panose="02000000000000000000" pitchFamily="2" charset="-122"/>
                <a:ea typeface="方正粗黑宋简体" panose="02000000000000000000" pitchFamily="2" charset="-122"/>
                <a:cs typeface="等线" panose="02010600030101010101" charset="-122"/>
                <a:sym typeface="+mn-ea"/>
              </a:rPr>
              <a:t>中华民国：</a:t>
            </a:r>
            <a:r>
              <a:rPr lang="en-US" altLang="zh-CN" sz="2400" b="1">
                <a:solidFill>
                  <a:schemeClr val="tx1"/>
                </a:solidFill>
                <a:latin typeface="方正粗黑宋简体" panose="02000000000000000000" pitchFamily="2" charset="-122"/>
                <a:ea typeface="方正粗黑宋简体" panose="02000000000000000000" pitchFamily="2" charset="-122"/>
                <a:cs typeface="等线" panose="02010600030101010101" charset="-122"/>
                <a:sym typeface="+mn-ea"/>
              </a:rPr>
              <a:t>1912——1949</a:t>
            </a:r>
            <a:r>
              <a:rPr lang="zh-CN" altLang="en-US" sz="2400" b="1">
                <a:solidFill>
                  <a:schemeClr val="tx1"/>
                </a:solidFill>
                <a:latin typeface="方正粗黑宋简体" panose="02000000000000000000" pitchFamily="2" charset="-122"/>
                <a:ea typeface="方正粗黑宋简体" panose="02000000000000000000" pitchFamily="2" charset="-122"/>
                <a:cs typeface="等线" panose="02010600030101010101" charset="-122"/>
                <a:sym typeface="+mn-ea"/>
              </a:rPr>
              <a:t>年</a:t>
            </a:r>
            <a:endParaRPr lang="zh-CN" altLang="en-US" sz="2400" b="1">
              <a:solidFill>
                <a:schemeClr val="tx1"/>
              </a:solidFill>
              <a:latin typeface="方正粗黑宋简体" panose="02000000000000000000" pitchFamily="2" charset="-122"/>
              <a:ea typeface="方正粗黑宋简体" panose="02000000000000000000" pitchFamily="2" charset="-122"/>
              <a:cs typeface="等线" panose="02010600030101010101" charset="-122"/>
              <a:sym typeface="+mn-ea"/>
            </a:endParaRPr>
          </a:p>
        </p:txBody>
      </p:sp>
    </p:spTree>
    <p:custDataLst>
      <p:tags r:id="rId1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grpId="1" nodeType="clickEffect">
                                  <p:stCondLst>
                                    <p:cond delay="0"/>
                                  </p:stCondLst>
                                  <p:childTnLst>
                                    <p:animEffect transition="out" filter="wipe(down)">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par>
                                <p:cTn id="20" presetID="22" presetClass="exit" presetSubtype="4" fill="hold" grpId="1" nodeType="withEffect">
                                  <p:stCondLst>
                                    <p:cond delay="0"/>
                                  </p:stCondLst>
                                  <p:childTnLst>
                                    <p:animEffect transition="out" filter="wipe(down)">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22" presetClass="exit" presetSubtype="4" fill="hold" grpId="1" nodeType="withEffect">
                                  <p:stCondLst>
                                    <p:cond delay="0"/>
                                  </p:stCondLst>
                                  <p:childTnLst>
                                    <p:animEffect transition="out" filter="wipe(down)">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animBg="1"/>
      <p:bldP spid="5" grpId="1" animBg="1"/>
      <p:bldP spid="6" grpId="0" animBg="1"/>
      <p:bldP spid="6" grpId="1" animBg="1"/>
      <p:bldP spid="7" grpId="0" animBg="1"/>
      <p:bldP spid="7" grpId="1"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custDataLst>
              <p:tags r:id="rId1"/>
            </p:custDataLst>
          </p:nvPr>
        </p:nvGrpSpPr>
        <p:grpSpPr>
          <a:xfrm>
            <a:off x="1032788" y="2586909"/>
            <a:ext cx="9456904" cy="840377"/>
            <a:chOff x="1852" y="4960"/>
            <a:chExt cx="10781" cy="1212"/>
          </a:xfrm>
        </p:grpSpPr>
        <p:cxnSp>
          <p:nvCxnSpPr>
            <p:cNvPr id="8" name="直接连接符 7"/>
            <p:cNvCxnSpPr/>
            <p:nvPr>
              <p:custDataLst>
                <p:tags r:id="rId2"/>
              </p:custDataLst>
            </p:nvPr>
          </p:nvCxnSpPr>
          <p:spPr>
            <a:xfrm>
              <a:off x="2362" y="5198"/>
              <a:ext cx="9967" cy="32"/>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3"/>
              </p:custDataLst>
            </p:nvPr>
          </p:nvCxnSpPr>
          <p:spPr>
            <a:xfrm flipH="1">
              <a:off x="2603" y="4960"/>
              <a:ext cx="0" cy="47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4"/>
              </p:custDataLst>
            </p:nvPr>
          </p:nvCxnSpPr>
          <p:spPr>
            <a:xfrm flipH="1">
              <a:off x="6381" y="4960"/>
              <a:ext cx="0" cy="47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5"/>
              </p:custDataLst>
            </p:nvPr>
          </p:nvCxnSpPr>
          <p:spPr>
            <a:xfrm flipH="1">
              <a:off x="9608" y="4960"/>
              <a:ext cx="0" cy="47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6"/>
              </p:custDataLst>
            </p:nvPr>
          </p:nvCxnSpPr>
          <p:spPr>
            <a:xfrm flipH="1">
              <a:off x="12074" y="4960"/>
              <a:ext cx="0" cy="47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44051" name="文本框 12"/>
            <p:cNvSpPr txBox="1">
              <a:spLocks noChangeArrowheads="1"/>
            </p:cNvSpPr>
            <p:nvPr>
              <p:custDataLst>
                <p:tags r:id="rId7"/>
              </p:custDataLst>
            </p:nvPr>
          </p:nvSpPr>
          <p:spPr bwMode="auto">
            <a:xfrm>
              <a:off x="1852" y="5597"/>
              <a:ext cx="1470" cy="575"/>
            </a:xfrm>
            <a:prstGeom prst="rect">
              <a:avLst/>
            </a:prstGeom>
            <a:noFill/>
            <a:ln w="9525">
              <a:noFill/>
              <a:miter lim="800000"/>
            </a:ln>
          </p:spPr>
          <p:txBody>
            <a:bodyPr>
              <a:spAutoFit/>
            </a:bodyPr>
            <a:lstStyle/>
            <a:p>
              <a:pPr algn="ctr"/>
              <a:r>
                <a:rPr lang="en-US" altLang="zh-CN" sz="2000" b="1">
                  <a:latin typeface="仿宋" panose="02010609060101010101" pitchFamily="49" charset="-122"/>
                  <a:ea typeface="仿宋" panose="02010609060101010101" pitchFamily="49" charset="-122"/>
                </a:rPr>
                <a:t>1927</a:t>
              </a:r>
              <a:endParaRPr lang="en-US" altLang="zh-CN" sz="2000" b="1">
                <a:latin typeface="仿宋" panose="02010609060101010101" pitchFamily="49" charset="-122"/>
                <a:ea typeface="仿宋" panose="02010609060101010101" pitchFamily="49" charset="-122"/>
              </a:endParaRPr>
            </a:p>
          </p:txBody>
        </p:sp>
        <p:sp>
          <p:nvSpPr>
            <p:cNvPr id="44052" name="文本框 13"/>
            <p:cNvSpPr txBox="1">
              <a:spLocks noChangeArrowheads="1"/>
            </p:cNvSpPr>
            <p:nvPr>
              <p:custDataLst>
                <p:tags r:id="rId8"/>
              </p:custDataLst>
            </p:nvPr>
          </p:nvSpPr>
          <p:spPr bwMode="auto">
            <a:xfrm>
              <a:off x="5647" y="5597"/>
              <a:ext cx="1468" cy="575"/>
            </a:xfrm>
            <a:prstGeom prst="rect">
              <a:avLst/>
            </a:prstGeom>
            <a:noFill/>
            <a:ln w="9525">
              <a:noFill/>
              <a:miter lim="800000"/>
            </a:ln>
          </p:spPr>
          <p:txBody>
            <a:bodyPr>
              <a:spAutoFit/>
            </a:bodyPr>
            <a:lstStyle/>
            <a:p>
              <a:pPr algn="ctr"/>
              <a:r>
                <a:rPr lang="en-US" altLang="zh-CN" sz="2000" b="1">
                  <a:latin typeface="仿宋" panose="02010609060101010101" pitchFamily="49" charset="-122"/>
                  <a:ea typeface="仿宋" panose="02010609060101010101" pitchFamily="49" charset="-122"/>
                </a:rPr>
                <a:t>1937</a:t>
              </a:r>
              <a:endParaRPr lang="en-US" altLang="zh-CN" sz="2000" b="1">
                <a:latin typeface="仿宋" panose="02010609060101010101" pitchFamily="49" charset="-122"/>
                <a:ea typeface="仿宋" panose="02010609060101010101" pitchFamily="49" charset="-122"/>
              </a:endParaRPr>
            </a:p>
          </p:txBody>
        </p:sp>
        <p:sp>
          <p:nvSpPr>
            <p:cNvPr id="44053" name="文本框 14"/>
            <p:cNvSpPr txBox="1">
              <a:spLocks noChangeArrowheads="1"/>
            </p:cNvSpPr>
            <p:nvPr>
              <p:custDataLst>
                <p:tags r:id="rId9"/>
              </p:custDataLst>
            </p:nvPr>
          </p:nvSpPr>
          <p:spPr bwMode="auto">
            <a:xfrm>
              <a:off x="8871" y="5597"/>
              <a:ext cx="1470" cy="575"/>
            </a:xfrm>
            <a:prstGeom prst="rect">
              <a:avLst/>
            </a:prstGeom>
            <a:noFill/>
            <a:ln w="9525">
              <a:noFill/>
              <a:miter lim="800000"/>
            </a:ln>
          </p:spPr>
          <p:txBody>
            <a:bodyPr>
              <a:spAutoFit/>
            </a:bodyPr>
            <a:lstStyle/>
            <a:p>
              <a:pPr algn="ctr"/>
              <a:r>
                <a:rPr lang="en-US" altLang="zh-CN" sz="2000" b="1">
                  <a:latin typeface="仿宋" panose="02010609060101010101" pitchFamily="49" charset="-122"/>
                  <a:ea typeface="仿宋" panose="02010609060101010101" pitchFamily="49" charset="-122"/>
                </a:rPr>
                <a:t>1945</a:t>
              </a:r>
              <a:endParaRPr lang="en-US" altLang="zh-CN" sz="2000" b="1">
                <a:latin typeface="仿宋" panose="02010609060101010101" pitchFamily="49" charset="-122"/>
                <a:ea typeface="仿宋" panose="02010609060101010101" pitchFamily="49" charset="-122"/>
              </a:endParaRPr>
            </a:p>
          </p:txBody>
        </p:sp>
        <p:sp>
          <p:nvSpPr>
            <p:cNvPr id="44054" name="文本框 15"/>
            <p:cNvSpPr txBox="1">
              <a:spLocks noChangeArrowheads="1"/>
            </p:cNvSpPr>
            <p:nvPr>
              <p:custDataLst>
                <p:tags r:id="rId10"/>
              </p:custDataLst>
            </p:nvPr>
          </p:nvSpPr>
          <p:spPr bwMode="auto">
            <a:xfrm>
              <a:off x="11163" y="5597"/>
              <a:ext cx="1470" cy="575"/>
            </a:xfrm>
            <a:prstGeom prst="rect">
              <a:avLst/>
            </a:prstGeom>
            <a:noFill/>
            <a:ln w="9525">
              <a:noFill/>
              <a:miter lim="800000"/>
            </a:ln>
          </p:spPr>
          <p:txBody>
            <a:bodyPr>
              <a:spAutoFit/>
            </a:bodyPr>
            <a:lstStyle/>
            <a:p>
              <a:pPr algn="ctr"/>
              <a:r>
                <a:rPr lang="en-US" altLang="zh-CN" sz="2000" b="1">
                  <a:latin typeface="仿宋" panose="02010609060101010101" pitchFamily="49" charset="-122"/>
                  <a:ea typeface="仿宋" panose="02010609060101010101" pitchFamily="49" charset="-122"/>
                </a:rPr>
                <a:t>1949</a:t>
              </a:r>
              <a:endParaRPr lang="en-US" altLang="zh-CN" sz="2000" b="1">
                <a:latin typeface="仿宋" panose="02010609060101010101" pitchFamily="49" charset="-122"/>
                <a:ea typeface="仿宋" panose="02010609060101010101" pitchFamily="49" charset="-122"/>
              </a:endParaRPr>
            </a:p>
          </p:txBody>
        </p:sp>
      </p:grpSp>
      <p:grpSp>
        <p:nvGrpSpPr>
          <p:cNvPr id="24" name="组合 23"/>
          <p:cNvGrpSpPr/>
          <p:nvPr>
            <p:custDataLst>
              <p:tags r:id="rId11"/>
            </p:custDataLst>
          </p:nvPr>
        </p:nvGrpSpPr>
        <p:grpSpPr>
          <a:xfrm>
            <a:off x="1603791" y="1282674"/>
            <a:ext cx="3314291" cy="1176193"/>
            <a:chOff x="2603" y="3106"/>
            <a:chExt cx="3777" cy="1695"/>
          </a:xfrm>
        </p:grpSpPr>
        <p:sp>
          <p:nvSpPr>
            <p:cNvPr id="17" name="左大括号 16"/>
            <p:cNvSpPr/>
            <p:nvPr>
              <p:custDataLst>
                <p:tags r:id="rId12"/>
              </p:custDataLst>
            </p:nvPr>
          </p:nvSpPr>
          <p:spPr bwMode="auto">
            <a:xfrm rot="5400000">
              <a:off x="4156" y="2577"/>
              <a:ext cx="671" cy="3777"/>
            </a:xfrm>
            <a:prstGeom prst="leftBrace">
              <a:avLst>
                <a:gd name="adj1" fmla="val 20196"/>
                <a:gd name="adj2" fmla="val 50000"/>
              </a:avLst>
            </a:prstGeom>
            <a:noFill/>
            <a:ln w="25400" cmpd="sng" algn="ctr">
              <a:solidFill>
                <a:schemeClr val="accent1">
                  <a:shade val="50000"/>
                </a:schemeClr>
              </a:solidFill>
              <a:prstDash val="solid"/>
              <a:miter lim="800000"/>
            </a:ln>
          </p:spPr>
          <p:txBody>
            <a:bodyPr rot="10800000" vert="eaVert" anchor="ctr"/>
            <a:lstStyle/>
            <a:p>
              <a:pPr algn="ctr" fontAlgn="auto">
                <a:spcBef>
                  <a:spcPct val="0"/>
                </a:spcBef>
                <a:spcAft>
                  <a:spcPct val="0"/>
                </a:spcAft>
                <a:defRPr/>
              </a:pPr>
              <a:endParaRPr lang="zh-CN" altLang="en-US" b="1">
                <a:latin typeface="宋体" panose="02010600030101010101" pitchFamily="2" charset="-122"/>
                <a:ea typeface="宋体" panose="02010600030101010101" pitchFamily="2" charset="-122"/>
              </a:endParaRPr>
            </a:p>
          </p:txBody>
        </p:sp>
        <p:sp>
          <p:nvSpPr>
            <p:cNvPr id="20" name="圆角矩形 19"/>
            <p:cNvSpPr/>
            <p:nvPr>
              <p:custDataLst>
                <p:tags r:id="rId13"/>
              </p:custDataLst>
            </p:nvPr>
          </p:nvSpPr>
          <p:spPr>
            <a:xfrm>
              <a:off x="3249" y="3106"/>
              <a:ext cx="2485" cy="846"/>
            </a:xfrm>
            <a:prstGeom prst="roundRect">
              <a:avLst/>
            </a:prstGeom>
            <a:noFill/>
            <a:ln w="254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400" b="1">
                  <a:solidFill>
                    <a:schemeClr val="tx1"/>
                  </a:solidFill>
                  <a:latin typeface="宋体" panose="02010600030101010101" pitchFamily="2" charset="-122"/>
                  <a:ea typeface="宋体" panose="02010600030101010101" pitchFamily="2" charset="-122"/>
                </a:rPr>
                <a:t>革命根据地</a:t>
              </a:r>
              <a:endParaRPr lang="zh-CN" altLang="en-US" sz="2400" b="1">
                <a:solidFill>
                  <a:schemeClr val="tx1"/>
                </a:solidFill>
                <a:latin typeface="宋体" panose="02010600030101010101" pitchFamily="2" charset="-122"/>
                <a:ea typeface="宋体" panose="02010600030101010101" pitchFamily="2" charset="-122"/>
              </a:endParaRPr>
            </a:p>
          </p:txBody>
        </p:sp>
      </p:grpSp>
      <p:grpSp>
        <p:nvGrpSpPr>
          <p:cNvPr id="25" name="组合 24"/>
          <p:cNvGrpSpPr/>
          <p:nvPr>
            <p:custDataLst>
              <p:tags r:id="rId14"/>
            </p:custDataLst>
          </p:nvPr>
        </p:nvGrpSpPr>
        <p:grpSpPr>
          <a:xfrm>
            <a:off x="4994273" y="1253044"/>
            <a:ext cx="2831750" cy="1176193"/>
            <a:chOff x="6380" y="3106"/>
            <a:chExt cx="3229" cy="1695"/>
          </a:xfrm>
        </p:grpSpPr>
        <p:sp>
          <p:nvSpPr>
            <p:cNvPr id="18" name="左大括号 17"/>
            <p:cNvSpPr/>
            <p:nvPr>
              <p:custDataLst>
                <p:tags r:id="rId15"/>
              </p:custDataLst>
            </p:nvPr>
          </p:nvSpPr>
          <p:spPr bwMode="auto">
            <a:xfrm rot="5400000">
              <a:off x="7659" y="2851"/>
              <a:ext cx="671" cy="3229"/>
            </a:xfrm>
            <a:prstGeom prst="leftBrace">
              <a:avLst>
                <a:gd name="adj1" fmla="val 20185"/>
                <a:gd name="adj2" fmla="val 50000"/>
              </a:avLst>
            </a:prstGeom>
            <a:noFill/>
            <a:ln w="25400" cmpd="sng" algn="ctr">
              <a:solidFill>
                <a:schemeClr val="accent1">
                  <a:shade val="50000"/>
                </a:schemeClr>
              </a:solidFill>
              <a:prstDash val="solid"/>
              <a:miter lim="800000"/>
            </a:ln>
          </p:spPr>
          <p:txBody>
            <a:bodyPr rot="10800000" vert="eaVert" anchor="ctr"/>
            <a:lstStyle/>
            <a:p>
              <a:pPr algn="ctr" fontAlgn="auto">
                <a:spcBef>
                  <a:spcPct val="0"/>
                </a:spcBef>
                <a:spcAft>
                  <a:spcPct val="0"/>
                </a:spcAft>
                <a:defRPr/>
              </a:pPr>
              <a:endParaRPr lang="zh-CN" altLang="en-US" b="1">
                <a:latin typeface="宋体" panose="02010600030101010101" pitchFamily="2" charset="-122"/>
                <a:ea typeface="宋体" panose="02010600030101010101" pitchFamily="2" charset="-122"/>
              </a:endParaRPr>
            </a:p>
          </p:txBody>
        </p:sp>
        <p:sp>
          <p:nvSpPr>
            <p:cNvPr id="21" name="圆角矩形 20"/>
            <p:cNvSpPr/>
            <p:nvPr>
              <p:custDataLst>
                <p:tags r:id="rId16"/>
              </p:custDataLst>
            </p:nvPr>
          </p:nvSpPr>
          <p:spPr>
            <a:xfrm>
              <a:off x="6760" y="3106"/>
              <a:ext cx="2516" cy="846"/>
            </a:xfrm>
            <a:prstGeom prst="roundRect">
              <a:avLst/>
            </a:prstGeom>
            <a:noFill/>
            <a:ln w="254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400" b="1">
                  <a:solidFill>
                    <a:schemeClr val="tx1"/>
                  </a:solidFill>
                  <a:latin typeface="宋体" panose="02010600030101010101" pitchFamily="2" charset="-122"/>
                  <a:ea typeface="宋体" panose="02010600030101010101" pitchFamily="2" charset="-122"/>
                </a:rPr>
                <a:t>抗日根据地</a:t>
              </a:r>
              <a:endParaRPr lang="zh-CN" altLang="en-US" sz="2400" b="1">
                <a:solidFill>
                  <a:schemeClr val="tx1"/>
                </a:solidFill>
                <a:latin typeface="宋体" panose="02010600030101010101" pitchFamily="2" charset="-122"/>
                <a:ea typeface="宋体" panose="02010600030101010101" pitchFamily="2" charset="-122"/>
              </a:endParaRPr>
            </a:p>
          </p:txBody>
        </p:sp>
      </p:grpSp>
      <p:grpSp>
        <p:nvGrpSpPr>
          <p:cNvPr id="26" name="组合 25"/>
          <p:cNvGrpSpPr/>
          <p:nvPr>
            <p:custDataLst>
              <p:tags r:id="rId17"/>
            </p:custDataLst>
          </p:nvPr>
        </p:nvGrpSpPr>
        <p:grpSpPr>
          <a:xfrm>
            <a:off x="7902214" y="1217489"/>
            <a:ext cx="2074607" cy="1176193"/>
            <a:chOff x="9607" y="3106"/>
            <a:chExt cx="2365" cy="1695"/>
          </a:xfrm>
        </p:grpSpPr>
        <p:sp>
          <p:nvSpPr>
            <p:cNvPr id="19" name="左大括号 18"/>
            <p:cNvSpPr/>
            <p:nvPr>
              <p:custDataLst>
                <p:tags r:id="rId18"/>
              </p:custDataLst>
            </p:nvPr>
          </p:nvSpPr>
          <p:spPr bwMode="auto">
            <a:xfrm rot="5400000">
              <a:off x="10454" y="3283"/>
              <a:ext cx="671" cy="2365"/>
            </a:xfrm>
            <a:prstGeom prst="leftBrace">
              <a:avLst>
                <a:gd name="adj1" fmla="val 20201"/>
                <a:gd name="adj2" fmla="val 50000"/>
              </a:avLst>
            </a:prstGeom>
            <a:noFill/>
            <a:ln w="25400" cmpd="sng" algn="ctr">
              <a:solidFill>
                <a:schemeClr val="accent1">
                  <a:shade val="50000"/>
                </a:schemeClr>
              </a:solidFill>
              <a:prstDash val="solid"/>
              <a:miter lim="800000"/>
            </a:ln>
          </p:spPr>
          <p:txBody>
            <a:bodyPr rot="10800000" vert="eaVert" anchor="ctr"/>
            <a:lstStyle/>
            <a:p>
              <a:pPr algn="ctr" fontAlgn="auto">
                <a:spcBef>
                  <a:spcPct val="0"/>
                </a:spcBef>
                <a:spcAft>
                  <a:spcPct val="0"/>
                </a:spcAft>
                <a:defRPr/>
              </a:pPr>
              <a:endParaRPr lang="zh-CN" altLang="en-US" b="1">
                <a:latin typeface="宋体" panose="02010600030101010101" pitchFamily="2" charset="-122"/>
                <a:ea typeface="宋体" panose="02010600030101010101" pitchFamily="2" charset="-122"/>
              </a:endParaRPr>
            </a:p>
          </p:txBody>
        </p:sp>
        <p:sp>
          <p:nvSpPr>
            <p:cNvPr id="22" name="圆角矩形 21"/>
            <p:cNvSpPr/>
            <p:nvPr>
              <p:custDataLst>
                <p:tags r:id="rId19"/>
              </p:custDataLst>
            </p:nvPr>
          </p:nvSpPr>
          <p:spPr>
            <a:xfrm>
              <a:off x="9849" y="3106"/>
              <a:ext cx="1878" cy="846"/>
            </a:xfrm>
            <a:prstGeom prst="roundRect">
              <a:avLst/>
            </a:prstGeom>
            <a:noFill/>
            <a:ln w="254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400" b="1">
                  <a:solidFill>
                    <a:schemeClr val="tx1"/>
                  </a:solidFill>
                  <a:latin typeface="宋体" panose="02010600030101010101" pitchFamily="2" charset="-122"/>
                  <a:ea typeface="宋体" panose="02010600030101010101" pitchFamily="2" charset="-122"/>
                </a:rPr>
                <a:t>解放区</a:t>
              </a:r>
              <a:endParaRPr lang="zh-CN" altLang="en-US" sz="2400" b="1">
                <a:solidFill>
                  <a:schemeClr val="tx1"/>
                </a:solidFill>
                <a:latin typeface="宋体" panose="02010600030101010101" pitchFamily="2" charset="-122"/>
                <a:ea typeface="宋体" panose="02010600030101010101" pitchFamily="2" charset="-122"/>
              </a:endParaRPr>
            </a:p>
          </p:txBody>
        </p:sp>
      </p:grpSp>
      <p:sp>
        <p:nvSpPr>
          <p:cNvPr id="28" name="文本框 27"/>
          <p:cNvSpPr txBox="1">
            <a:spLocks noChangeArrowheads="1"/>
          </p:cNvSpPr>
          <p:nvPr>
            <p:custDataLst>
              <p:tags r:id="rId20"/>
            </p:custDataLst>
          </p:nvPr>
        </p:nvSpPr>
        <p:spPr bwMode="auto">
          <a:xfrm>
            <a:off x="1933740" y="2288602"/>
            <a:ext cx="2796829" cy="460375"/>
          </a:xfrm>
          <a:prstGeom prst="rect">
            <a:avLst/>
          </a:prstGeom>
          <a:noFill/>
          <a:ln w="9525">
            <a:noFill/>
            <a:miter lim="800000"/>
          </a:ln>
        </p:spPr>
        <p:txBody>
          <a:bodyPr>
            <a:spAutoFit/>
          </a:bodyPr>
          <a:lstStyle/>
          <a:p>
            <a:pPr algn="ctr"/>
            <a:r>
              <a:rPr lang="zh-CN" altLang="en-US" sz="2400" b="1">
                <a:solidFill>
                  <a:srgbClr val="FF0000"/>
                </a:solidFill>
                <a:latin typeface="仿宋" panose="02010609060101010101" pitchFamily="49" charset="-122"/>
                <a:ea typeface="仿宋" panose="02010609060101010101" pitchFamily="49" charset="-122"/>
              </a:rPr>
              <a:t>土地革命时期</a:t>
            </a:r>
            <a:endParaRPr lang="zh-CN" altLang="en-US" sz="2400" b="1">
              <a:solidFill>
                <a:srgbClr val="FF0000"/>
              </a:solidFill>
              <a:latin typeface="仿宋" panose="02010609060101010101" pitchFamily="49" charset="-122"/>
              <a:ea typeface="仿宋" panose="02010609060101010101" pitchFamily="49" charset="-122"/>
            </a:endParaRPr>
          </a:p>
        </p:txBody>
      </p:sp>
      <p:sp>
        <p:nvSpPr>
          <p:cNvPr id="29" name="文本框 28"/>
          <p:cNvSpPr txBox="1">
            <a:spLocks noChangeArrowheads="1"/>
          </p:cNvSpPr>
          <p:nvPr>
            <p:custDataLst>
              <p:tags r:id="rId21"/>
            </p:custDataLst>
          </p:nvPr>
        </p:nvSpPr>
        <p:spPr bwMode="auto">
          <a:xfrm>
            <a:off x="5004326" y="2261512"/>
            <a:ext cx="2728575" cy="460375"/>
          </a:xfrm>
          <a:prstGeom prst="rect">
            <a:avLst/>
          </a:prstGeom>
          <a:noFill/>
          <a:ln w="9525">
            <a:noFill/>
            <a:miter lim="800000"/>
          </a:ln>
        </p:spPr>
        <p:txBody>
          <a:bodyPr>
            <a:spAutoFit/>
          </a:bodyPr>
          <a:lstStyle/>
          <a:p>
            <a:pPr algn="ctr"/>
            <a:r>
              <a:rPr lang="zh-CN" altLang="en-US" sz="2400" b="1">
                <a:solidFill>
                  <a:srgbClr val="FF0000"/>
                </a:solidFill>
                <a:latin typeface="仿宋" panose="02010609060101010101" pitchFamily="49" charset="-122"/>
                <a:ea typeface="仿宋" panose="02010609060101010101" pitchFamily="49" charset="-122"/>
              </a:rPr>
              <a:t>全民族抗战时期</a:t>
            </a:r>
            <a:endParaRPr lang="zh-CN" altLang="en-US" sz="2400" b="1">
              <a:solidFill>
                <a:srgbClr val="FF0000"/>
              </a:solidFill>
              <a:latin typeface="仿宋" panose="02010609060101010101" pitchFamily="49" charset="-122"/>
              <a:ea typeface="仿宋" panose="02010609060101010101" pitchFamily="49" charset="-122"/>
            </a:endParaRPr>
          </a:p>
        </p:txBody>
      </p:sp>
      <p:sp>
        <p:nvSpPr>
          <p:cNvPr id="30" name="文本框 29"/>
          <p:cNvSpPr txBox="1">
            <a:spLocks noChangeArrowheads="1"/>
          </p:cNvSpPr>
          <p:nvPr>
            <p:custDataLst>
              <p:tags r:id="rId22"/>
            </p:custDataLst>
          </p:nvPr>
        </p:nvSpPr>
        <p:spPr bwMode="auto">
          <a:xfrm>
            <a:off x="7747929" y="2261194"/>
            <a:ext cx="2346036" cy="460375"/>
          </a:xfrm>
          <a:prstGeom prst="rect">
            <a:avLst/>
          </a:prstGeom>
          <a:noFill/>
          <a:ln w="9525">
            <a:noFill/>
            <a:miter lim="800000"/>
          </a:ln>
        </p:spPr>
        <p:txBody>
          <a:bodyPr>
            <a:spAutoFit/>
          </a:bodyPr>
          <a:lstStyle/>
          <a:p>
            <a:pPr algn="ctr"/>
            <a:r>
              <a:rPr lang="zh-CN" altLang="en-US" sz="2400" b="1">
                <a:solidFill>
                  <a:srgbClr val="FF0000"/>
                </a:solidFill>
                <a:latin typeface="仿宋" panose="02010609060101010101" pitchFamily="49" charset="-122"/>
                <a:ea typeface="仿宋" panose="02010609060101010101" pitchFamily="49" charset="-122"/>
              </a:rPr>
              <a:t>解放战争时期</a:t>
            </a:r>
            <a:endParaRPr lang="zh-CN" altLang="en-US" sz="2400" b="1">
              <a:solidFill>
                <a:srgbClr val="FF0000"/>
              </a:solidFill>
              <a:latin typeface="仿宋" panose="02010609060101010101" pitchFamily="49" charset="-122"/>
              <a:ea typeface="仿宋" panose="02010609060101010101" pitchFamily="49" charset="-122"/>
            </a:endParaRPr>
          </a:p>
        </p:txBody>
      </p:sp>
      <p:sp>
        <p:nvSpPr>
          <p:cNvPr id="90" name="文本框 89"/>
          <p:cNvSpPr txBox="1"/>
          <p:nvPr>
            <p:custDataLst>
              <p:tags r:id="rId23"/>
            </p:custDataLst>
          </p:nvPr>
        </p:nvSpPr>
        <p:spPr>
          <a:xfrm>
            <a:off x="2082101" y="2870825"/>
            <a:ext cx="2325370" cy="460375"/>
          </a:xfrm>
          <a:prstGeom prst="rect">
            <a:avLst/>
          </a:prstGeom>
          <a:solidFill>
            <a:srgbClr val="FFFF00"/>
          </a:solidFill>
        </p:spPr>
        <p:txBody>
          <a:bodyPr wrap="none" rtlCol="0" anchor="t">
            <a:spAutoFit/>
          </a:bodyPr>
          <a:lstStyle/>
          <a:p>
            <a:r>
              <a:rPr lang="zh-CN" altLang="en-US" sz="2400" b="1">
                <a:solidFill>
                  <a:srgbClr val="0000CC"/>
                </a:solidFill>
                <a:latin typeface="仿宋" panose="02010609060101010101" pitchFamily="49" charset="-122"/>
                <a:ea typeface="仿宋" panose="02010609060101010101" pitchFamily="49" charset="-122"/>
                <a:sym typeface="Calibri" panose="020F0502020204030204"/>
              </a:rPr>
              <a:t>各级苏维埃政权</a:t>
            </a:r>
            <a:endParaRPr lang="zh-CN" altLang="en-US" sz="2400" b="1">
              <a:solidFill>
                <a:srgbClr val="0000CC"/>
              </a:solidFill>
              <a:latin typeface="仿宋" panose="02010609060101010101" pitchFamily="49" charset="-122"/>
              <a:ea typeface="仿宋" panose="02010609060101010101" pitchFamily="49" charset="-122"/>
              <a:sym typeface="Calibri" panose="020F0502020204030204"/>
            </a:endParaRPr>
          </a:p>
        </p:txBody>
      </p:sp>
      <p:sp>
        <p:nvSpPr>
          <p:cNvPr id="91" name="文本框 90"/>
          <p:cNvSpPr txBox="1"/>
          <p:nvPr>
            <p:custDataLst>
              <p:tags r:id="rId24"/>
            </p:custDataLst>
          </p:nvPr>
        </p:nvSpPr>
        <p:spPr>
          <a:xfrm>
            <a:off x="5819673" y="2855586"/>
            <a:ext cx="1407160" cy="460375"/>
          </a:xfrm>
          <a:prstGeom prst="rect">
            <a:avLst/>
          </a:prstGeom>
          <a:solidFill>
            <a:srgbClr val="FFFF00"/>
          </a:solidFill>
        </p:spPr>
        <p:txBody>
          <a:bodyPr wrap="none" rtlCol="0" anchor="t">
            <a:spAutoFit/>
          </a:bodyPr>
          <a:lstStyle/>
          <a:p>
            <a:pPr algn="l">
              <a:buClrTx/>
              <a:buSzTx/>
              <a:buFontTx/>
            </a:pPr>
            <a:r>
              <a:rPr lang="zh-CN" altLang="en-US" sz="2400" b="1">
                <a:solidFill>
                  <a:srgbClr val="0000CC"/>
                </a:solidFill>
                <a:latin typeface="仿宋" panose="02010609060101010101" pitchFamily="49" charset="-122"/>
                <a:ea typeface="仿宋" panose="02010609060101010101" pitchFamily="49" charset="-122"/>
                <a:sym typeface="Calibri" panose="020F0502020204030204"/>
              </a:rPr>
              <a:t>边区政府</a:t>
            </a:r>
            <a:endParaRPr lang="zh-CN" altLang="en-US" sz="2400" b="1">
              <a:solidFill>
                <a:srgbClr val="0000CC"/>
              </a:solidFill>
              <a:latin typeface="仿宋" panose="02010609060101010101" pitchFamily="49" charset="-122"/>
              <a:ea typeface="仿宋" panose="02010609060101010101" pitchFamily="49" charset="-122"/>
              <a:sym typeface="Calibri" panose="020F0502020204030204"/>
            </a:endParaRPr>
          </a:p>
        </p:txBody>
      </p:sp>
      <p:sp>
        <p:nvSpPr>
          <p:cNvPr id="92" name="文本框 91"/>
          <p:cNvSpPr txBox="1"/>
          <p:nvPr>
            <p:custDataLst>
              <p:tags r:id="rId25"/>
            </p:custDataLst>
          </p:nvPr>
        </p:nvSpPr>
        <p:spPr>
          <a:xfrm>
            <a:off x="8318725" y="2883523"/>
            <a:ext cx="1101090" cy="460375"/>
          </a:xfrm>
          <a:prstGeom prst="rect">
            <a:avLst/>
          </a:prstGeom>
          <a:solidFill>
            <a:srgbClr val="FFFF00"/>
          </a:solidFill>
        </p:spPr>
        <p:txBody>
          <a:bodyPr wrap="none" rtlCol="0" anchor="t">
            <a:spAutoFit/>
          </a:bodyPr>
          <a:lstStyle/>
          <a:p>
            <a:r>
              <a:rPr lang="zh-CN" altLang="en-US" sz="2400" b="1">
                <a:solidFill>
                  <a:srgbClr val="0000CC"/>
                </a:solidFill>
                <a:latin typeface="仿宋" panose="02010609060101010101" pitchFamily="49" charset="-122"/>
                <a:ea typeface="仿宋" panose="02010609060101010101" pitchFamily="49" charset="-122"/>
                <a:sym typeface="Calibri" panose="020F0502020204030204"/>
              </a:rPr>
              <a:t>行政区</a:t>
            </a:r>
            <a:endParaRPr lang="zh-CN" altLang="en-US" sz="2400" b="1">
              <a:solidFill>
                <a:srgbClr val="0000CC"/>
              </a:solidFill>
              <a:latin typeface="仿宋" panose="02010609060101010101" pitchFamily="49" charset="-122"/>
              <a:ea typeface="仿宋" panose="02010609060101010101" pitchFamily="49" charset="-122"/>
              <a:sym typeface="Calibri" panose="020F0502020204030204"/>
            </a:endParaRPr>
          </a:p>
        </p:txBody>
      </p:sp>
      <p:sp>
        <p:nvSpPr>
          <p:cNvPr id="5" name="文本框 1"/>
          <p:cNvSpPr txBox="1"/>
          <p:nvPr>
            <p:custDataLst>
              <p:tags r:id="rId26"/>
            </p:custDataLst>
          </p:nvPr>
        </p:nvSpPr>
        <p:spPr>
          <a:xfrm>
            <a:off x="0" y="2573"/>
            <a:ext cx="12192000" cy="582295"/>
          </a:xfrm>
          <a:prstGeom prst="rect">
            <a:avLst/>
          </a:prstGeom>
          <a:solidFill>
            <a:srgbClr val="C00000">
              <a:alpha val="70000"/>
            </a:srgbClr>
          </a:solidFill>
        </p:spPr>
        <p:txBody>
          <a:bodyPr wrap="square" lIns="91430" tIns="45718" rIns="91430" bIns="45718" rtlCol="0">
            <a:spAutoFit/>
          </a:bodyPr>
          <a:lstStyle/>
          <a:p>
            <a:r>
              <a:rPr lang="zh-CN" altLang="en-US" sz="3200" b="1">
                <a:solidFill>
                  <a:schemeClr val="bg1"/>
                </a:solidFill>
                <a:latin typeface="华文新魏" panose="02010800040101010101" charset="-122"/>
                <a:ea typeface="华文新魏" panose="02010800040101010101" charset="-122"/>
                <a:sym typeface="+mn-ea"/>
              </a:rPr>
              <a:t>二、中国共产党在根据地和解放区的制度探索</a:t>
            </a:r>
            <a:endParaRPr lang="zh-CN" altLang="en-US" sz="3200" b="1">
              <a:solidFill>
                <a:schemeClr val="bg1"/>
              </a:solidFill>
              <a:latin typeface="华文新魏" panose="02010800040101010101" charset="-122"/>
              <a:ea typeface="华文新魏" panose="02010800040101010101" charset="-122"/>
              <a:sym typeface="+mn-ea"/>
            </a:endParaRPr>
          </a:p>
        </p:txBody>
      </p:sp>
      <p:sp>
        <p:nvSpPr>
          <p:cNvPr id="6" name="文本框 5"/>
          <p:cNvSpPr txBox="1"/>
          <p:nvPr>
            <p:custDataLst>
              <p:tags r:id="rId27"/>
            </p:custDataLst>
          </p:nvPr>
        </p:nvSpPr>
        <p:spPr>
          <a:xfrm>
            <a:off x="-975" y="694269"/>
            <a:ext cx="8850696" cy="523220"/>
          </a:xfrm>
          <a:prstGeom prst="rect">
            <a:avLst/>
          </a:prstGeom>
          <a:noFill/>
        </p:spPr>
        <p:txBody>
          <a:bodyPr wrap="square" rtlCol="0">
            <a:spAutoFit/>
          </a:bodyPr>
          <a:lstStyle/>
          <a:p>
            <a:r>
              <a:rPr lang="zh-CN" altLang="en-US" sz="2800" b="1">
                <a:solidFill>
                  <a:srgbClr val="002060"/>
                </a:solidFill>
                <a:latin typeface="+mn-ea"/>
                <a:cs typeface="+mn-ea"/>
              </a:rPr>
              <a:t>（一）农村革命根据地</a:t>
            </a:r>
            <a:r>
              <a:rPr lang="en-US" altLang="zh-CN" sz="2800" b="1">
                <a:solidFill>
                  <a:srgbClr val="002060"/>
                </a:solidFill>
                <a:latin typeface="+mn-ea"/>
                <a:cs typeface="+mn-ea"/>
              </a:rPr>
              <a:t>——</a:t>
            </a:r>
            <a:r>
              <a:rPr lang="zh-CN" altLang="en-US" sz="2800" b="1">
                <a:solidFill>
                  <a:srgbClr val="002060"/>
                </a:solidFill>
                <a:latin typeface="+mn-ea"/>
                <a:cs typeface="+mn-ea"/>
              </a:rPr>
              <a:t>苏维埃政权</a:t>
            </a:r>
            <a:endParaRPr lang="zh-CN" altLang="en-US" sz="2800" b="1">
              <a:solidFill>
                <a:srgbClr val="002060"/>
              </a:solidFill>
              <a:latin typeface="+mn-ea"/>
              <a:cs typeface="+mn-ea"/>
            </a:endParaRPr>
          </a:p>
        </p:txBody>
      </p:sp>
      <p:pic>
        <p:nvPicPr>
          <p:cNvPr id="2" name="Picture 2"/>
          <p:cNvPicPr>
            <a:picLocks noChangeAspect="1"/>
          </p:cNvPicPr>
          <p:nvPr>
            <p:custDataLst>
              <p:tags r:id="rId28"/>
            </p:custDataLst>
          </p:nvPr>
        </p:nvPicPr>
        <p:blipFill>
          <a:blip r:embed="rId29"/>
          <a:stretch>
            <a:fillRect/>
          </a:stretch>
        </p:blipFill>
        <p:spPr>
          <a:xfrm>
            <a:off x="-434821" y="1849348"/>
            <a:ext cx="4916868" cy="5008652"/>
          </a:xfrm>
          <a:prstGeom prst="rect">
            <a:avLst/>
          </a:prstGeom>
          <a:noFill/>
          <a:ln w="9525">
            <a:noFill/>
          </a:ln>
        </p:spPr>
      </p:pic>
      <p:pic>
        <p:nvPicPr>
          <p:cNvPr id="3" name="图片 2"/>
          <p:cNvPicPr>
            <a:picLocks noChangeAspect="1"/>
          </p:cNvPicPr>
          <p:nvPr>
            <p:custDataLst>
              <p:tags r:id="rId30"/>
            </p:custDataLst>
          </p:nvPr>
        </p:nvPicPr>
        <p:blipFill>
          <a:blip r:embed="rId31"/>
          <a:srcRect l="1946" t="1121" r="2595" b="975"/>
          <a:stretch>
            <a:fillRect/>
          </a:stretch>
        </p:blipFill>
        <p:spPr>
          <a:xfrm>
            <a:off x="4558239" y="1993247"/>
            <a:ext cx="3374876" cy="4905375"/>
          </a:xfrm>
          <a:prstGeom prst="rect">
            <a:avLst/>
          </a:prstGeom>
          <a:ln>
            <a:noFill/>
          </a:ln>
        </p:spPr>
      </p:pic>
      <p:pic>
        <p:nvPicPr>
          <p:cNvPr id="13" name="图片 12"/>
          <p:cNvPicPr>
            <a:picLocks noChangeAspect="1"/>
          </p:cNvPicPr>
          <p:nvPr>
            <p:custDataLst>
              <p:tags r:id="rId32"/>
            </p:custDataLst>
          </p:nvPr>
        </p:nvPicPr>
        <p:blipFill>
          <a:blip r:embed="rId33">
            <a:extLst>
              <a:ext uri="{28A0092B-C50C-407E-A947-70E740481C1C}">
                <a14:useLocalDpi xmlns:a14="http://schemas.microsoft.com/office/drawing/2010/main" val="0"/>
              </a:ext>
            </a:extLst>
          </a:blip>
          <a:srcRect l="9925" t="11418" r="12014" b="10771"/>
          <a:stretch>
            <a:fillRect/>
          </a:stretch>
        </p:blipFill>
        <p:spPr>
          <a:xfrm>
            <a:off x="7948143" y="1993247"/>
            <a:ext cx="4313497" cy="4811034"/>
          </a:xfrm>
          <a:prstGeom prst="rect">
            <a:avLst/>
          </a:prstGeom>
        </p:spPr>
      </p:pic>
    </p:spTree>
    <p:custDataLst>
      <p:tags r:id="rId34"/>
    </p:custData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heckerboard(across)">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heckerboard(across)">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heckerboard(across)">
                                      <p:cBhvr>
                                        <p:cTn id="17" dur="500"/>
                                        <p:tgtEl>
                                          <p:spTgt spid="24"/>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9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checkerboard(across)">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checkerboard(across)">
                                      <p:cBhvr>
                                        <p:cTn id="30" dur="500"/>
                                        <p:tgtEl>
                                          <p:spTgt spid="25"/>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9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checkerboard(across)">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checkerboard(across)">
                                      <p:cBhvr>
                                        <p:cTn id="43" dur="500"/>
                                        <p:tgtEl>
                                          <p:spTgt spid="26"/>
                                        </p:tgtEl>
                                      </p:cBhvr>
                                    </p:animEffect>
                                  </p:childTnLst>
                                </p:cTn>
                              </p:par>
                            </p:childTnLst>
                          </p:cTn>
                        </p:par>
                        <p:par>
                          <p:cTn id="44" fill="hold">
                            <p:stCondLst>
                              <p:cond delay="500"/>
                            </p:stCondLst>
                            <p:childTnLst>
                              <p:par>
                                <p:cTn id="45" presetID="1" presetClass="entr" presetSubtype="0" fill="hold" grpId="0" nodeType="after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ppt_x"/>
                                          </p:val>
                                        </p:tav>
                                        <p:tav tm="100000">
                                          <p:val>
                                            <p:strVal val="#ppt_x"/>
                                          </p:val>
                                        </p:tav>
                                      </p:tavLst>
                                    </p:anim>
                                    <p:anim calcmode="lin" valueType="num">
                                      <p:cBhvr additive="base">
                                        <p:cTn id="5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90" grpId="0" animBg="1"/>
      <p:bldP spid="91" grpId="0" animBg="1"/>
      <p:bldP spid="9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custDataLst>
              <p:tags r:id="rId1"/>
            </p:custDataLst>
          </p:nvPr>
        </p:nvGraphicFramePr>
        <p:xfrm>
          <a:off x="349885" y="1008380"/>
          <a:ext cx="11491595" cy="5407025"/>
        </p:xfrm>
        <a:graphic>
          <a:graphicData uri="http://schemas.openxmlformats.org/drawingml/2006/table">
            <a:tbl>
              <a:tblPr/>
              <a:tblGrid>
                <a:gridCol w="1583690"/>
                <a:gridCol w="2153920"/>
                <a:gridCol w="1971040"/>
                <a:gridCol w="5782945"/>
              </a:tblGrid>
              <a:tr h="465455">
                <a:tc>
                  <a:txBody>
                    <a:bodyPr wrap="square"/>
                    <a:lstStyle/>
                    <a:p>
                      <a:pPr algn="ctr" fontAlgn="auto">
                        <a:lnSpc>
                          <a:spcPct val="100000"/>
                        </a:lnSpc>
                        <a:spcAft>
                          <a:spcPct val="0"/>
                        </a:spcAft>
                      </a:pPr>
                      <a:r>
                        <a:rPr lang="en-US" altLang="zh-CN" sz="2400" b="0">
                          <a:solidFill>
                            <a:srgbClr val="0000FF"/>
                          </a:solidFill>
                          <a:latin typeface="微软雅黑" panose="020B0503020204020204" pitchFamily="34" charset="-122"/>
                          <a:ea typeface="微软雅黑" panose="020B0503020204020204" pitchFamily="34" charset="-122"/>
                        </a:rPr>
                        <a:t>时期</a:t>
                      </a:r>
                      <a:endParaRPr lang="en-US" altLang="zh-CN" sz="2400" b="0">
                        <a:solidFill>
                          <a:srgbClr val="0000FF"/>
                        </a:solidFill>
                        <a:latin typeface="微软雅黑" panose="020B0503020204020204" pitchFamily="34" charset="-122"/>
                        <a:ea typeface="微软雅黑" panose="020B0503020204020204" pitchFamily="34" charset="-122"/>
                      </a:endParaRPr>
                    </a:p>
                  </a:txBody>
                  <a:tcPr marL="68571" marR="68571"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fontAlgn="auto">
                        <a:lnSpc>
                          <a:spcPct val="100000"/>
                        </a:lnSpc>
                        <a:spcAft>
                          <a:spcPct val="0"/>
                        </a:spcAft>
                      </a:pPr>
                      <a:r>
                        <a:rPr lang="en-US" altLang="zh-CN" sz="2400" b="0">
                          <a:solidFill>
                            <a:srgbClr val="0000FF"/>
                          </a:solidFill>
                          <a:latin typeface="微软雅黑" panose="020B0503020204020204" pitchFamily="34" charset="-122"/>
                          <a:ea typeface="微软雅黑" panose="020B0503020204020204" pitchFamily="34" charset="-122"/>
                        </a:rPr>
                        <a:t>制度建设</a:t>
                      </a:r>
                      <a:endParaRPr lang="en-US" altLang="zh-CN" sz="2400" b="0">
                        <a:solidFill>
                          <a:srgbClr val="0000FF"/>
                        </a:solidFill>
                        <a:latin typeface="微软雅黑" panose="020B0503020204020204" pitchFamily="34" charset="-122"/>
                        <a:ea typeface="微软雅黑" panose="020B0503020204020204" pitchFamily="34" charset="-122"/>
                      </a:endParaRPr>
                    </a:p>
                  </a:txBody>
                  <a:tcPr marL="68571" marR="68571"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fontAlgn="auto">
                        <a:lnSpc>
                          <a:spcPct val="100000"/>
                        </a:lnSpc>
                        <a:spcAft>
                          <a:spcPct val="0"/>
                        </a:spcAft>
                      </a:pPr>
                      <a:r>
                        <a:rPr lang="en-US" altLang="zh-CN" sz="2400" b="0">
                          <a:solidFill>
                            <a:srgbClr val="0000FF"/>
                          </a:solidFill>
                          <a:latin typeface="微软雅黑" panose="020B0503020204020204" pitchFamily="34" charset="-122"/>
                          <a:ea typeface="微软雅黑" panose="020B0503020204020204" pitchFamily="34" charset="-122"/>
                        </a:rPr>
                        <a:t>地区</a:t>
                      </a:r>
                      <a:endParaRPr lang="en-US" altLang="zh-CN" sz="2400" b="0">
                        <a:solidFill>
                          <a:srgbClr val="0000FF"/>
                        </a:solidFill>
                        <a:latin typeface="微软雅黑" panose="020B0503020204020204" pitchFamily="34" charset="-122"/>
                        <a:ea typeface="微软雅黑" panose="020B0503020204020204" pitchFamily="34" charset="-122"/>
                      </a:endParaRPr>
                    </a:p>
                  </a:txBody>
                  <a:tcPr marL="68571" marR="68571"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fontAlgn="auto">
                        <a:lnSpc>
                          <a:spcPct val="100000"/>
                        </a:lnSpc>
                        <a:spcAft>
                          <a:spcPct val="0"/>
                        </a:spcAft>
                      </a:pPr>
                      <a:r>
                        <a:rPr lang="en-US" altLang="zh-CN" sz="2400" b="0">
                          <a:solidFill>
                            <a:srgbClr val="0000FF"/>
                          </a:solidFill>
                          <a:latin typeface="微软雅黑" panose="020B0503020204020204" pitchFamily="34" charset="-122"/>
                          <a:ea typeface="微软雅黑" panose="020B0503020204020204" pitchFamily="34" charset="-122"/>
                        </a:rPr>
                        <a:t>意义</a:t>
                      </a:r>
                      <a:endParaRPr lang="en-US" altLang="zh-CN" sz="2400" b="0">
                        <a:solidFill>
                          <a:srgbClr val="0000FF"/>
                        </a:solidFill>
                        <a:latin typeface="微软雅黑" panose="020B0503020204020204" pitchFamily="34" charset="-122"/>
                        <a:ea typeface="微软雅黑" panose="020B0503020204020204" pitchFamily="34" charset="-122"/>
                      </a:endParaRPr>
                    </a:p>
                  </a:txBody>
                  <a:tcPr marL="68571" marR="68571"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0495">
                <a:tc>
                  <a:txBody>
                    <a:bodyPr wrap="square"/>
                    <a:lstStyle/>
                    <a:p>
                      <a:pPr algn="ctr" fontAlgn="auto">
                        <a:lnSpc>
                          <a:spcPct val="100000"/>
                        </a:lnSpc>
                        <a:spcBef>
                          <a:spcPts val="1200"/>
                        </a:spcBef>
                        <a:spcAft>
                          <a:spcPct val="0"/>
                        </a:spcAft>
                      </a:pPr>
                      <a:r>
                        <a:rPr lang="en-US" altLang="zh-CN" sz="2400" b="0">
                          <a:solidFill>
                            <a:srgbClr val="FF0000"/>
                          </a:solidFill>
                          <a:latin typeface="微软雅黑" panose="020B0503020204020204" pitchFamily="34" charset="-122"/>
                          <a:ea typeface="微软雅黑" panose="020B0503020204020204" pitchFamily="34" charset="-122"/>
                        </a:rPr>
                        <a:t>土地革命</a:t>
                      </a:r>
                      <a:endParaRPr lang="en-US" altLang="zh-CN" sz="2400" b="0">
                        <a:solidFill>
                          <a:srgbClr val="FF0000"/>
                        </a:solidFill>
                        <a:latin typeface="微软雅黑" panose="020B0503020204020204" pitchFamily="34" charset="-122"/>
                        <a:ea typeface="微软雅黑" panose="020B0503020204020204" pitchFamily="34" charset="-122"/>
                      </a:endParaRPr>
                    </a:p>
                  </a:txBody>
                  <a:tcPr marL="68571" marR="68571"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fontAlgn="auto">
                        <a:lnSpc>
                          <a:spcPct val="100000"/>
                        </a:lnSpc>
                        <a:spcBef>
                          <a:spcPts val="1200"/>
                        </a:spcBef>
                        <a:spcAft>
                          <a:spcPct val="0"/>
                        </a:spcAft>
                      </a:pPr>
                      <a:r>
                        <a:rPr lang="zh-CN" sz="2400" b="0" kern="100">
                          <a:latin typeface="微软雅黑" panose="020B0503020204020204" pitchFamily="34" charset="-122"/>
                          <a:ea typeface="微软雅黑" panose="020B0503020204020204" pitchFamily="34" charset="-122"/>
                          <a:cs typeface="Times New Roman" panose="02020603050405020304"/>
                        </a:rPr>
                        <a:t>苏维埃政权</a:t>
                      </a:r>
                      <a:endParaRPr lang="zh-CN" sz="2400" b="0" kern="100">
                        <a:latin typeface="微软雅黑" panose="020B0503020204020204" pitchFamily="34" charset="-122"/>
                        <a:ea typeface="微软雅黑" panose="020B0503020204020204" pitchFamily="34" charset="-122"/>
                        <a:cs typeface="Times New Roman" panose="02020603050405020304"/>
                      </a:endParaRPr>
                    </a:p>
                  </a:txBody>
                  <a:tcPr marL="68571" marR="68571"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fontAlgn="auto">
                        <a:lnSpc>
                          <a:spcPct val="100000"/>
                        </a:lnSpc>
                        <a:spcBef>
                          <a:spcPts val="1200"/>
                        </a:spcBef>
                        <a:spcAft>
                          <a:spcPct val="0"/>
                        </a:spcAft>
                      </a:pPr>
                      <a:r>
                        <a:rPr lang="zh-CN" sz="2400" b="0" kern="100">
                          <a:latin typeface="微软雅黑" panose="020B0503020204020204" pitchFamily="34" charset="-122"/>
                          <a:ea typeface="微软雅黑" panose="020B0503020204020204" pitchFamily="34" charset="-122"/>
                          <a:cs typeface="Times New Roman" panose="02020603050405020304"/>
                        </a:rPr>
                        <a:t>革命根据地</a:t>
                      </a:r>
                      <a:endParaRPr lang="zh-CN" sz="2400" b="0" kern="100">
                        <a:latin typeface="微软雅黑" panose="020B0503020204020204" pitchFamily="34" charset="-122"/>
                        <a:ea typeface="微软雅黑" panose="020B0503020204020204" pitchFamily="34" charset="-122"/>
                        <a:cs typeface="Times New Roman" panose="02020603050405020304"/>
                      </a:endParaRPr>
                    </a:p>
                  </a:txBody>
                  <a:tcPr marL="68571" marR="68571"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r>
                        <a:rPr lang="zh-CN" altLang="en-US" sz="2400" b="1">
                          <a:solidFill>
                            <a:srgbClr val="FF0000"/>
                          </a:solidFill>
                          <a:latin typeface="黑体" panose="02010609060101010101" charset="-122"/>
                          <a:ea typeface="黑体" panose="02010609060101010101" charset="-122"/>
                          <a:cs typeface="黑体" panose="02010609060101010101" charset="-122"/>
                          <a:sym typeface="+mn-ea"/>
                        </a:rPr>
                        <a:t>意义</a:t>
                      </a:r>
                      <a:r>
                        <a:rPr lang="zh-CN" altLang="en-US" sz="2400" b="1">
                          <a:latin typeface="黑体" panose="02010609060101010101" charset="-122"/>
                          <a:ea typeface="黑体" panose="02010609060101010101" charset="-122"/>
                          <a:cs typeface="黑体" panose="02010609060101010101" charset="-122"/>
                          <a:sym typeface="+mn-ea"/>
                        </a:rPr>
                        <a:t>：</a:t>
                      </a:r>
                      <a:r>
                        <a:rPr lang="zh-CN" altLang="en-US" sz="2400" b="1">
                          <a:solidFill>
                            <a:srgbClr val="0070C0"/>
                          </a:solidFill>
                          <a:latin typeface="黑体" panose="02010609060101010101" charset="-122"/>
                          <a:ea typeface="黑体" panose="02010609060101010101" charset="-122"/>
                          <a:cs typeface="黑体" panose="02010609060101010101" charset="-122"/>
                          <a:sym typeface="+mn-ea"/>
                        </a:rPr>
                        <a:t>创建</a:t>
                      </a:r>
                      <a:r>
                        <a:rPr lang="zh-CN" altLang="en-US" sz="2400" b="1">
                          <a:solidFill>
                            <a:srgbClr val="FF0000"/>
                          </a:solidFill>
                          <a:latin typeface="黑体" panose="02010609060101010101" charset="-122"/>
                          <a:ea typeface="黑体" panose="02010609060101010101" charset="-122"/>
                          <a:cs typeface="黑体" panose="02010609060101010101" charset="-122"/>
                          <a:sym typeface="+mn-ea"/>
                        </a:rPr>
                        <a:t>人民革命政权</a:t>
                      </a:r>
                      <a:r>
                        <a:rPr lang="zh-CN" altLang="en-US" sz="2400" b="1">
                          <a:solidFill>
                            <a:srgbClr val="0070C0"/>
                          </a:solidFill>
                          <a:latin typeface="黑体" panose="02010609060101010101" charset="-122"/>
                          <a:ea typeface="黑体" panose="02010609060101010101" charset="-122"/>
                          <a:cs typeface="黑体" panose="02010609060101010101" charset="-122"/>
                          <a:sym typeface="+mn-ea"/>
                        </a:rPr>
                        <a:t>的尝试。</a:t>
                      </a:r>
                      <a:endParaRPr lang="zh-CN" altLang="en-US" sz="2400" b="1">
                        <a:latin typeface="黑体" panose="02010609060101010101" charset="-122"/>
                        <a:ea typeface="黑体" panose="02010609060101010101" charset="-122"/>
                        <a:cs typeface="黑体" panose="02010609060101010101" charset="-122"/>
                        <a:sym typeface="+mn-ea"/>
                      </a:endParaRPr>
                    </a:p>
                    <a:p>
                      <a:r>
                        <a:rPr lang="zh-CN" altLang="en-US" sz="2400" b="1">
                          <a:solidFill>
                            <a:srgbClr val="FF0000"/>
                          </a:solidFill>
                          <a:latin typeface="黑体" panose="02010609060101010101" charset="-122"/>
                          <a:ea typeface="黑体" panose="02010609060101010101" charset="-122"/>
                          <a:cs typeface="黑体" panose="02010609060101010101" charset="-122"/>
                          <a:sym typeface="+mn-ea"/>
                        </a:rPr>
                        <a:t>局限：</a:t>
                      </a:r>
                      <a:r>
                        <a:rPr lang="zh-CN" altLang="en-US" sz="2400" b="1">
                          <a:solidFill>
                            <a:schemeClr val="accent1"/>
                          </a:solidFill>
                          <a:latin typeface="黑体" panose="02010609060101010101" charset="-122"/>
                          <a:ea typeface="黑体" panose="02010609060101010101" charset="-122"/>
                          <a:cs typeface="黑体" panose="02010609060101010101" charset="-122"/>
                          <a:sym typeface="+mn-ea"/>
                        </a:rPr>
                        <a:t>取消资本家、富农等阶级阶层的参政权利和政治自由，限制民主革命力量的发展，扩大苏维埃政权的对立面，具有“左”倾色彩。</a:t>
                      </a:r>
                      <a:endParaRPr lang="zh-CN" altLang="en-US" sz="2400" b="1">
                        <a:solidFill>
                          <a:schemeClr val="accent1"/>
                        </a:solidFill>
                        <a:latin typeface="黑体" panose="02010609060101010101" charset="-122"/>
                        <a:ea typeface="黑体" panose="02010609060101010101" charset="-122"/>
                        <a:cs typeface="黑体" panose="02010609060101010101" charset="-122"/>
                        <a:sym typeface="+mn-ea"/>
                      </a:endParaRPr>
                    </a:p>
                  </a:txBody>
                  <a:tcPr marL="68571" marR="68571"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3705">
                <a:tc>
                  <a:txBody>
                    <a:bodyPr wrap="square"/>
                    <a:lstStyle/>
                    <a:p>
                      <a:pPr algn="ctr" fontAlgn="auto">
                        <a:lnSpc>
                          <a:spcPct val="100000"/>
                        </a:lnSpc>
                        <a:spcBef>
                          <a:spcPts val="1200"/>
                        </a:spcBef>
                        <a:spcAft>
                          <a:spcPct val="0"/>
                        </a:spcAft>
                      </a:pPr>
                      <a:r>
                        <a:rPr lang="en-US" altLang="zh-CN" sz="2400" b="0">
                          <a:solidFill>
                            <a:srgbClr val="FF0000"/>
                          </a:solidFill>
                          <a:latin typeface="微软雅黑" panose="020B0503020204020204" pitchFamily="34" charset="-122"/>
                          <a:ea typeface="微软雅黑" panose="020B0503020204020204" pitchFamily="34" charset="-122"/>
                        </a:rPr>
                        <a:t>抗日战争</a:t>
                      </a:r>
                      <a:endParaRPr lang="en-US" altLang="zh-CN" sz="2400" b="0">
                        <a:solidFill>
                          <a:srgbClr val="FF0000"/>
                        </a:solidFill>
                        <a:latin typeface="微软雅黑" panose="020B0503020204020204" pitchFamily="34" charset="-122"/>
                        <a:ea typeface="微软雅黑" panose="020B0503020204020204" pitchFamily="34" charset="-122"/>
                      </a:endParaRPr>
                    </a:p>
                  </a:txBody>
                  <a:tcPr marL="68571" marR="68571"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fontAlgn="auto">
                        <a:lnSpc>
                          <a:spcPct val="100000"/>
                        </a:lnSpc>
                        <a:spcBef>
                          <a:spcPts val="1200"/>
                        </a:spcBef>
                        <a:spcAft>
                          <a:spcPct val="0"/>
                        </a:spcAft>
                      </a:pPr>
                      <a:r>
                        <a:rPr lang="zh-CN" sz="2400" b="0" kern="100">
                          <a:latin typeface="微软雅黑" panose="020B0503020204020204" pitchFamily="34" charset="-122"/>
                          <a:ea typeface="微软雅黑" panose="020B0503020204020204" pitchFamily="34" charset="-122"/>
                          <a:cs typeface="Times New Roman" panose="02020603050405020304"/>
                        </a:rPr>
                        <a:t>边区政府</a:t>
                      </a:r>
                      <a:endParaRPr lang="zh-CN" sz="2400" b="0" kern="100">
                        <a:latin typeface="微软雅黑" panose="020B0503020204020204" pitchFamily="34" charset="-122"/>
                        <a:ea typeface="微软雅黑" panose="020B0503020204020204" pitchFamily="34" charset="-122"/>
                        <a:cs typeface="Times New Roman" panose="02020603050405020304"/>
                      </a:endParaRPr>
                    </a:p>
                    <a:p>
                      <a:pPr algn="ctr" fontAlgn="auto">
                        <a:lnSpc>
                          <a:spcPct val="100000"/>
                        </a:lnSpc>
                        <a:spcBef>
                          <a:spcPts val="1200"/>
                        </a:spcBef>
                        <a:spcAft>
                          <a:spcPct val="0"/>
                        </a:spcAft>
                      </a:pPr>
                      <a:r>
                        <a:rPr lang="zh-CN" sz="2400" b="0" kern="100">
                          <a:latin typeface="微软雅黑" panose="020B0503020204020204" pitchFamily="34" charset="-122"/>
                          <a:ea typeface="微软雅黑" panose="020B0503020204020204" pitchFamily="34" charset="-122"/>
                          <a:cs typeface="Times New Roman" panose="02020603050405020304"/>
                        </a:rPr>
                        <a:t>参议会</a:t>
                      </a:r>
                      <a:endParaRPr lang="zh-CN" sz="2400" b="0" kern="100">
                        <a:latin typeface="微软雅黑" panose="020B0503020204020204" pitchFamily="34" charset="-122"/>
                        <a:ea typeface="微软雅黑" panose="020B0503020204020204" pitchFamily="34" charset="-122"/>
                        <a:cs typeface="Times New Roman" panose="02020603050405020304"/>
                      </a:endParaRPr>
                    </a:p>
                    <a:p>
                      <a:pPr algn="ctr" fontAlgn="auto">
                        <a:lnSpc>
                          <a:spcPct val="100000"/>
                        </a:lnSpc>
                        <a:spcBef>
                          <a:spcPts val="1200"/>
                        </a:spcBef>
                        <a:spcAft>
                          <a:spcPct val="0"/>
                        </a:spcAft>
                      </a:pPr>
                      <a:r>
                        <a:rPr lang="zh-CN" sz="2400" b="0" kern="100">
                          <a:latin typeface="微软雅黑" panose="020B0503020204020204" pitchFamily="34" charset="-122"/>
                          <a:ea typeface="微软雅黑" panose="020B0503020204020204" pitchFamily="34" charset="-122"/>
                          <a:cs typeface="Times New Roman" panose="02020603050405020304"/>
                        </a:rPr>
                        <a:t>三三制原则</a:t>
                      </a:r>
                      <a:endParaRPr lang="zh-CN" sz="2400" b="0" kern="100">
                        <a:latin typeface="微软雅黑" panose="020B0503020204020204" pitchFamily="34" charset="-122"/>
                        <a:ea typeface="微软雅黑" panose="020B0503020204020204" pitchFamily="34" charset="-122"/>
                        <a:cs typeface="Times New Roman" panose="02020603050405020304"/>
                      </a:endParaRPr>
                    </a:p>
                  </a:txBody>
                  <a:tcPr marL="68571" marR="68571"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fontAlgn="auto">
                        <a:lnSpc>
                          <a:spcPct val="100000"/>
                        </a:lnSpc>
                        <a:spcBef>
                          <a:spcPts val="1200"/>
                        </a:spcBef>
                        <a:spcAft>
                          <a:spcPct val="0"/>
                        </a:spcAft>
                      </a:pPr>
                      <a:r>
                        <a:rPr lang="zh-CN" sz="2400" b="0" kern="100">
                          <a:latin typeface="微软雅黑" panose="020B0503020204020204" pitchFamily="34" charset="-122"/>
                          <a:ea typeface="微软雅黑" panose="020B0503020204020204" pitchFamily="34" charset="-122"/>
                          <a:cs typeface="Times New Roman" panose="02020603050405020304"/>
                        </a:rPr>
                        <a:t>抗日根据地</a:t>
                      </a:r>
                      <a:endParaRPr lang="zh-CN" sz="2400" b="0" kern="100">
                        <a:latin typeface="微软雅黑" panose="020B0503020204020204" pitchFamily="34" charset="-122"/>
                        <a:ea typeface="微软雅黑" panose="020B0503020204020204" pitchFamily="34" charset="-122"/>
                        <a:cs typeface="Times New Roman" panose="02020603050405020304"/>
                      </a:endParaRPr>
                    </a:p>
                  </a:txBody>
                  <a:tcPr marL="68571" marR="68571"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nSpc>
                          <a:spcPct val="100000"/>
                        </a:lnSpc>
                      </a:pPr>
                      <a:r>
                        <a:rPr lang="zh-CN" altLang="en-US" sz="2400">
                          <a:solidFill>
                            <a:srgbClr val="FF0000"/>
                          </a:solidFill>
                          <a:latin typeface="华文中宋" panose="02010600040101010101" pitchFamily="2" charset="-122"/>
                          <a:ea typeface="华文中宋" panose="02010600040101010101" pitchFamily="2" charset="-122"/>
                        </a:rPr>
                        <a:t>①进一步巩固和扩大了抗日民族统一战线，加强了抗日民主政权的建设。</a:t>
                      </a:r>
                      <a:r>
                        <a:rPr lang="zh-CN" altLang="en-US" sz="2400">
                          <a:solidFill>
                            <a:schemeClr val="tx1"/>
                          </a:solidFill>
                          <a:sym typeface="+mn-ea"/>
                        </a:rPr>
                        <a:t>②为</a:t>
                      </a:r>
                      <a:r>
                        <a:rPr lang="zh-CN" altLang="en-US" sz="2400">
                          <a:solidFill>
                            <a:srgbClr val="FF0000"/>
                          </a:solidFill>
                          <a:sym typeface="+mn-ea"/>
                        </a:rPr>
                        <a:t>抗战的胜利</a:t>
                      </a:r>
                      <a:r>
                        <a:rPr lang="zh-CN" altLang="en-US" sz="2400">
                          <a:solidFill>
                            <a:schemeClr val="tx1"/>
                          </a:solidFill>
                          <a:sym typeface="+mn-ea"/>
                        </a:rPr>
                        <a:t>奠定了政治基础；③为此后</a:t>
                      </a:r>
                      <a:r>
                        <a:rPr lang="zh-CN" altLang="en-US" sz="2400">
                          <a:solidFill>
                            <a:srgbClr val="FF0000"/>
                          </a:solidFill>
                          <a:sym typeface="+mn-ea"/>
                        </a:rPr>
                        <a:t>政协制度的形成</a:t>
                      </a:r>
                      <a:r>
                        <a:rPr lang="zh-CN" altLang="en-US" sz="2400">
                          <a:solidFill>
                            <a:schemeClr val="tx1"/>
                          </a:solidFill>
                          <a:sym typeface="+mn-ea"/>
                        </a:rPr>
                        <a:t>积累了丰富的经验。</a:t>
                      </a:r>
                      <a:endParaRPr lang="zh-CN" altLang="en-US" sz="2400">
                        <a:solidFill>
                          <a:schemeClr val="tx1"/>
                        </a:solidFill>
                      </a:endParaRPr>
                    </a:p>
                  </a:txBody>
                  <a:tcPr marL="68571" marR="68571"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9065">
                <a:tc>
                  <a:txBody>
                    <a:bodyPr wrap="square"/>
                    <a:lstStyle/>
                    <a:p>
                      <a:pPr algn="ctr" fontAlgn="auto">
                        <a:lnSpc>
                          <a:spcPct val="100000"/>
                        </a:lnSpc>
                        <a:spcBef>
                          <a:spcPts val="1200"/>
                        </a:spcBef>
                        <a:spcAft>
                          <a:spcPct val="0"/>
                        </a:spcAft>
                      </a:pPr>
                      <a:r>
                        <a:rPr lang="en-US" altLang="zh-CN" sz="2400" b="0">
                          <a:solidFill>
                            <a:srgbClr val="FF0000"/>
                          </a:solidFill>
                          <a:latin typeface="微软雅黑" panose="020B0503020204020204" pitchFamily="34" charset="-122"/>
                          <a:ea typeface="微软雅黑" panose="020B0503020204020204" pitchFamily="34" charset="-122"/>
                        </a:rPr>
                        <a:t>解放战争</a:t>
                      </a:r>
                      <a:endParaRPr lang="en-US" altLang="zh-CN" sz="2400" b="0">
                        <a:solidFill>
                          <a:srgbClr val="FF0000"/>
                        </a:solidFill>
                        <a:latin typeface="微软雅黑" panose="020B0503020204020204" pitchFamily="34" charset="-122"/>
                        <a:ea typeface="微软雅黑" panose="020B0503020204020204" pitchFamily="34" charset="-122"/>
                      </a:endParaRPr>
                    </a:p>
                  </a:txBody>
                  <a:tcPr marL="68571" marR="68571"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fontAlgn="auto">
                        <a:lnSpc>
                          <a:spcPct val="100000"/>
                        </a:lnSpc>
                        <a:spcBef>
                          <a:spcPts val="1200"/>
                        </a:spcBef>
                        <a:spcAft>
                          <a:spcPct val="0"/>
                        </a:spcAft>
                      </a:pPr>
                      <a:r>
                        <a:rPr lang="zh-CN" sz="2400" b="0" kern="100">
                          <a:latin typeface="微软雅黑" panose="020B0503020204020204" pitchFamily="34" charset="-122"/>
                          <a:ea typeface="微软雅黑" panose="020B0503020204020204" pitchFamily="34" charset="-122"/>
                          <a:cs typeface="Times New Roman" panose="02020603050405020304"/>
                        </a:rPr>
                        <a:t>行政区</a:t>
                      </a:r>
                      <a:endParaRPr lang="zh-CN" sz="2400" b="0" kern="100">
                        <a:latin typeface="微软雅黑" panose="020B0503020204020204" pitchFamily="34" charset="-122"/>
                        <a:ea typeface="微软雅黑" panose="020B0503020204020204" pitchFamily="34" charset="-122"/>
                        <a:cs typeface="Times New Roman" panose="02020603050405020304"/>
                      </a:endParaRPr>
                    </a:p>
                  </a:txBody>
                  <a:tcPr marL="68571" marR="68571"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fontAlgn="auto">
                        <a:lnSpc>
                          <a:spcPct val="100000"/>
                        </a:lnSpc>
                        <a:spcBef>
                          <a:spcPts val="1200"/>
                        </a:spcBef>
                        <a:spcAft>
                          <a:spcPct val="0"/>
                        </a:spcAft>
                      </a:pPr>
                      <a:r>
                        <a:rPr lang="zh-CN" sz="2400" b="0" kern="100">
                          <a:latin typeface="微软雅黑" panose="020B0503020204020204" pitchFamily="34" charset="-122"/>
                          <a:ea typeface="微软雅黑" panose="020B0503020204020204" pitchFamily="34" charset="-122"/>
                          <a:cs typeface="Times New Roman" panose="02020603050405020304"/>
                        </a:rPr>
                        <a:t>解放区</a:t>
                      </a:r>
                      <a:endParaRPr lang="zh-CN" sz="2400" b="0" kern="100">
                        <a:latin typeface="微软雅黑" panose="020B0503020204020204" pitchFamily="34" charset="-122"/>
                        <a:ea typeface="微软雅黑" panose="020B0503020204020204" pitchFamily="34" charset="-122"/>
                        <a:cs typeface="Times New Roman" panose="02020603050405020304"/>
                      </a:endParaRPr>
                    </a:p>
                  </a:txBody>
                  <a:tcPr marL="68571" marR="68571"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l" fontAlgn="auto">
                        <a:lnSpc>
                          <a:spcPct val="100000"/>
                        </a:lnSpc>
                        <a:spcBef>
                          <a:spcPts val="1200"/>
                        </a:spcBef>
                        <a:spcAft>
                          <a:spcPct val="0"/>
                        </a:spcAft>
                      </a:pPr>
                      <a:r>
                        <a:rPr lang="zh-CN" sz="2400" b="0" kern="100">
                          <a:latin typeface="微软雅黑" panose="020B0503020204020204" pitchFamily="34" charset="-122"/>
                          <a:ea typeface="微软雅黑" panose="020B0503020204020204" pitchFamily="34" charset="-122"/>
                          <a:cs typeface="Times New Roman" panose="02020603050405020304"/>
                        </a:rPr>
                        <a:t>加速了解放战争的胜利，巩固了人民政权，为</a:t>
                      </a:r>
                      <a:r>
                        <a:rPr lang="zh-CN" sz="2400" b="0" kern="100">
                          <a:solidFill>
                            <a:srgbClr val="FF0000"/>
                          </a:solidFill>
                          <a:latin typeface="微软雅黑" panose="020B0503020204020204" pitchFamily="34" charset="-122"/>
                          <a:ea typeface="微软雅黑" panose="020B0503020204020204" pitchFamily="34" charset="-122"/>
                          <a:cs typeface="Times New Roman" panose="02020603050405020304"/>
                        </a:rPr>
                        <a:t>新中国的政权建设奠定了坚定基础</a:t>
                      </a:r>
                      <a:r>
                        <a:rPr lang="zh-CN" sz="2400" b="0" kern="100">
                          <a:latin typeface="微软雅黑" panose="020B0503020204020204" pitchFamily="34" charset="-122"/>
                          <a:ea typeface="微软雅黑" panose="020B0503020204020204" pitchFamily="34" charset="-122"/>
                          <a:cs typeface="Times New Roman" panose="02020603050405020304"/>
                        </a:rPr>
                        <a:t>。</a:t>
                      </a:r>
                      <a:endParaRPr lang="zh-CN" sz="2400" b="0" kern="100">
                        <a:latin typeface="微软雅黑" panose="020B0503020204020204" pitchFamily="34" charset="-122"/>
                        <a:ea typeface="微软雅黑" panose="020B0503020204020204" pitchFamily="34" charset="-122"/>
                        <a:cs typeface="Times New Roman" panose="02020603050405020304"/>
                      </a:endParaRPr>
                    </a:p>
                  </a:txBody>
                  <a:tcPr marL="68571" marR="68571"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Picture 4"/>
          <p:cNvPicPr>
            <a:picLocks noChangeAspect="1"/>
          </p:cNvPicPr>
          <p:nvPr>
            <p:custDataLst>
              <p:tags r:id="rId2"/>
            </p:custDataLst>
          </p:nvPr>
        </p:nvPicPr>
        <p:blipFill>
          <a:blip r:embed="rId3"/>
          <a:stretch>
            <a:fillRect/>
          </a:stretch>
        </p:blipFill>
        <p:spPr>
          <a:xfrm flipH="1">
            <a:off x="11722100" y="12598400"/>
            <a:ext cx="0" cy="0"/>
          </a:xfrm>
          <a:prstGeom prst="rect">
            <a:avLst/>
          </a:prstGeom>
          <a:ln>
            <a:noFill/>
          </a:ln>
        </p:spPr>
      </p:pic>
      <p:sp>
        <p:nvSpPr>
          <p:cNvPr id="9" name="文本框 8"/>
          <p:cNvSpPr txBox="1"/>
          <p:nvPr>
            <p:custDataLst>
              <p:tags r:id="rId4"/>
            </p:custDataLst>
          </p:nvPr>
        </p:nvSpPr>
        <p:spPr>
          <a:xfrm>
            <a:off x="171450" y="66040"/>
            <a:ext cx="11860939" cy="584775"/>
          </a:xfrm>
          <a:prstGeom prst="rect">
            <a:avLst/>
          </a:prstGeom>
          <a:solidFill>
            <a:schemeClr val="accent2">
              <a:lumMod val="20000"/>
              <a:lumOff val="80000"/>
            </a:schemeClr>
          </a:solidFill>
        </p:spPr>
        <p:txBody>
          <a:bodyPr wrap="none" rtlCol="0">
            <a:spAutoFit/>
          </a:bodyPr>
          <a:lstStyle/>
          <a:p>
            <a:pPr algn="l"/>
            <a:r>
              <a:rPr lang="zh-CN" altLang="en-US" sz="3200">
                <a:latin typeface="华文中宋" panose="02010600040101010101" pitchFamily="2" charset="-122"/>
                <a:ea typeface="华文中宋" panose="02010600040101010101" pitchFamily="2" charset="-122"/>
              </a:rPr>
              <a:t>中国共产党在根据地和解放区的制度探索（1927—1949）</a:t>
            </a:r>
            <a:r>
              <a:rPr lang="en-US" altLang="zh-CN" sz="3200">
                <a:highlight>
                  <a:srgbClr val="FFFF00"/>
                </a:highlight>
                <a:latin typeface="华文中宋" panose="02010600040101010101" pitchFamily="2" charset="-122"/>
                <a:ea typeface="华文中宋" panose="02010600040101010101" pitchFamily="2" charset="-122"/>
              </a:rPr>
              <a:t>P244</a:t>
            </a:r>
            <a:endParaRPr lang="zh-CN" altLang="en-US" sz="3200">
              <a:highlight>
                <a:srgbClr val="FFFF00"/>
              </a:highlight>
              <a:latin typeface="华文中宋" panose="02010600040101010101" pitchFamily="2" charset="-122"/>
              <a:ea typeface="华文中宋" panose="02010600040101010101" pitchFamily="2" charset="-122"/>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87096" y="1411364"/>
            <a:ext cx="11804904" cy="2792239"/>
          </a:xfrm>
          <a:prstGeom prst="rect">
            <a:avLst/>
          </a:prstGeom>
          <a:noFill/>
        </p:spPr>
        <p:txBody>
          <a:bodyPr wrap="square">
            <a:spAutoFit/>
          </a:bodyPr>
          <a:lstStyle/>
          <a:p>
            <a:pPr marL="266700" indent="-200025">
              <a:lnSpc>
                <a:spcPct val="150000"/>
              </a:lnSpc>
            </a:pPr>
            <a:r>
              <a:rPr lang="en-US" altLang="zh-CN" sz="2400" b="1" kern="100">
                <a:effectLst/>
                <a:latin typeface="Times New Roman" panose="02020603050405020304" pitchFamily="18" charset="0"/>
                <a:ea typeface="宋体" panose="02010600030101010101" pitchFamily="2" charset="-122"/>
              </a:rPr>
              <a:t>1</a:t>
            </a:r>
            <a:r>
              <a:rPr lang="zh-CN" altLang="zh-CN" sz="2400" b="1" kern="100">
                <a:effectLst/>
                <a:latin typeface="Times New Roman" panose="02020603050405020304" pitchFamily="18" charset="0"/>
                <a:ea typeface="宋体" panose="02010600030101010101" pitchFamily="2" charset="-122"/>
              </a:rPr>
              <a:t>．（</a:t>
            </a:r>
            <a:r>
              <a:rPr lang="en-US" altLang="zh-CN" sz="2400" b="1" kern="100">
                <a:effectLst/>
                <a:latin typeface="Times New Roman" panose="02020603050405020304" pitchFamily="18" charset="0"/>
                <a:ea typeface="宋体" panose="02010600030101010101" pitchFamily="2" charset="-122"/>
              </a:rPr>
              <a:t>2024</a:t>
            </a:r>
            <a:r>
              <a:rPr lang="zh-CN" altLang="zh-CN" sz="2400" b="1" kern="100">
                <a:effectLst/>
                <a:latin typeface="Times New Roman" panose="02020603050405020304" pitchFamily="18" charset="0"/>
                <a:ea typeface="宋体" panose="02010600030101010101" pitchFamily="2" charset="-122"/>
              </a:rPr>
              <a:t>·广西高考·</a:t>
            </a:r>
            <a:r>
              <a:rPr lang="en-US" altLang="zh-CN" sz="2400" b="1" kern="100">
                <a:effectLst/>
                <a:latin typeface="Times New Roman" panose="02020603050405020304" pitchFamily="18" charset="0"/>
                <a:ea typeface="宋体" panose="02010600030101010101" pitchFamily="2" charset="-122"/>
              </a:rPr>
              <a:t>9</a:t>
            </a:r>
            <a:r>
              <a:rPr lang="zh-CN" altLang="zh-CN" sz="2400" b="1" kern="100">
                <a:effectLst/>
                <a:latin typeface="Times New Roman" panose="02020603050405020304" pitchFamily="18" charset="0"/>
                <a:ea typeface="宋体" panose="02010600030101010101" pitchFamily="2" charset="-122"/>
              </a:rPr>
              <a:t>）</a:t>
            </a:r>
            <a:r>
              <a:rPr lang="en-US" altLang="zh-CN" sz="2400" b="1" kern="100">
                <a:effectLst/>
                <a:latin typeface="Times New Roman" panose="02020603050405020304" pitchFamily="18" charset="0"/>
                <a:ea typeface="宋体" panose="02010600030101010101" pitchFamily="2" charset="-122"/>
              </a:rPr>
              <a:t>1934</a:t>
            </a:r>
            <a:r>
              <a:rPr lang="zh-CN" altLang="zh-CN" sz="2400" b="1" kern="100">
                <a:effectLst/>
                <a:latin typeface="Times New Roman" panose="02020603050405020304" pitchFamily="18" charset="0"/>
                <a:ea typeface="宋体" panose="02010600030101010101" pitchFamily="2" charset="-122"/>
              </a:rPr>
              <a:t>年</a:t>
            </a:r>
            <a:r>
              <a:rPr lang="en-US" altLang="zh-CN" sz="2400" b="1" kern="100">
                <a:effectLst/>
                <a:latin typeface="Times New Roman" panose="02020603050405020304" pitchFamily="18" charset="0"/>
                <a:ea typeface="宋体" panose="02010600030101010101" pitchFamily="2" charset="-122"/>
              </a:rPr>
              <a:t>2</a:t>
            </a:r>
            <a:r>
              <a:rPr lang="zh-CN" altLang="zh-CN" sz="2400" b="1" kern="100">
                <a:effectLst/>
                <a:latin typeface="Times New Roman" panose="02020603050405020304" pitchFamily="18" charset="0"/>
                <a:ea typeface="宋体" panose="02010600030101010101" pitchFamily="2" charset="-122"/>
              </a:rPr>
              <a:t>月，中央苏区的消费合作社达到</a:t>
            </a:r>
            <a:r>
              <a:rPr lang="en-US" altLang="zh-CN" sz="2400" b="1" kern="100">
                <a:effectLst/>
                <a:latin typeface="Times New Roman" panose="02020603050405020304" pitchFamily="18" charset="0"/>
                <a:ea typeface="宋体" panose="02010600030101010101" pitchFamily="2" charset="-122"/>
              </a:rPr>
              <a:t>1140</a:t>
            </a:r>
            <a:r>
              <a:rPr lang="zh-CN" altLang="zh-CN" sz="2400" b="1" kern="100">
                <a:effectLst/>
                <a:latin typeface="Times New Roman" panose="02020603050405020304" pitchFamily="18" charset="0"/>
                <a:ea typeface="宋体" panose="02010600030101010101" pitchFamily="2" charset="-122"/>
              </a:rPr>
              <a:t>个，成为中央苏区各区各乡普遍的经济组织，自成立以来，“不间断供给与优惠价格满足了民众对生活必需品的需求”，部分合作社还提供“免费看病等福利”。这有利于（　　）</a:t>
            </a:r>
            <a:endParaRPr lang="zh-CN" altLang="zh-CN" sz="2400" b="1" kern="100">
              <a:effectLst/>
              <a:latin typeface="Times New Roman" panose="02020603050405020304" pitchFamily="18" charset="0"/>
              <a:ea typeface="宋体" panose="02010600030101010101" pitchFamily="2" charset="-122"/>
            </a:endParaRPr>
          </a:p>
          <a:p>
            <a:pPr marL="266700" algn="just">
              <a:lnSpc>
                <a:spcPct val="150000"/>
              </a:lnSpc>
            </a:pPr>
            <a:r>
              <a:rPr lang="en-US" altLang="zh-CN" sz="2400" b="1" kern="100" spc="125">
                <a:effectLst/>
                <a:latin typeface="Times New Roman" panose="02020603050405020304" pitchFamily="18" charset="0"/>
                <a:ea typeface="宋体" panose="02010600030101010101" pitchFamily="2" charset="-122"/>
              </a:rPr>
              <a:t>A</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增强党在苏区的社会动员能力</a:t>
            </a:r>
            <a:r>
              <a:rPr lang="en-US" altLang="zh-CN" sz="2400" b="1" kern="100">
                <a:effectLst/>
                <a:latin typeface="Times New Roman" panose="02020603050405020304" pitchFamily="18" charset="0"/>
                <a:ea typeface="宋体" panose="02010600030101010101" pitchFamily="2" charset="-122"/>
              </a:rPr>
              <a:t>       </a:t>
            </a:r>
            <a:r>
              <a:rPr lang="en-US" altLang="zh-CN" sz="2400" b="1" kern="100" spc="125">
                <a:effectLst/>
                <a:latin typeface="Times New Roman" panose="02020603050405020304" pitchFamily="18" charset="0"/>
                <a:ea typeface="宋体" panose="02010600030101010101" pitchFamily="2" charset="-122"/>
              </a:rPr>
              <a:t>B</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建立</a:t>
            </a:r>
            <a:r>
              <a:rPr lang="zh-CN" altLang="zh-CN" sz="2400" b="1" kern="100">
                <a:effectLst/>
                <a:highlight>
                  <a:srgbClr val="FFFF00"/>
                </a:highlight>
                <a:latin typeface="Times New Roman" panose="02020603050405020304" pitchFamily="18" charset="0"/>
                <a:ea typeface="宋体" panose="02010600030101010101" pitchFamily="2" charset="-122"/>
              </a:rPr>
              <a:t>革命统一战线</a:t>
            </a:r>
            <a:endParaRPr lang="zh-CN" altLang="zh-CN" sz="2400" b="1" kern="100">
              <a:effectLst/>
              <a:highlight>
                <a:srgbClr val="FFFF00"/>
              </a:highlight>
              <a:latin typeface="Times New Roman" panose="02020603050405020304" pitchFamily="18" charset="0"/>
              <a:ea typeface="宋体" panose="02010600030101010101" pitchFamily="2" charset="-122"/>
            </a:endParaRPr>
          </a:p>
          <a:p>
            <a:pPr marL="266700" algn="just">
              <a:lnSpc>
                <a:spcPct val="150000"/>
              </a:lnSpc>
            </a:pPr>
            <a:r>
              <a:rPr lang="en-US" altLang="zh-CN" sz="2400" b="1" kern="100" spc="125">
                <a:effectLst/>
                <a:latin typeface="Times New Roman" panose="02020603050405020304" pitchFamily="18" charset="0"/>
                <a:ea typeface="宋体" panose="02010600030101010101" pitchFamily="2" charset="-122"/>
              </a:rPr>
              <a:t>C</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推动根据地土地改革顺利实施</a:t>
            </a:r>
            <a:r>
              <a:rPr lang="en-US" altLang="zh-CN" sz="2400" b="1" kern="100">
                <a:effectLst/>
                <a:latin typeface="Times New Roman" panose="02020603050405020304" pitchFamily="18" charset="0"/>
                <a:ea typeface="宋体" panose="02010600030101010101" pitchFamily="2" charset="-122"/>
              </a:rPr>
              <a:t>       </a:t>
            </a:r>
            <a:r>
              <a:rPr lang="en-US" altLang="zh-CN" sz="2400" b="1" kern="100" spc="125">
                <a:effectLst/>
                <a:latin typeface="Times New Roman" panose="02020603050405020304" pitchFamily="18" charset="0"/>
                <a:ea typeface="宋体" panose="02010600030101010101" pitchFamily="2" charset="-122"/>
              </a:rPr>
              <a:t>D</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巩固无产阶级专政</a:t>
            </a:r>
            <a:endParaRPr lang="zh-CN" altLang="zh-CN" sz="2400" b="1" kern="100">
              <a:effectLst/>
              <a:latin typeface="Times New Roman" panose="02020603050405020304" pitchFamily="18" charset="0"/>
              <a:ea typeface="宋体" panose="02010600030101010101" pitchFamily="2" charset="-122"/>
            </a:endParaRPr>
          </a:p>
        </p:txBody>
      </p:sp>
      <p:sp>
        <p:nvSpPr>
          <p:cNvPr id="4" name="文本框 3"/>
          <p:cNvSpPr txBox="1"/>
          <p:nvPr>
            <p:custDataLst>
              <p:tags r:id="rId2"/>
            </p:custDataLst>
          </p:nvPr>
        </p:nvSpPr>
        <p:spPr>
          <a:xfrm>
            <a:off x="9688703" y="3145058"/>
            <a:ext cx="930910" cy="829945"/>
          </a:xfrm>
          <a:prstGeom prst="rect">
            <a:avLst/>
          </a:prstGeom>
          <a:noFill/>
          <a:extLst>
            <a:ext uri="{909E8E84-426E-40DD-AFC4-6F175D3DCCD1}">
              <a14:hiddenFill xmlns:a14="http://schemas.microsoft.com/office/drawing/2010/main">
                <a:solidFill>
                  <a:srgbClr val="FFC000"/>
                </a:solidFill>
              </a14:hiddenFill>
            </a:ext>
          </a:extLst>
        </p:spPr>
        <p:txBody>
          <a:bodyPr wrap="square" rtlCol="0">
            <a:spAutoFit/>
          </a:bodyPr>
          <a:lstStyle/>
          <a:p>
            <a:pPr algn="ctr"/>
            <a:r>
              <a:rPr lang="en-US" altLang="zh-CN" sz="4800" b="1">
                <a:solidFill>
                  <a:srgbClr val="FF0000"/>
                </a:solidFill>
                <a:latin typeface="微软雅黑" panose="020B0503020204020204" pitchFamily="34" charset="-122"/>
                <a:ea typeface="微软雅黑" panose="020B0503020204020204" pitchFamily="34" charset="-122"/>
              </a:rPr>
              <a:t>A</a:t>
            </a:r>
            <a:endParaRPr lang="en-US" altLang="zh-CN" sz="4800" b="1">
              <a:solidFill>
                <a:srgbClr val="FF0000"/>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576072" y="1539380"/>
            <a:ext cx="10396728" cy="3346237"/>
          </a:xfrm>
          <a:prstGeom prst="rect">
            <a:avLst/>
          </a:prstGeom>
          <a:noFill/>
        </p:spPr>
        <p:txBody>
          <a:bodyPr wrap="square">
            <a:spAutoFit/>
          </a:bodyPr>
          <a:lstStyle/>
          <a:p>
            <a:pPr marL="266700" indent="-200025">
              <a:lnSpc>
                <a:spcPct val="150000"/>
              </a:lnSpc>
            </a:pPr>
            <a:r>
              <a:rPr lang="en-US" altLang="zh-CN" sz="2400" b="1" kern="100">
                <a:effectLst/>
                <a:latin typeface="Times New Roman" panose="02020603050405020304" pitchFamily="18" charset="0"/>
                <a:ea typeface="宋体" panose="02010600030101010101" pitchFamily="2" charset="-122"/>
              </a:rPr>
              <a:t>1</a:t>
            </a:r>
            <a:r>
              <a:rPr lang="zh-CN" altLang="zh-CN" sz="2400" b="1" kern="100">
                <a:effectLst/>
                <a:latin typeface="Times New Roman" panose="02020603050405020304" pitchFamily="18" charset="0"/>
                <a:ea typeface="宋体" panose="02010600030101010101" pitchFamily="2" charset="-122"/>
              </a:rPr>
              <a:t>．（</a:t>
            </a:r>
            <a:r>
              <a:rPr lang="en-US" altLang="zh-CN" sz="2400" b="1" kern="100">
                <a:effectLst/>
                <a:latin typeface="Times New Roman" panose="02020603050405020304" pitchFamily="18" charset="0"/>
                <a:ea typeface="宋体" panose="02010600030101010101" pitchFamily="2" charset="-122"/>
              </a:rPr>
              <a:t>2022</a:t>
            </a:r>
            <a:r>
              <a:rPr lang="zh-CN" altLang="zh-CN" sz="2400" b="1" kern="100">
                <a:effectLst/>
                <a:latin typeface="Times New Roman" panose="02020603050405020304" pitchFamily="18" charset="0"/>
                <a:ea typeface="宋体" panose="02010600030101010101" pitchFamily="2" charset="-122"/>
              </a:rPr>
              <a:t>·山东高考·</a:t>
            </a:r>
            <a:r>
              <a:rPr lang="en-US" altLang="zh-CN" sz="2400" b="1" kern="100">
                <a:effectLst/>
                <a:latin typeface="Times New Roman" panose="02020603050405020304" pitchFamily="18" charset="0"/>
                <a:ea typeface="宋体" panose="02010600030101010101" pitchFamily="2" charset="-122"/>
              </a:rPr>
              <a:t>7</a:t>
            </a:r>
            <a:r>
              <a:rPr lang="zh-CN" altLang="zh-CN" sz="2400" b="1" kern="100">
                <a:effectLst/>
                <a:latin typeface="Times New Roman" panose="02020603050405020304" pitchFamily="18" charset="0"/>
                <a:ea typeface="宋体" panose="02010600030101010101" pitchFamily="2" charset="-122"/>
              </a:rPr>
              <a:t>）新民主主义革命时期，中共中央曾就土地政策作出决定：“在处理农村纠纷中，党与政府的工作人员，不是站在农民或地主的某一方面”“一切有关土地及债务的契约的缔结须依双方自愿。契约期满，任何一方有解约之自由”。作出这一决定的时间是（　　）</a:t>
            </a:r>
            <a:endParaRPr lang="zh-CN" altLang="zh-CN" sz="2400" b="1" kern="100">
              <a:effectLst/>
              <a:latin typeface="Times New Roman" panose="02020603050405020304" pitchFamily="18" charset="0"/>
              <a:ea typeface="宋体" panose="02010600030101010101" pitchFamily="2" charset="-122"/>
            </a:endParaRPr>
          </a:p>
          <a:p>
            <a:pPr marL="266700" algn="just">
              <a:lnSpc>
                <a:spcPct val="150000"/>
              </a:lnSpc>
            </a:pPr>
            <a:r>
              <a:rPr lang="en-US" altLang="zh-CN" sz="2400" b="1" kern="100" spc="125">
                <a:effectLst/>
                <a:latin typeface="Times New Roman" panose="02020603050405020304" pitchFamily="18" charset="0"/>
                <a:ea typeface="宋体" panose="02010600030101010101" pitchFamily="2" charset="-122"/>
              </a:rPr>
              <a:t>A</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国民革命时期</a:t>
            </a:r>
            <a:r>
              <a:rPr lang="en-US" altLang="zh-CN" sz="2400" b="1" kern="100">
                <a:effectLst/>
                <a:latin typeface="Times New Roman" panose="02020603050405020304" pitchFamily="18" charset="0"/>
                <a:ea typeface="宋体" panose="02010600030101010101" pitchFamily="2" charset="-122"/>
              </a:rPr>
              <a:t>                     </a:t>
            </a:r>
            <a:r>
              <a:rPr lang="en-US" altLang="zh-CN" sz="2400" b="1" kern="100" spc="125">
                <a:effectLst/>
                <a:latin typeface="Times New Roman" panose="02020603050405020304" pitchFamily="18" charset="0"/>
                <a:ea typeface="宋体" panose="02010600030101010101" pitchFamily="2" charset="-122"/>
              </a:rPr>
              <a:t>B</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土地革命战争时期</a:t>
            </a:r>
            <a:endParaRPr lang="zh-CN" altLang="zh-CN" sz="2400" b="1" kern="100">
              <a:effectLst/>
              <a:latin typeface="Times New Roman" panose="02020603050405020304" pitchFamily="18" charset="0"/>
              <a:ea typeface="宋体" panose="02010600030101010101" pitchFamily="2" charset="-122"/>
            </a:endParaRPr>
          </a:p>
          <a:p>
            <a:pPr marL="266700" algn="just">
              <a:lnSpc>
                <a:spcPct val="150000"/>
              </a:lnSpc>
            </a:pPr>
            <a:r>
              <a:rPr lang="en-US" altLang="zh-CN" sz="2400" b="1" kern="100" spc="125">
                <a:effectLst/>
                <a:latin typeface="Times New Roman" panose="02020603050405020304" pitchFamily="18" charset="0"/>
                <a:ea typeface="宋体" panose="02010600030101010101" pitchFamily="2" charset="-122"/>
              </a:rPr>
              <a:t>C</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全民族抗日战争时期</a:t>
            </a:r>
            <a:r>
              <a:rPr lang="en-US" altLang="zh-CN" sz="2400" b="1" kern="100">
                <a:effectLst/>
                <a:latin typeface="Times New Roman" panose="02020603050405020304" pitchFamily="18" charset="0"/>
                <a:ea typeface="宋体" panose="02010600030101010101" pitchFamily="2" charset="-122"/>
              </a:rPr>
              <a:t>               </a:t>
            </a:r>
            <a:r>
              <a:rPr lang="en-US" altLang="zh-CN" sz="2400" b="1" kern="100" spc="125">
                <a:effectLst/>
                <a:latin typeface="Times New Roman" panose="02020603050405020304" pitchFamily="18" charset="0"/>
                <a:ea typeface="宋体" panose="02010600030101010101" pitchFamily="2" charset="-122"/>
              </a:rPr>
              <a:t>D</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解放战争时期</a:t>
            </a:r>
            <a:endParaRPr lang="zh-CN" altLang="zh-CN" sz="2400" b="1" kern="100">
              <a:effectLst/>
              <a:latin typeface="Times New Roman" panose="02020603050405020304" pitchFamily="18" charset="0"/>
              <a:ea typeface="宋体" panose="02010600030101010101" pitchFamily="2" charset="-122"/>
            </a:endParaRPr>
          </a:p>
        </p:txBody>
      </p:sp>
      <p:sp>
        <p:nvSpPr>
          <p:cNvPr id="4" name="文本框 3"/>
          <p:cNvSpPr txBox="1"/>
          <p:nvPr>
            <p:custDataLst>
              <p:tags r:id="rId2"/>
            </p:custDataLst>
          </p:nvPr>
        </p:nvSpPr>
        <p:spPr>
          <a:xfrm>
            <a:off x="10041890" y="4089527"/>
            <a:ext cx="930910" cy="829945"/>
          </a:xfrm>
          <a:prstGeom prst="rect">
            <a:avLst/>
          </a:prstGeom>
          <a:noFill/>
          <a:extLst>
            <a:ext uri="{909E8E84-426E-40DD-AFC4-6F175D3DCCD1}">
              <a14:hiddenFill xmlns:a14="http://schemas.microsoft.com/office/drawing/2010/main">
                <a:solidFill>
                  <a:srgbClr val="FFC000"/>
                </a:solidFill>
              </a14:hiddenFill>
            </a:ext>
          </a:extLst>
        </p:spPr>
        <p:txBody>
          <a:bodyPr wrap="square" rtlCol="0">
            <a:spAutoFit/>
          </a:bodyPr>
          <a:lstStyle/>
          <a:p>
            <a:pPr algn="ctr"/>
            <a:r>
              <a:rPr lang="en-US" altLang="zh-CN" sz="4800" b="1">
                <a:solidFill>
                  <a:srgbClr val="FF0000"/>
                </a:solidFill>
                <a:latin typeface="微软雅黑" panose="020B0503020204020204" pitchFamily="34" charset="-122"/>
                <a:ea typeface="微软雅黑" panose="020B0503020204020204" pitchFamily="34" charset="-122"/>
              </a:rPr>
              <a:t>C</a:t>
            </a:r>
            <a:endParaRPr lang="en-US" altLang="zh-CN" sz="4800" b="1">
              <a:solidFill>
                <a:srgbClr val="FF0000"/>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851916" y="1372226"/>
            <a:ext cx="10488168" cy="3346237"/>
          </a:xfrm>
          <a:prstGeom prst="rect">
            <a:avLst/>
          </a:prstGeom>
          <a:noFill/>
        </p:spPr>
        <p:txBody>
          <a:bodyPr wrap="square">
            <a:spAutoFit/>
          </a:bodyPr>
          <a:lstStyle/>
          <a:p>
            <a:pPr marL="266700" indent="-200025">
              <a:lnSpc>
                <a:spcPct val="150000"/>
              </a:lnSpc>
            </a:pPr>
            <a:r>
              <a:rPr lang="zh-CN" altLang="zh-CN" sz="2400" b="1" kern="100">
                <a:effectLst/>
                <a:latin typeface="Times New Roman" panose="02020603050405020304" pitchFamily="18" charset="0"/>
                <a:ea typeface="宋体" panose="02010600030101010101" pitchFamily="2" charset="-122"/>
              </a:rPr>
              <a:t>（</a:t>
            </a:r>
            <a:r>
              <a:rPr lang="en-US" altLang="zh-CN" sz="2400" b="1" kern="100">
                <a:effectLst/>
                <a:latin typeface="Times New Roman" panose="02020603050405020304" pitchFamily="18" charset="0"/>
                <a:ea typeface="宋体" panose="02010600030101010101" pitchFamily="2" charset="-122"/>
              </a:rPr>
              <a:t>2024</a:t>
            </a:r>
            <a:r>
              <a:rPr lang="zh-CN" altLang="zh-CN" sz="2400" b="1" kern="100">
                <a:effectLst/>
                <a:latin typeface="Times New Roman" panose="02020603050405020304" pitchFamily="18" charset="0"/>
                <a:ea typeface="宋体" panose="02010600030101010101" pitchFamily="2" charset="-122"/>
              </a:rPr>
              <a:t>·广西高考·</a:t>
            </a:r>
            <a:r>
              <a:rPr lang="en-US" altLang="zh-CN" sz="2400" b="1" kern="100">
                <a:effectLst/>
                <a:latin typeface="Times New Roman" panose="02020603050405020304" pitchFamily="18" charset="0"/>
                <a:ea typeface="宋体" panose="02010600030101010101" pitchFamily="2" charset="-122"/>
              </a:rPr>
              <a:t>10</a:t>
            </a:r>
            <a:r>
              <a:rPr lang="zh-CN" altLang="zh-CN" sz="2400" b="1" kern="100">
                <a:effectLst/>
                <a:latin typeface="Times New Roman" panose="02020603050405020304" pitchFamily="18" charset="0"/>
                <a:ea typeface="宋体" panose="02010600030101010101" pitchFamily="2" charset="-122"/>
              </a:rPr>
              <a:t>）</a:t>
            </a:r>
            <a:r>
              <a:rPr lang="en-US" altLang="zh-CN" sz="2400" b="1" kern="100">
                <a:effectLst/>
                <a:latin typeface="Times New Roman" panose="02020603050405020304" pitchFamily="18" charset="0"/>
                <a:ea typeface="宋体" panose="02010600030101010101" pitchFamily="2" charset="-122"/>
              </a:rPr>
              <a:t>1942</a:t>
            </a:r>
            <a:r>
              <a:rPr lang="zh-CN" altLang="zh-CN" sz="2400" b="1" kern="100">
                <a:effectLst/>
                <a:latin typeface="Times New Roman" panose="02020603050405020304" pitchFamily="18" charset="0"/>
                <a:ea typeface="宋体" panose="02010600030101010101" pitchFamily="2" charset="-122"/>
              </a:rPr>
              <a:t>年</a:t>
            </a:r>
            <a:r>
              <a:rPr lang="en-US" altLang="zh-CN" sz="2400" b="1" kern="100">
                <a:effectLst/>
                <a:latin typeface="Times New Roman" panose="02020603050405020304" pitchFamily="18" charset="0"/>
                <a:ea typeface="宋体" panose="02010600030101010101" pitchFamily="2" charset="-122"/>
              </a:rPr>
              <a:t>9</a:t>
            </a:r>
            <a:r>
              <a:rPr lang="zh-CN" altLang="zh-CN" sz="2400" b="1" kern="100">
                <a:effectLst/>
                <a:latin typeface="Times New Roman" panose="02020603050405020304" pitchFamily="18" charset="0"/>
                <a:ea typeface="宋体" panose="02010600030101010101" pitchFamily="2" charset="-122"/>
              </a:rPr>
              <a:t>月，毛泽东在为《解放日报》写的社论中，借用孙行者化身小虫战胜铁扇公主的故事强调：“目前我们须得变一变，把我们的身体变得小些，但是变得更加扎实些，我们就会变成无敌的了。”其目的在于（　　）</a:t>
            </a:r>
            <a:endParaRPr lang="zh-CN" altLang="zh-CN" sz="2400" b="1" kern="100">
              <a:effectLst/>
              <a:latin typeface="Times New Roman" panose="02020603050405020304" pitchFamily="18" charset="0"/>
              <a:ea typeface="宋体" panose="02010600030101010101" pitchFamily="2" charset="-122"/>
            </a:endParaRPr>
          </a:p>
          <a:p>
            <a:pPr marL="266700" algn="just">
              <a:lnSpc>
                <a:spcPct val="150000"/>
              </a:lnSpc>
            </a:pPr>
            <a:r>
              <a:rPr lang="en-US" altLang="zh-CN" sz="2400" b="1" kern="100" spc="125">
                <a:effectLst/>
                <a:latin typeface="Times New Roman" panose="02020603050405020304" pitchFamily="18" charset="0"/>
                <a:ea typeface="宋体" panose="02010600030101010101" pitchFamily="2" charset="-122"/>
              </a:rPr>
              <a:t>A</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大力开展大生产运动</a:t>
            </a:r>
            <a:r>
              <a:rPr lang="en-US" altLang="zh-CN" sz="2400" b="1" kern="100">
                <a:effectLst/>
                <a:latin typeface="Times New Roman" panose="02020603050405020304" pitchFamily="18" charset="0"/>
                <a:ea typeface="宋体" panose="02010600030101010101" pitchFamily="2" charset="-122"/>
              </a:rPr>
              <a:t>               </a:t>
            </a:r>
            <a:r>
              <a:rPr lang="en-US" altLang="zh-CN" sz="2400" b="1" kern="100" spc="125">
                <a:effectLst/>
                <a:latin typeface="Times New Roman" panose="02020603050405020304" pitchFamily="18" charset="0"/>
                <a:ea typeface="宋体" panose="02010600030101010101" pitchFamily="2" charset="-122"/>
              </a:rPr>
              <a:t>B</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实行减租减息政策</a:t>
            </a:r>
            <a:endParaRPr lang="zh-CN" altLang="zh-CN" sz="2400" b="1" kern="100">
              <a:effectLst/>
              <a:latin typeface="Times New Roman" panose="02020603050405020304" pitchFamily="18" charset="0"/>
              <a:ea typeface="宋体" panose="02010600030101010101" pitchFamily="2" charset="-122"/>
            </a:endParaRPr>
          </a:p>
          <a:p>
            <a:pPr marL="266700" algn="just">
              <a:lnSpc>
                <a:spcPct val="150000"/>
              </a:lnSpc>
            </a:pPr>
            <a:r>
              <a:rPr lang="en-US" altLang="zh-CN" sz="2400" b="1" kern="100" spc="125">
                <a:effectLst/>
                <a:latin typeface="Times New Roman" panose="02020603050405020304" pitchFamily="18" charset="0"/>
                <a:ea typeface="宋体" panose="02010600030101010101" pitchFamily="2" charset="-122"/>
              </a:rPr>
              <a:t>C</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贯彻“三三制”原则</a:t>
            </a:r>
            <a:r>
              <a:rPr lang="en-US" altLang="zh-CN" sz="2400" b="1" kern="100">
                <a:effectLst/>
                <a:latin typeface="Times New Roman" panose="02020603050405020304" pitchFamily="18" charset="0"/>
                <a:ea typeface="宋体" panose="02010600030101010101" pitchFamily="2" charset="-122"/>
              </a:rPr>
              <a:t>               </a:t>
            </a:r>
            <a:r>
              <a:rPr lang="en-US" altLang="zh-CN" sz="2400" b="1" kern="100" spc="125">
                <a:effectLst/>
                <a:latin typeface="Times New Roman" panose="02020603050405020304" pitchFamily="18" charset="0"/>
                <a:ea typeface="宋体" panose="02010600030101010101" pitchFamily="2" charset="-122"/>
              </a:rPr>
              <a:t>D</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落实精兵简政政策</a:t>
            </a:r>
            <a:endParaRPr lang="zh-CN" altLang="zh-CN" sz="2400" b="1" kern="100">
              <a:effectLst/>
              <a:latin typeface="Times New Roman" panose="02020603050405020304" pitchFamily="18" charset="0"/>
              <a:ea typeface="宋体" panose="02010600030101010101" pitchFamily="2" charset="-122"/>
            </a:endParaRPr>
          </a:p>
        </p:txBody>
      </p:sp>
      <p:sp>
        <p:nvSpPr>
          <p:cNvPr id="4" name="文本框 3"/>
          <p:cNvSpPr txBox="1"/>
          <p:nvPr>
            <p:custDataLst>
              <p:tags r:id="rId2"/>
            </p:custDataLst>
          </p:nvPr>
        </p:nvSpPr>
        <p:spPr>
          <a:xfrm>
            <a:off x="9972167" y="3751199"/>
            <a:ext cx="930910" cy="829945"/>
          </a:xfrm>
          <a:prstGeom prst="rect">
            <a:avLst/>
          </a:prstGeom>
          <a:noFill/>
          <a:extLst>
            <a:ext uri="{909E8E84-426E-40DD-AFC4-6F175D3DCCD1}">
              <a14:hiddenFill xmlns:a14="http://schemas.microsoft.com/office/drawing/2010/main">
                <a:solidFill>
                  <a:srgbClr val="FFC000"/>
                </a:solidFill>
              </a14:hiddenFill>
            </a:ext>
          </a:extLst>
        </p:spPr>
        <p:txBody>
          <a:bodyPr wrap="square" rtlCol="0">
            <a:spAutoFit/>
          </a:bodyPr>
          <a:lstStyle/>
          <a:p>
            <a:pPr algn="ctr"/>
            <a:r>
              <a:rPr lang="en-US" altLang="zh-CN" sz="4800" b="1">
                <a:solidFill>
                  <a:srgbClr val="FF0000"/>
                </a:solidFill>
                <a:latin typeface="微软雅黑" panose="020B0503020204020204" pitchFamily="34" charset="-122"/>
                <a:ea typeface="微软雅黑" panose="020B0503020204020204" pitchFamily="34" charset="-122"/>
              </a:rPr>
              <a:t>D</a:t>
            </a:r>
            <a:endParaRPr lang="en-US" altLang="zh-CN" sz="4800" b="1">
              <a:solidFill>
                <a:srgbClr val="FF0000"/>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13182" y="147081"/>
            <a:ext cx="10595610" cy="830997"/>
          </a:xfrm>
          <a:prstGeom prst="rect">
            <a:avLst/>
          </a:prstGeom>
          <a:noFill/>
        </p:spPr>
        <p:txBody>
          <a:bodyPr wrap="square">
            <a:spAutoFit/>
          </a:bodyPr>
          <a:lstStyle/>
          <a:p>
            <a:r>
              <a:rPr lang="en-US" altLang="zh-CN" sz="2400" kern="100">
                <a:effectLst/>
                <a:latin typeface="Times New Roman" panose="02020603050405020304" pitchFamily="18" charset="0"/>
                <a:ea typeface="宋体" panose="02010600030101010101" pitchFamily="2" charset="-122"/>
              </a:rPr>
              <a:t>1</a:t>
            </a:r>
            <a:r>
              <a:rPr lang="zh-CN" altLang="zh-CN" sz="2400" kern="100">
                <a:effectLst/>
                <a:latin typeface="Times New Roman" panose="02020603050405020304" pitchFamily="18" charset="0"/>
                <a:ea typeface="宋体" panose="02010600030101010101" pitchFamily="2" charset="-122"/>
              </a:rPr>
              <a:t>．（</a:t>
            </a:r>
            <a:r>
              <a:rPr lang="en-US" altLang="zh-CN" sz="2400" kern="100">
                <a:effectLst/>
                <a:latin typeface="Times New Roman" panose="02020603050405020304" pitchFamily="18" charset="0"/>
                <a:ea typeface="宋体" panose="02010600030101010101" pitchFamily="2" charset="-122"/>
              </a:rPr>
              <a:t>2022</a:t>
            </a:r>
            <a:r>
              <a:rPr lang="zh-CN" altLang="zh-CN" sz="2400" kern="100">
                <a:effectLst/>
                <a:latin typeface="Times New Roman" panose="02020603050405020304" pitchFamily="18" charset="0"/>
                <a:ea typeface="宋体" panose="02010600030101010101" pitchFamily="2" charset="-122"/>
              </a:rPr>
              <a:t>·山东高考·</a:t>
            </a:r>
            <a:r>
              <a:rPr lang="en-US" altLang="zh-CN" sz="2400" kern="100">
                <a:effectLst/>
                <a:latin typeface="Times New Roman" panose="02020603050405020304" pitchFamily="18" charset="0"/>
                <a:ea typeface="宋体" panose="02010600030101010101" pitchFamily="2" charset="-122"/>
              </a:rPr>
              <a:t>18</a:t>
            </a:r>
            <a:r>
              <a:rPr lang="zh-CN" altLang="zh-CN" sz="2400" kern="100">
                <a:effectLst/>
                <a:latin typeface="Times New Roman" panose="02020603050405020304" pitchFamily="18" charset="0"/>
                <a:ea typeface="宋体" panose="02010600030101010101" pitchFamily="2" charset="-122"/>
              </a:rPr>
              <a:t>）阅读材料，回答问题。 （</a:t>
            </a:r>
            <a:r>
              <a:rPr lang="en-US" altLang="zh-CN" sz="2400" kern="100">
                <a:effectLst/>
                <a:latin typeface="Times New Roman" panose="02020603050405020304" pitchFamily="18" charset="0"/>
                <a:ea typeface="宋体" panose="02010600030101010101" pitchFamily="2" charset="-122"/>
              </a:rPr>
              <a:t>14</a:t>
            </a:r>
            <a:r>
              <a:rPr lang="zh-CN" altLang="zh-CN" sz="2400" kern="100">
                <a:effectLst/>
                <a:latin typeface="Times New Roman" panose="02020603050405020304" pitchFamily="18" charset="0"/>
                <a:ea typeface="宋体" panose="02010600030101010101" pitchFamily="2" charset="-122"/>
              </a:rPr>
              <a:t>分）</a:t>
            </a:r>
            <a:endParaRPr lang="zh-CN" altLang="zh-CN" sz="2400" kern="100">
              <a:effectLst/>
              <a:latin typeface="Times New Roman" panose="02020603050405020304" pitchFamily="18" charset="0"/>
              <a:ea typeface="宋体" panose="02010600030101010101" pitchFamily="2" charset="-122"/>
            </a:endParaRPr>
          </a:p>
          <a:p>
            <a:pPr algn="ctr"/>
            <a:r>
              <a:rPr lang="zh-CN" altLang="zh-CN" sz="2400" kern="100">
                <a:effectLst/>
                <a:latin typeface="Times New Roman" panose="02020603050405020304" pitchFamily="18" charset="0"/>
                <a:ea typeface="宋体" panose="02010600030101010101" pitchFamily="2" charset="-122"/>
              </a:rPr>
              <a:t>历史的透视：一幅宣传画</a:t>
            </a:r>
            <a:endParaRPr lang="zh-CN" altLang="zh-CN" sz="2400" kern="100">
              <a:effectLst/>
              <a:latin typeface="Times New Roman" panose="02020603050405020304" pitchFamily="18" charset="0"/>
              <a:ea typeface="宋体" panose="02010600030101010101" pitchFamily="2" charset="-122"/>
            </a:endParaRPr>
          </a:p>
        </p:txBody>
      </p:sp>
      <p:pic>
        <p:nvPicPr>
          <p:cNvPr id="4" name="/upload/image/2024/8/26/202408260302526295.png"/>
          <p:cNvPicPr>
            <a:picLocks noChangeAspect="1"/>
          </p:cNvPicPr>
          <p:nvPr>
            <p:custDataLst>
              <p:tags r:id="rId2"/>
            </p:custDataLst>
          </p:nvPr>
        </p:nvPicPr>
        <p:blipFill>
          <a:blip r:embed="rId3"/>
          <a:stretch>
            <a:fillRect/>
          </a:stretch>
        </p:blipFill>
        <p:spPr bwMode="auto">
          <a:xfrm>
            <a:off x="1014984" y="886638"/>
            <a:ext cx="7271385" cy="5349569"/>
          </a:xfrm>
          <a:prstGeom prst="rect">
            <a:avLst/>
          </a:prstGeom>
        </p:spPr>
      </p:pic>
      <p:sp>
        <p:nvSpPr>
          <p:cNvPr id="6" name="文本框 5"/>
          <p:cNvSpPr txBox="1"/>
          <p:nvPr>
            <p:custDataLst>
              <p:tags r:id="rId4"/>
            </p:custDataLst>
          </p:nvPr>
        </p:nvSpPr>
        <p:spPr>
          <a:xfrm>
            <a:off x="1456182" y="6341587"/>
            <a:ext cx="6094476" cy="369332"/>
          </a:xfrm>
          <a:prstGeom prst="rect">
            <a:avLst/>
          </a:prstGeom>
          <a:noFill/>
        </p:spPr>
        <p:txBody>
          <a:bodyPr wrap="square">
            <a:spAutoFit/>
          </a:bodyPr>
          <a:lstStyle/>
          <a:p>
            <a:pPr algn="ctr"/>
            <a:r>
              <a:rPr lang="zh-CN" altLang="zh-CN" sz="1800" kern="100">
                <a:effectLst/>
                <a:latin typeface="Times New Roman" panose="02020603050405020304" pitchFamily="18" charset="0"/>
                <a:ea typeface="宋体" panose="02010600030101010101" pitchFamily="2" charset="-122"/>
              </a:rPr>
              <a:t>图</a:t>
            </a:r>
            <a:r>
              <a:rPr lang="en-US" altLang="zh-CN" sz="1800" kern="100">
                <a:effectLst/>
                <a:latin typeface="Times New Roman" panose="02020603050405020304" pitchFamily="18" charset="0"/>
                <a:ea typeface="宋体" panose="02010600030101010101" pitchFamily="2" charset="-122"/>
              </a:rPr>
              <a:t>5 </a:t>
            </a:r>
            <a:r>
              <a:rPr lang="zh-CN" altLang="zh-CN" sz="1800" kern="100">
                <a:effectLst/>
                <a:latin typeface="Times New Roman" panose="02020603050405020304" pitchFamily="18" charset="0"/>
                <a:ea typeface="宋体" panose="02010600030101010101" pitchFamily="2" charset="-122"/>
              </a:rPr>
              <a:t>《工人新村》（</a:t>
            </a:r>
            <a:r>
              <a:rPr lang="en-US" altLang="zh-CN" sz="1800" kern="100">
                <a:effectLst/>
                <a:latin typeface="Times New Roman" panose="02020603050405020304" pitchFamily="18" charset="0"/>
                <a:ea typeface="宋体" panose="02010600030101010101" pitchFamily="2" charset="-122"/>
              </a:rPr>
              <a:t>1952</a:t>
            </a:r>
            <a:r>
              <a:rPr lang="zh-CN" altLang="zh-CN" sz="1800" kern="100">
                <a:effectLst/>
                <a:latin typeface="Times New Roman" panose="02020603050405020304" pitchFamily="18" charset="0"/>
                <a:ea typeface="宋体" panose="02010600030101010101" pitchFamily="2" charset="-122"/>
              </a:rPr>
              <a:t>年，孙佳桐 何正慈作）</a:t>
            </a:r>
            <a:endParaRPr lang="zh-CN" altLang="zh-CN" sz="1800" kern="100">
              <a:effectLst/>
              <a:latin typeface="Times New Roman" panose="02020603050405020304" pitchFamily="18" charset="0"/>
              <a:ea typeface="宋体" panose="02010600030101010101" pitchFamily="2" charset="-122"/>
            </a:endParaRPr>
          </a:p>
        </p:txBody>
      </p:sp>
      <p:sp>
        <p:nvSpPr>
          <p:cNvPr id="8" name="文本框 7"/>
          <p:cNvSpPr txBox="1"/>
          <p:nvPr>
            <p:custDataLst>
              <p:tags r:id="rId5"/>
            </p:custDataLst>
          </p:nvPr>
        </p:nvSpPr>
        <p:spPr>
          <a:xfrm>
            <a:off x="8631935" y="731038"/>
            <a:ext cx="3374137" cy="3900235"/>
          </a:xfrm>
          <a:prstGeom prst="rect">
            <a:avLst/>
          </a:prstGeom>
          <a:noFill/>
        </p:spPr>
        <p:txBody>
          <a:bodyPr wrap="square">
            <a:spAutoFit/>
          </a:bodyPr>
          <a:lstStyle/>
          <a:p>
            <a:pPr indent="266700" algn="just">
              <a:lnSpc>
                <a:spcPct val="150000"/>
              </a:lnSpc>
            </a:pPr>
            <a:r>
              <a:rPr lang="zh-CN" altLang="zh-CN" sz="2400" b="1" kern="100">
                <a:effectLst/>
                <a:latin typeface="Times New Roman" panose="02020603050405020304" pitchFamily="18" charset="0"/>
                <a:ea typeface="宋体" panose="02010600030101010101" pitchFamily="2" charset="-122"/>
              </a:rPr>
              <a:t>结合所学知识，以“《工人新村》赏析”为题写一则历史短文。</a:t>
            </a:r>
            <a:endParaRPr lang="zh-CN" altLang="zh-CN" sz="2400" b="1" kern="100">
              <a:effectLst/>
              <a:latin typeface="Times New Roman" panose="02020603050405020304" pitchFamily="18" charset="0"/>
              <a:ea typeface="宋体" panose="02010600030101010101" pitchFamily="2" charset="-122"/>
            </a:endParaRPr>
          </a:p>
          <a:p>
            <a:pPr indent="266700" algn="just">
              <a:lnSpc>
                <a:spcPct val="150000"/>
              </a:lnSpc>
            </a:pPr>
            <a:r>
              <a:rPr lang="zh-CN" altLang="zh-CN" sz="2400" b="1" kern="100">
                <a:effectLst/>
                <a:latin typeface="Times New Roman" panose="02020603050405020304" pitchFamily="18" charset="0"/>
                <a:ea typeface="宋体" panose="02010600030101010101" pitchFamily="2" charset="-122"/>
              </a:rPr>
              <a:t>（要求：表述成文，叙述完整；立论正确，史论结合；逻辑严密，条理清晰。）</a:t>
            </a:r>
            <a:endParaRPr lang="zh-CN" altLang="zh-CN" sz="2400" b="1" kern="100">
              <a:effectLst/>
              <a:latin typeface="Times New Roman" panose="02020603050405020304" pitchFamily="18" charset="0"/>
              <a:ea typeface="宋体" panose="02010600030101010101" pitchFamily="2" charset="-122"/>
            </a:endParaRPr>
          </a:p>
        </p:txBody>
      </p:sp>
    </p:spTree>
    <p:custDataLst>
      <p:tags r:id="rId6"/>
    </p:custData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1151255" y="608214"/>
          <a:ext cx="10946257" cy="6000752"/>
        </p:xfrm>
        <a:graphic>
          <a:graphicData uri="http://schemas.openxmlformats.org/drawingml/2006/table">
            <a:tbl>
              <a:tblPr firstRow="1" bandRow="1"/>
              <a:tblGrid>
                <a:gridCol w="1947880"/>
                <a:gridCol w="8998377"/>
              </a:tblGrid>
              <a:tr h="363855">
                <a:tc>
                  <a:txBody>
                    <a:bodyPr wrap="square"/>
                    <a:lstStyle/>
                    <a:p>
                      <a:pPr indent="0" algn="ctr" fontAlgn="auto">
                        <a:lnSpc>
                          <a:spcPct val="150000"/>
                        </a:lnSpc>
                        <a:buNone/>
                      </a:pPr>
                      <a:r>
                        <a:rPr lang="en-US" sz="2800" b="1" err="1">
                          <a:latin typeface="宋体" panose="02010600030101010101" pitchFamily="2" charset="-122"/>
                          <a:ea typeface="宋体" panose="02010600030101010101" pitchFamily="2" charset="-122"/>
                        </a:rPr>
                        <a:t>时段</a:t>
                      </a:r>
                      <a:endParaRPr lang="en-US" altLang="en-US" sz="2800" b="1">
                        <a:latin typeface="宋体" panose="02010600030101010101" pitchFamily="2" charset="-122"/>
                        <a:ea typeface="宋体" panose="02010600030101010101" pitchFamily="2" charset="-122"/>
                      </a:endParaRPr>
                    </a:p>
                  </a:txBody>
                  <a:tcPr marL="66859" marR="66859" marT="0" marB="0" vert="horz" anchor="ctr"/>
                </a:tc>
                <a:tc>
                  <a:txBody>
                    <a:bodyPr wrap="square"/>
                    <a:lstStyle/>
                    <a:p>
                      <a:pPr indent="0" algn="ctr" fontAlgn="auto">
                        <a:lnSpc>
                          <a:spcPct val="150000"/>
                        </a:lnSpc>
                        <a:buNone/>
                      </a:pPr>
                      <a:r>
                        <a:rPr lang="en-US" sz="2800" b="1">
                          <a:latin typeface="宋体" panose="02010600030101010101" pitchFamily="2" charset="-122"/>
                          <a:ea typeface="宋体" panose="02010600030101010101" pitchFamily="2" charset="-122"/>
                        </a:rPr>
                        <a:t>表现</a:t>
                      </a:r>
                      <a:endParaRPr lang="en-US" altLang="en-US" sz="2800" b="1">
                        <a:latin typeface="宋体" panose="02010600030101010101" pitchFamily="2" charset="-122"/>
                        <a:ea typeface="宋体" panose="02010600030101010101" pitchFamily="2" charset="-122"/>
                      </a:endParaRPr>
                    </a:p>
                  </a:txBody>
                  <a:tcPr marL="66859" marR="66859" marT="0" marB="0" vert="horz" anchor="ctr"/>
                </a:tc>
              </a:tr>
              <a:tr h="712470">
                <a:tc rowSpan="3">
                  <a:txBody>
                    <a:bodyPr wrap="square"/>
                    <a:lstStyle/>
                    <a:p>
                      <a:pPr indent="0" algn="ctr" fontAlgn="auto">
                        <a:lnSpc>
                          <a:spcPct val="150000"/>
                        </a:lnSpc>
                        <a:buNone/>
                      </a:pPr>
                      <a:r>
                        <a:rPr sz="2800" b="1" err="1">
                          <a:highlight>
                            <a:srgbClr val="FFFF00"/>
                          </a:highlight>
                          <a:latin typeface="宋体" panose="02010600030101010101" pitchFamily="2" charset="-122"/>
                          <a:ea typeface="宋体" panose="02010600030101010101" pitchFamily="2" charset="-122"/>
                        </a:rPr>
                        <a:t>新中国成立到社会主义制度确立</a:t>
                      </a:r>
                      <a:endParaRPr lang="en-US" altLang="en-US" sz="2800" b="1">
                        <a:highlight>
                          <a:srgbClr val="FFFF00"/>
                        </a:highlight>
                        <a:latin typeface="宋体" panose="02010600030101010101" pitchFamily="2" charset="-122"/>
                        <a:ea typeface="宋体" panose="02010600030101010101" pitchFamily="2" charset="-122"/>
                      </a:endParaRPr>
                    </a:p>
                  </a:txBody>
                  <a:tcPr marL="66859" marR="66859" marT="0" marB="0" vert="horz" anchor="ctr"/>
                </a:tc>
                <a:tc>
                  <a:txBody>
                    <a:bodyPr wrap="square"/>
                    <a:lstStyle/>
                    <a:p>
                      <a:pPr indent="0" fontAlgn="auto">
                        <a:lnSpc>
                          <a:spcPct val="150000"/>
                        </a:lnSpc>
                        <a:buNone/>
                      </a:pPr>
                      <a:r>
                        <a:rPr lang="en-US" sz="2800" b="1">
                          <a:latin typeface="楷体" panose="02010609060101010101" charset="-122"/>
                          <a:ea typeface="楷体" panose="02010609060101010101" charset="-122"/>
                        </a:rPr>
                        <a:t> </a:t>
                      </a:r>
                      <a:r>
                        <a:rPr altLang="en-US" sz="2800" b="1" err="1">
                          <a:latin typeface="楷体" panose="02010609060101010101" charset="-122"/>
                          <a:ea typeface="楷体" panose="02010609060101010101" charset="-122"/>
                        </a:rPr>
                        <a:t>政治上</a:t>
                      </a:r>
                      <a:r>
                        <a:rPr lang="zh-CN" sz="2800" b="1">
                          <a:latin typeface="楷体" panose="02010609060101010101" charset="-122"/>
                          <a:ea typeface="楷体" panose="02010609060101010101" charset="-122"/>
                        </a:rPr>
                        <a:t>：</a:t>
                      </a:r>
                      <a:r>
                        <a:rPr altLang="en-US" sz="2800" b="1">
                          <a:solidFill>
                            <a:srgbClr val="FF0000"/>
                          </a:solidFill>
                          <a:latin typeface="楷体" panose="02010609060101010101" charset="-122"/>
                          <a:ea typeface="楷体" panose="02010609060101010101" charset="-122"/>
                        </a:rPr>
                        <a:t>新中国成立，</a:t>
                      </a:r>
                      <a:r>
                        <a:rPr altLang="en-US" sz="2800" b="1">
                          <a:latin typeface="楷体" panose="02010609060101010101" charset="-122"/>
                          <a:ea typeface="楷体" panose="02010609060101010101" charset="-122"/>
                        </a:rPr>
                        <a:t>建立起具有中国特色的社会主义民主政治体系，奉行独立自主的和平</a:t>
                      </a:r>
                      <a:r>
                        <a:rPr altLang="en-US" sz="2800" b="1">
                          <a:solidFill>
                            <a:srgbClr val="FF0000"/>
                          </a:solidFill>
                          <a:latin typeface="楷体" panose="02010609060101010101" charset="-122"/>
                          <a:ea typeface="楷体" panose="02010609060101010101" charset="-122"/>
                        </a:rPr>
                        <a:t>外交</a:t>
                      </a:r>
                      <a:r>
                        <a:rPr altLang="en-US" sz="2800" b="1">
                          <a:latin typeface="楷体" panose="02010609060101010101" charset="-122"/>
                          <a:ea typeface="楷体" panose="02010609060101010101" charset="-122"/>
                        </a:rPr>
                        <a:t>方针。</a:t>
                      </a:r>
                      <a:endParaRPr altLang="en-US" sz="2800" b="1">
                        <a:latin typeface="楷体" panose="02010609060101010101" charset="-122"/>
                        <a:ea typeface="楷体" panose="02010609060101010101" charset="-122"/>
                      </a:endParaRPr>
                    </a:p>
                  </a:txBody>
                  <a:tcPr marL="66859" marR="66859" marT="0" marB="0" vert="horz" anchor="ctr"/>
                </a:tc>
              </a:tr>
              <a:tr h="1025525">
                <a:tc vMerge="1">
                  <a:tcPr marL="66859" marR="66859" marT="0" marB="0"/>
                </a:tc>
                <a:tc>
                  <a:txBody>
                    <a:bodyPr wrap="square"/>
                    <a:lstStyle/>
                    <a:p>
                      <a:pPr indent="0" fontAlgn="auto">
                        <a:lnSpc>
                          <a:spcPct val="150000"/>
                        </a:lnSpc>
                        <a:buNone/>
                      </a:pPr>
                      <a:r>
                        <a:rPr lang="en-US" altLang="zh-CN" sz="2800" b="1">
                          <a:latin typeface="楷体" panose="02010609060101010101" charset="-122"/>
                          <a:ea typeface="楷体" panose="02010609060101010101" charset="-122"/>
                          <a:cs typeface="楷体" panose="02010609060101010101" charset="-122"/>
                        </a:rPr>
                        <a:t> </a:t>
                      </a:r>
                      <a:r>
                        <a:rPr lang="zh-CN" altLang="en-US" sz="2800" b="1">
                          <a:latin typeface="楷体" panose="02010609060101010101" charset="-122"/>
                          <a:ea typeface="楷体" panose="02010609060101010101" charset="-122"/>
                          <a:cs typeface="楷体" panose="02010609060101010101" charset="-122"/>
                        </a:rPr>
                        <a:t>经济上：</a:t>
                      </a:r>
                      <a:r>
                        <a:rPr altLang="en-US" sz="2800" b="1">
                          <a:latin typeface="楷体" panose="02010609060101010101" charset="-122"/>
                          <a:ea typeface="楷体" panose="02010609060101010101" charset="-122"/>
                          <a:cs typeface="楷体" panose="02010609060101010101" charset="-122"/>
                        </a:rPr>
                        <a:t>新中国成立初期，</a:t>
                      </a:r>
                      <a:r>
                        <a:rPr altLang="en-US" sz="2800" b="1">
                          <a:solidFill>
                            <a:srgbClr val="FF0000"/>
                          </a:solidFill>
                          <a:latin typeface="楷体" panose="02010609060101010101" charset="-122"/>
                          <a:ea typeface="楷体" panose="02010609060101010101" charset="-122"/>
                          <a:cs typeface="楷体" panose="02010609060101010101" charset="-122"/>
                        </a:rPr>
                        <a:t>进行土地改革，稳定国家财政</a:t>
                      </a:r>
                      <a:r>
                        <a:rPr altLang="en-US" sz="2800" b="1">
                          <a:latin typeface="楷体" panose="02010609060101010101" charset="-122"/>
                          <a:ea typeface="楷体" panose="02010609060101010101" charset="-122"/>
                          <a:cs typeface="楷体" panose="02010609060101010101" charset="-122"/>
                        </a:rPr>
                        <a:t>，调整工商业发展，</a:t>
                      </a:r>
                      <a:r>
                        <a:rPr altLang="en-US" sz="2800" b="1">
                          <a:solidFill>
                            <a:srgbClr val="FF0000"/>
                          </a:solidFill>
                          <a:latin typeface="楷体" panose="02010609060101010101" charset="-122"/>
                          <a:ea typeface="楷体" panose="02010609060101010101" charset="-122"/>
                          <a:cs typeface="楷体" panose="02010609060101010101" charset="-122"/>
                        </a:rPr>
                        <a:t>国民经济得到恢复和发展</a:t>
                      </a:r>
                      <a:r>
                        <a:rPr altLang="en-US" sz="2800" b="1">
                          <a:latin typeface="楷体" panose="02010609060101010101" charset="-122"/>
                          <a:ea typeface="楷体" panose="02010609060101010101" charset="-122"/>
                          <a:cs typeface="楷体" panose="02010609060101010101" charset="-122"/>
                        </a:rPr>
                        <a:t>；1956年基本完成</a:t>
                      </a:r>
                      <a:r>
                        <a:rPr altLang="en-US" sz="2800" b="1">
                          <a:solidFill>
                            <a:srgbClr val="FF0000"/>
                          </a:solidFill>
                          <a:latin typeface="楷体" panose="02010609060101010101" charset="-122"/>
                          <a:ea typeface="楷体" panose="02010609060101010101" charset="-122"/>
                          <a:cs typeface="楷体" panose="02010609060101010101" charset="-122"/>
                        </a:rPr>
                        <a:t>“三大改造</a:t>
                      </a:r>
                      <a:r>
                        <a:rPr altLang="en-US" sz="2800" b="1">
                          <a:solidFill>
                            <a:schemeClr val="bg1">
                              <a:lumMod val="75000"/>
                            </a:schemeClr>
                          </a:solidFill>
                          <a:latin typeface="楷体" panose="02010609060101010101" charset="-122"/>
                          <a:ea typeface="楷体" panose="02010609060101010101" charset="-122"/>
                          <a:cs typeface="楷体" panose="02010609060101010101" charset="-122"/>
                        </a:rPr>
                        <a:t>”</a:t>
                      </a:r>
                      <a:r>
                        <a:rPr altLang="en-US" sz="2800" b="1">
                          <a:latin typeface="楷体" panose="02010609060101010101" charset="-122"/>
                          <a:ea typeface="楷体" panose="02010609060101010101" charset="-122"/>
                          <a:cs typeface="楷体" panose="02010609060101010101" charset="-122"/>
                        </a:rPr>
                        <a:t>，初步建立了社会主义经济制度</a:t>
                      </a:r>
                      <a:endParaRPr altLang="en-US" sz="2800" b="1">
                        <a:latin typeface="楷体" panose="02010609060101010101" charset="-122"/>
                        <a:ea typeface="楷体" panose="02010609060101010101" charset="-122"/>
                        <a:cs typeface="楷体" panose="02010609060101010101" charset="-122"/>
                      </a:endParaRPr>
                    </a:p>
                  </a:txBody>
                  <a:tcPr marL="66859" marR="66859" marT="0" marB="0" vert="horz" anchor="ctr"/>
                </a:tc>
              </a:tr>
              <a:tr h="706755">
                <a:tc vMerge="1">
                  <a:tcPr marL="66859" marR="66859" marT="0" marB="0"/>
                </a:tc>
                <a:tc>
                  <a:txBody>
                    <a:bodyPr wrap="square"/>
                    <a:lstStyle/>
                    <a:p>
                      <a:pPr marL="0" marR="0" lvl="0" indent="0" algn="l" defTabSz="914400" rtl="0" eaLnBrk="1" fontAlgn="auto" latinLnBrk="0" hangingPunct="1">
                        <a:lnSpc>
                          <a:spcPct val="150000"/>
                        </a:lnSpc>
                        <a:spcBef>
                          <a:spcPct val="0"/>
                        </a:spcBef>
                        <a:spcAft>
                          <a:spcPct val="0"/>
                        </a:spcAft>
                        <a:buClrTx/>
                        <a:buSzTx/>
                        <a:buFontTx/>
                        <a:buNone/>
                        <a:defRPr/>
                      </a:pPr>
                      <a:r>
                        <a:rPr lang="en-US" altLang="zh-CN" sz="2800" b="1">
                          <a:latin typeface="楷体" panose="02010609060101010101" charset="-122"/>
                          <a:ea typeface="楷体" panose="02010609060101010101" charset="-122"/>
                          <a:cs typeface="楷体" panose="02010609060101010101" charset="-122"/>
                        </a:rPr>
                        <a:t> </a:t>
                      </a:r>
                      <a:r>
                        <a:rPr lang="zh-CN" altLang="en-US" sz="2800" b="1">
                          <a:latin typeface="楷体" panose="02010609060101010101" charset="-122"/>
                          <a:ea typeface="楷体" panose="02010609060101010101" charset="-122"/>
                          <a:cs typeface="楷体" panose="02010609060101010101" charset="-122"/>
                        </a:rPr>
                        <a:t>思想上：社会主义意识形态的</a:t>
                      </a:r>
                      <a:r>
                        <a:rPr lang="zh-CN" altLang="en-US" sz="2800" b="1" kern="1200">
                          <a:solidFill>
                            <a:schemeClr val="tx1"/>
                          </a:solidFill>
                          <a:latin typeface="楷体" panose="02010609060101010101" charset="-122"/>
                          <a:ea typeface="楷体" panose="02010609060101010101" charset="-122"/>
                          <a:cs typeface="楷体" panose="02010609060101010101" charset="-122"/>
                        </a:rPr>
                        <a:t>教育，</a:t>
                      </a:r>
                      <a:r>
                        <a:rPr lang="zh-CN" altLang="zh-CN" sz="2800" b="1" kern="1200">
                          <a:solidFill>
                            <a:srgbClr val="FF0000"/>
                          </a:solidFill>
                          <a:latin typeface="楷体" panose="02010609060101010101" charset="-122"/>
                          <a:ea typeface="楷体" panose="02010609060101010101" charset="-122"/>
                          <a:cs typeface="方正粗黑宋简繁" panose="02000000000000000000" charset="-122"/>
                        </a:rPr>
                        <a:t>毛泽东思想</a:t>
                      </a:r>
                      <a:r>
                        <a:rPr lang="zh-CN" altLang="zh-CN" sz="2800" b="1" kern="1200">
                          <a:solidFill>
                            <a:schemeClr val="tx1"/>
                          </a:solidFill>
                          <a:latin typeface="楷体" panose="02010609060101010101" charset="-122"/>
                          <a:ea typeface="楷体" panose="02010609060101010101" charset="-122"/>
                          <a:cs typeface="方正粗黑宋简繁" panose="02000000000000000000" charset="-122"/>
                        </a:rPr>
                        <a:t>的丰富和发展</a:t>
                      </a:r>
                      <a:r>
                        <a:rPr lang="zh-CN" altLang="en-US" sz="2800" b="1" kern="1200">
                          <a:solidFill>
                            <a:schemeClr val="tx1"/>
                          </a:solidFill>
                          <a:latin typeface="楷体" panose="02010609060101010101" charset="-122"/>
                          <a:ea typeface="楷体" panose="02010609060101010101" charset="-122"/>
                          <a:cs typeface="楷体" panose="02010609060101010101" charset="-122"/>
                        </a:rPr>
                        <a:t>；</a:t>
                      </a:r>
                      <a:r>
                        <a:rPr lang="zh-CN" altLang="en-US" sz="2800" b="1" kern="1200">
                          <a:solidFill>
                            <a:srgbClr val="FF0000"/>
                          </a:solidFill>
                          <a:latin typeface="楷体" panose="02010609060101010101" charset="-122"/>
                          <a:ea typeface="楷体" panose="02010609060101010101" charset="-122"/>
                          <a:cs typeface="楷体" panose="02010609060101010101" charset="-122"/>
                        </a:rPr>
                        <a:t>“双百”方针的提出</a:t>
                      </a:r>
                      <a:r>
                        <a:rPr lang="zh-CN" altLang="en-US" sz="2800" b="1" kern="1200">
                          <a:solidFill>
                            <a:schemeClr val="tx1"/>
                          </a:solidFill>
                          <a:latin typeface="楷体" panose="02010609060101010101" charset="-122"/>
                          <a:ea typeface="楷体" panose="02010609060101010101" charset="-122"/>
                          <a:cs typeface="楷体" panose="02010609060101010101" charset="-122"/>
                        </a:rPr>
                        <a:t>，使文</a:t>
                      </a:r>
                      <a:r>
                        <a:rPr lang="zh-CN" altLang="en-US" sz="2800" b="1">
                          <a:latin typeface="楷体" panose="02010609060101010101" charset="-122"/>
                          <a:ea typeface="楷体" panose="02010609060101010101" charset="-122"/>
                          <a:cs typeface="楷体" panose="02010609060101010101" charset="-122"/>
                        </a:rPr>
                        <a:t>艺领域出现了繁荣景象</a:t>
                      </a:r>
                      <a:endParaRPr lang="zh-CN" altLang="en-US" sz="2800" b="1">
                        <a:latin typeface="楷体" panose="02010609060101010101" charset="-122"/>
                        <a:ea typeface="楷体" panose="02010609060101010101" charset="-122"/>
                        <a:cs typeface="楷体" panose="02010609060101010101" charset="-122"/>
                      </a:endParaRPr>
                    </a:p>
                  </a:txBody>
                  <a:tcPr marL="66859" marR="66859" marT="0" marB="0" vert="horz" anchor="ctr"/>
                </a:tc>
              </a:tr>
            </a:tbl>
          </a:graphicData>
        </a:graphic>
      </p:graphicFrame>
      <p:sp>
        <p:nvSpPr>
          <p:cNvPr id="3" name="文本框 2"/>
          <p:cNvSpPr txBox="1"/>
          <p:nvPr>
            <p:custDataLst>
              <p:tags r:id="rId2"/>
            </p:custDataLst>
          </p:nvPr>
        </p:nvSpPr>
        <p:spPr>
          <a:xfrm>
            <a:off x="330200" y="2766822"/>
            <a:ext cx="821055" cy="1814830"/>
          </a:xfrm>
          <a:prstGeom prst="rect">
            <a:avLst/>
          </a:prstGeom>
          <a:noFill/>
        </p:spPr>
        <p:txBody>
          <a:bodyPr wrap="square" rtlCol="0" anchor="t">
            <a:spAutoFit/>
          </a:bodyPr>
          <a:lstStyle/>
          <a:p>
            <a:pPr marR="0" indent="0" algn="ctr" defTabSz="914400" fontAlgn="auto">
              <a:lnSpc>
                <a:spcPts val="3360"/>
              </a:lnSpc>
              <a:spcBef>
                <a:spcPct val="0"/>
              </a:spcBef>
              <a:spcAft>
                <a:spcPct val="0"/>
              </a:spcAft>
              <a:buClrTx/>
              <a:buSzTx/>
              <a:buFontTx/>
              <a:buNone/>
              <a:defRPr/>
            </a:pPr>
            <a:r>
              <a:rPr lang="zh-CN" altLang="en-US" sz="2800" b="1">
                <a:ln w="3175">
                  <a:noFill/>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阶</a:t>
            </a:r>
            <a:endParaRPr lang="zh-CN" altLang="en-US" sz="2800" b="1">
              <a:ln w="3175">
                <a:noFill/>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indent="0" algn="ctr" defTabSz="914400" fontAlgn="auto">
              <a:lnSpc>
                <a:spcPts val="3360"/>
              </a:lnSpc>
              <a:spcBef>
                <a:spcPct val="0"/>
              </a:spcBef>
              <a:spcAft>
                <a:spcPct val="0"/>
              </a:spcAft>
              <a:buClrTx/>
              <a:buSzTx/>
              <a:buFontTx/>
              <a:buNone/>
              <a:defRPr/>
            </a:pPr>
            <a:r>
              <a:rPr lang="zh-CN" altLang="en-US" sz="2800" b="1">
                <a:ln w="3175">
                  <a:noFill/>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段</a:t>
            </a:r>
            <a:endParaRPr lang="zh-CN" altLang="en-US" sz="2800" b="1">
              <a:ln w="3175">
                <a:noFill/>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indent="0" algn="ctr" defTabSz="914400" fontAlgn="auto">
              <a:lnSpc>
                <a:spcPts val="3360"/>
              </a:lnSpc>
              <a:spcBef>
                <a:spcPct val="0"/>
              </a:spcBef>
              <a:spcAft>
                <a:spcPct val="0"/>
              </a:spcAft>
              <a:buClrTx/>
              <a:buSzTx/>
              <a:buFontTx/>
              <a:buNone/>
              <a:defRPr/>
            </a:pPr>
            <a:r>
              <a:rPr lang="zh-CN" altLang="en-US" sz="2800" b="1">
                <a:ln w="3175">
                  <a:noFill/>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特</a:t>
            </a:r>
            <a:endParaRPr lang="zh-CN" altLang="en-US" sz="2800" b="1">
              <a:ln w="3175">
                <a:noFill/>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indent="0" algn="ctr" defTabSz="914400" fontAlgn="auto">
              <a:lnSpc>
                <a:spcPts val="3360"/>
              </a:lnSpc>
              <a:spcBef>
                <a:spcPct val="0"/>
              </a:spcBef>
              <a:spcAft>
                <a:spcPct val="0"/>
              </a:spcAft>
              <a:buClrTx/>
              <a:buSzTx/>
              <a:buFontTx/>
              <a:buNone/>
              <a:defRPr/>
            </a:pPr>
            <a:r>
              <a:rPr lang="zh-CN" altLang="en-US" sz="2800" b="1">
                <a:ln w="3175">
                  <a:noFill/>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征</a:t>
            </a:r>
            <a:endParaRPr lang="zh-CN" altLang="en-US" sz="2800" b="1">
              <a:ln w="3175">
                <a:noFill/>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500" fill="hold">
                                          <p:stCondLst>
                                            <p:cond delay="0"/>
                                          </p:stCondLst>
                                        </p:cTn>
                                        <p:tgtEl>
                                          <p:spTgt spid="2"/>
                                        </p:tgtEl>
                                        <p:attrNameLst>
                                          <p:attrName>style.visibility</p:attrName>
                                        </p:attrNameLst>
                                      </p:cBhvr>
                                      <p:to>
                                        <p:strVal val="visible"/>
                                      </p:to>
                                    </p:set>
                                    <p:animEffect transition="in" filter="box(i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804672" y="2203704"/>
            <a:ext cx="10853928" cy="707886"/>
          </a:xfrm>
          <a:prstGeom prst="rect">
            <a:avLst/>
          </a:prstGeom>
          <a:noFill/>
        </p:spPr>
        <p:txBody>
          <a:bodyPr wrap="square" rtlCol="0">
            <a:spAutoFit/>
          </a:bodyPr>
          <a:lstStyle/>
          <a:p>
            <a:r>
              <a:rPr lang="zh-CN" altLang="en-US" sz="4000">
                <a:latin typeface="微软雅黑" panose="020B0503020204020204" pitchFamily="34" charset="-122"/>
                <a:ea typeface="微软雅黑" panose="020B0503020204020204" pitchFamily="34" charset="-122"/>
              </a:rPr>
              <a:t>第</a:t>
            </a:r>
            <a:r>
              <a:rPr lang="en-US" altLang="zh-CN" sz="4000">
                <a:latin typeface="微软雅黑" panose="020B0503020204020204" pitchFamily="34" charset="-122"/>
                <a:ea typeface="微软雅黑" panose="020B0503020204020204" pitchFamily="34" charset="-122"/>
              </a:rPr>
              <a:t>29</a:t>
            </a:r>
            <a:r>
              <a:rPr lang="zh-CN" altLang="en-US" sz="4000">
                <a:latin typeface="微软雅黑" panose="020B0503020204020204" pitchFamily="34" charset="-122"/>
                <a:ea typeface="微软雅黑" panose="020B0503020204020204" pitchFamily="34" charset="-122"/>
              </a:rPr>
              <a:t>讲   中国政治制度的形成与发展</a:t>
            </a:r>
            <a:endParaRPr lang="zh-CN" altLang="en-US" sz="4000">
              <a:latin typeface="微软雅黑" panose="020B0503020204020204" pitchFamily="34" charset="-122"/>
              <a:ea typeface="微软雅黑" panose="020B0503020204020204" pitchFamily="34" charset="-122"/>
            </a:endParaRPr>
          </a:p>
        </p:txBody>
      </p:sp>
      <p:sp>
        <p:nvSpPr>
          <p:cNvPr id="3" name="文本框 2"/>
          <p:cNvSpPr txBox="1"/>
          <p:nvPr>
            <p:custDataLst>
              <p:tags r:id="rId2"/>
            </p:custDataLst>
          </p:nvPr>
        </p:nvSpPr>
        <p:spPr>
          <a:xfrm>
            <a:off x="804672" y="3846576"/>
            <a:ext cx="10853928" cy="707886"/>
          </a:xfrm>
          <a:prstGeom prst="rect">
            <a:avLst/>
          </a:prstGeom>
          <a:noFill/>
        </p:spPr>
        <p:txBody>
          <a:bodyPr wrap="square" rtlCol="0">
            <a:spAutoFit/>
          </a:bodyPr>
          <a:lstStyle/>
          <a:p>
            <a:r>
              <a:rPr lang="zh-CN" altLang="en-US" sz="4000">
                <a:latin typeface="微软雅黑" panose="020B0503020204020204" pitchFamily="34" charset="-122"/>
                <a:ea typeface="微软雅黑" panose="020B0503020204020204" pitchFamily="34" charset="-122"/>
              </a:rPr>
              <a:t>知识点一   中国古代政治制度的形成与发展</a:t>
            </a:r>
            <a:endParaRPr lang="zh-CN" altLang="en-US" sz="4000">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3152" y="-108308"/>
            <a:ext cx="11815572" cy="6740307"/>
          </a:xfrm>
          <a:prstGeom prst="rect">
            <a:avLst/>
          </a:prstGeom>
          <a:noFill/>
        </p:spPr>
        <p:txBody>
          <a:bodyPr wrap="square">
            <a:spAutoFit/>
          </a:bodyPr>
          <a:lstStyle/>
          <a:p>
            <a:pPr fontAlgn="ctr">
              <a:lnSpc>
                <a:spcPct val="150000"/>
              </a:lnSpc>
            </a:pPr>
            <a:r>
              <a:rPr lang="zh-CN"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参考示例： 《工人新村》赏析</a:t>
            </a:r>
            <a:r>
              <a:rPr lang="en-US"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t>
            </a:r>
            <a:br>
              <a:rPr lang="en-US"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br>
            <a:r>
              <a:rPr lang="en-US"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t>
            </a:r>
            <a:r>
              <a:rPr lang="zh-CN"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《工人新村》描画了一幅新中国成立后，</a:t>
            </a:r>
            <a:r>
              <a:rPr lang="zh-CN" altLang="en-US"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人民当家作主，为巩固新生政权，中国实行独立自主的和平外交政策，为国民经济恢复和发展营造了良好的环境，人民幸福美满的生活画卷。</a:t>
            </a:r>
            <a:r>
              <a:rPr lang="zh-CN"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远处</a:t>
            </a:r>
            <a:r>
              <a:rPr lang="zh-CN" altLang="zh-CN" sz="2400" b="1" kern="100">
                <a:solidFill>
                  <a:srgbClr val="000000"/>
                </a:solidFill>
                <a:highlight>
                  <a:srgbClr val="FFFF00"/>
                </a:highlight>
                <a:latin typeface="Times New Roman" panose="02020603050405020304" pitchFamily="18" charset="0"/>
                <a:ea typeface="宋体" panose="02010600030101010101" pitchFamily="2" charset="-122"/>
              </a:rPr>
              <a:t>工厂</a:t>
            </a:r>
            <a:r>
              <a:rPr lang="zh-CN" altLang="en-US" sz="2400" b="1" kern="100">
                <a:solidFill>
                  <a:srgbClr val="000000"/>
                </a:solidFill>
                <a:highlight>
                  <a:srgbClr val="FFFF00"/>
                </a:highlight>
                <a:latin typeface="Times New Roman" panose="02020603050405020304" pitchFamily="18" charset="0"/>
                <a:ea typeface="宋体" panose="02010600030101010101" pitchFamily="2" charset="-122"/>
              </a:rPr>
              <a:t>和</a:t>
            </a:r>
            <a:r>
              <a:rPr lang="zh-CN" altLang="zh-CN" sz="2400" b="1" kern="100">
                <a:solidFill>
                  <a:srgbClr val="000000"/>
                </a:solidFill>
                <a:highlight>
                  <a:srgbClr val="FFFF00"/>
                </a:highlight>
                <a:latin typeface="Times New Roman" panose="02020603050405020304" pitchFamily="18" charset="0"/>
                <a:ea typeface="宋体" panose="02010600030101010101" pitchFamily="2" charset="-122"/>
              </a:rPr>
              <a:t>生产模范</a:t>
            </a:r>
            <a:r>
              <a:rPr lang="zh-CN" altLang="zh-CN" sz="2400" b="1" kern="100">
                <a:solidFill>
                  <a:srgbClr val="000000"/>
                </a:solidFill>
                <a:latin typeface="Times New Roman" panose="02020603050405020304" pitchFamily="18" charset="0"/>
                <a:ea typeface="宋体" panose="02010600030101010101" pitchFamily="2" charset="-122"/>
              </a:rPr>
              <a:t>锦旗</a:t>
            </a:r>
            <a:r>
              <a:rPr lang="zh-CN"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r>
              <a:rPr lang="zh-CN" altLang="en-US"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体现出新中国</a:t>
            </a:r>
            <a:r>
              <a:rPr lang="zh-CN"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从</a:t>
            </a:r>
            <a:r>
              <a:rPr lang="en-US"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1949</a:t>
            </a:r>
            <a:r>
              <a:rPr lang="zh-CN"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年到</a:t>
            </a:r>
            <a:r>
              <a:rPr lang="en-US"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1952</a:t>
            </a:r>
            <a:r>
              <a:rPr lang="zh-CN"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年底胜利完成了国民经济的全面恢复工作，反映了国民经济发展取得的成果及工业建设</a:t>
            </a:r>
            <a:r>
              <a:rPr lang="zh-CN" altLang="en-US"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r>
              <a:rPr lang="zh-CN"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宣传画中的</a:t>
            </a:r>
            <a:r>
              <a:rPr lang="zh-CN" altLang="zh-CN" sz="2400" b="1" kern="100">
                <a:solidFill>
                  <a:srgbClr val="000000"/>
                </a:solidFill>
                <a:effectLst/>
                <a:highlight>
                  <a:srgbClr val="FFFF00"/>
                </a:highlight>
                <a:latin typeface="Times New Roman" panose="02020603050405020304" pitchFamily="18" charset="0"/>
                <a:ea typeface="宋体" panose="02010600030101010101" pitchFamily="2" charset="-122"/>
                <a:cs typeface="宋体" panose="02010600030101010101" pitchFamily="2" charset="-122"/>
              </a:rPr>
              <a:t>向日葵、红旗</a:t>
            </a:r>
            <a:r>
              <a:rPr lang="zh-CN"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反映了人民对新中国的认同对党和国家的信任。</a:t>
            </a:r>
            <a:r>
              <a:rPr lang="zh-CN" altLang="en-US" sz="2400" b="1" kern="100">
                <a:solidFill>
                  <a:srgbClr val="000000"/>
                </a:solidFill>
                <a:effectLst/>
                <a:highlight>
                  <a:srgbClr val="FFFF00"/>
                </a:highlight>
                <a:latin typeface="Times New Roman" panose="02020603050405020304" pitchFamily="18" charset="0"/>
                <a:ea typeface="宋体" panose="02010600030101010101" pitchFamily="2" charset="-122"/>
                <a:cs typeface="宋体" panose="02010600030101010101" pitchFamily="2" charset="-122"/>
              </a:rPr>
              <a:t>远处的和平鸽</a:t>
            </a:r>
            <a:r>
              <a:rPr lang="zh-CN" altLang="en-US"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是</a:t>
            </a:r>
            <a:r>
              <a:rPr lang="zh-CN"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人民对和平的向往</a:t>
            </a:r>
            <a:r>
              <a:rPr lang="zh-CN" altLang="en-US"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，也反映出在新中国</a:t>
            </a:r>
            <a:r>
              <a:rPr lang="zh-CN"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成立后，</a:t>
            </a:r>
            <a:r>
              <a:rPr lang="zh-CN" altLang="en-US"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面对</a:t>
            </a:r>
            <a:r>
              <a:rPr lang="zh-CN"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以美国为首的西方国家对新中国实行经济上封锁、军事上包围的政策</a:t>
            </a:r>
            <a:r>
              <a:rPr lang="zh-CN" altLang="en-US"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，中国奉行独立自主外交政策，为维护祖国安全，进行了抗美援朝，为国内建设赢得了和平的环境。</a:t>
            </a:r>
            <a:endParaRPr lang="en-US"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p>
            <a:pPr fontAlgn="ctr">
              <a:lnSpc>
                <a:spcPct val="150000"/>
              </a:lnSpc>
            </a:pPr>
            <a:r>
              <a:rPr lang="en-US"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t>
            </a:r>
            <a:r>
              <a:rPr lang="zh-CN" altLang="en-US"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综上诉述，</a:t>
            </a:r>
            <a:r>
              <a:rPr lang="zh-CN"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《工人新村》通过宣传新中国取得的成就，意在调动广大人民群众生产和生活的积极性、主动性和创造性，为新中国工业化建设贡献自己的一份力量。这也使得《工人新村》画卷有着极强的艺术和史料价值。</a:t>
            </a:r>
            <a:endParaRPr lang="zh-CN" altLang="zh-CN" sz="2400" b="1" kern="100">
              <a:effectLst/>
              <a:latin typeface="Times New Roman" panose="02020603050405020304" pitchFamily="18" charset="0"/>
              <a:ea typeface="宋体" panose="02010600030101010101" pitchFamily="2" charset="-122"/>
              <a:cs typeface="宋体" panose="02010600030101010101" pitchFamily="2" charset="-122"/>
            </a:endParaRPr>
          </a:p>
        </p:txBody>
      </p:sp>
    </p:spTree>
    <p:custDataLst>
      <p:tags r:id="rId2"/>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_4_BD#5d8c31329?colgroup=7,5,10,10&amp;vbadefaultcenterpage=1&amp;parentnodeid=bc16ed272&amp;vbahtmlprocessed=1"/>
          <p:cNvGraphicFramePr>
            <a:graphicFrameLocks noGrp="1"/>
          </p:cNvGraphicFramePr>
          <p:nvPr>
            <p:custDataLst>
              <p:tags r:id="rId1"/>
            </p:custDataLst>
          </p:nvPr>
        </p:nvGraphicFramePr>
        <p:xfrm>
          <a:off x="0" y="0"/>
          <a:ext cx="11451590" cy="6296660"/>
        </p:xfrm>
        <a:graphic>
          <a:graphicData uri="http://schemas.openxmlformats.org/drawingml/2006/table">
            <a:tbl>
              <a:tblPr/>
              <a:tblGrid>
                <a:gridCol w="2637790"/>
                <a:gridCol w="1753235"/>
                <a:gridCol w="3506470"/>
                <a:gridCol w="3554095"/>
              </a:tblGrid>
              <a:tr h="431800">
                <a:tc>
                  <a:txBody>
                    <a:bodyPr wrap="square"/>
                    <a:lstStyle/>
                    <a:p>
                      <a:pPr algn="ctr" latinLnBrk="1" hangingPunct="0">
                        <a:lnSpc>
                          <a:spcPts val="3400"/>
                        </a:lnSpc>
                      </a:pPr>
                      <a:r>
                        <a:rPr lang="en-US" altLang="zh-CN" sz="2400" b="1" i="0" err="1">
                          <a:solidFill>
                            <a:srgbClr val="C00000"/>
                          </a:solidFill>
                          <a:latin typeface="黑体" panose="02010609060101010101" charset="-122"/>
                          <a:ea typeface="黑体" panose="02010609060101010101" charset="-122"/>
                          <a:cs typeface="Times New Roman" panose="02020603050405020304" pitchFamily="34" charset="-120"/>
                        </a:rPr>
                        <a:t>课程标准</a:t>
                      </a:r>
                      <a:endParaRPr lang="en-US" altLang="zh-CN" sz="2400" b="1" i="0">
                        <a:solidFill>
                          <a:srgbClr val="C00000"/>
                        </a:solidFill>
                        <a:latin typeface="黑体" panose="02010609060101010101" charset="-122"/>
                        <a:ea typeface="黑体" panose="02010609060101010101"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wrap="square"/>
                    <a:lstStyle/>
                    <a:p>
                      <a:pPr algn="ctr" latinLnBrk="1" hangingPunct="0">
                        <a:lnSpc>
                          <a:spcPts val="3400"/>
                        </a:lnSpc>
                      </a:pPr>
                      <a:r>
                        <a:rPr lang="en-US" altLang="zh-CN" sz="2800" b="1" i="0" err="1">
                          <a:solidFill>
                            <a:srgbClr val="C00000"/>
                          </a:solidFill>
                          <a:latin typeface="黑体" panose="02010609060101010101" charset="-122"/>
                          <a:ea typeface="黑体" panose="02010609060101010101" charset="-122"/>
                          <a:cs typeface="Times New Roman" panose="02020603050405020304" pitchFamily="34" charset="-120"/>
                        </a:rPr>
                        <a:t>命题点</a:t>
                      </a:r>
                      <a:endParaRPr lang="en-US" altLang="zh-CN" sz="2800" b="1" i="0">
                        <a:solidFill>
                          <a:srgbClr val="C00000"/>
                        </a:solidFill>
                        <a:latin typeface="黑体" panose="02010609060101010101" charset="-122"/>
                        <a:ea typeface="黑体" panose="02010609060101010101"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wrap="square"/>
                    <a:lstStyle/>
                    <a:p>
                      <a:pPr algn="ctr" latinLnBrk="1" hangingPunct="0">
                        <a:lnSpc>
                          <a:spcPts val="3400"/>
                        </a:lnSpc>
                      </a:pPr>
                      <a:r>
                        <a:rPr lang="en-US" altLang="zh-CN" sz="2400" b="1" i="0" err="1">
                          <a:solidFill>
                            <a:srgbClr val="C00000"/>
                          </a:solidFill>
                          <a:latin typeface="黑体" panose="02010609060101010101" charset="-122"/>
                          <a:ea typeface="黑体" panose="02010609060101010101" charset="-122"/>
                          <a:cs typeface="Times New Roman" panose="02020603050405020304" pitchFamily="34" charset="-120"/>
                        </a:rPr>
                        <a:t>考题取样</a:t>
                      </a:r>
                      <a:endParaRPr lang="en-US" altLang="zh-CN" sz="2400" b="1" i="0">
                        <a:solidFill>
                          <a:srgbClr val="C00000"/>
                        </a:solidFill>
                        <a:latin typeface="黑体" panose="02010609060101010101" charset="-122"/>
                        <a:ea typeface="黑体" panose="02010609060101010101"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wrap="square"/>
                    <a:lstStyle/>
                    <a:p>
                      <a:pPr algn="ctr" latinLnBrk="1" hangingPunct="0">
                        <a:lnSpc>
                          <a:spcPts val="3400"/>
                        </a:lnSpc>
                      </a:pPr>
                      <a:r>
                        <a:rPr lang="en-US" altLang="zh-CN" sz="2400" b="1" i="0" err="1">
                          <a:solidFill>
                            <a:srgbClr val="C00000"/>
                          </a:solidFill>
                          <a:latin typeface="黑体" panose="02010609060101010101" charset="-122"/>
                          <a:ea typeface="黑体" panose="02010609060101010101" charset="-122"/>
                          <a:cs typeface="Times New Roman" panose="02020603050405020304" pitchFamily="34" charset="-120"/>
                        </a:rPr>
                        <a:t>核心素养解读</a:t>
                      </a:r>
                      <a:endParaRPr lang="en-US" altLang="zh-CN" sz="2400" b="1" i="0">
                        <a:solidFill>
                          <a:srgbClr val="C00000"/>
                        </a:solidFill>
                        <a:latin typeface="黑体" panose="02010609060101010101" charset="-122"/>
                        <a:ea typeface="黑体" panose="02010609060101010101"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931035">
                <a:tc rowSpan="2">
                  <a:txBody>
                    <a:bodyPr wrap="square"/>
                    <a:lstStyle/>
                    <a:p>
                      <a:pPr algn="l" defTabSz="914400">
                        <a:lnSpc>
                          <a:spcPct val="100000"/>
                        </a:lnSpc>
                        <a:buClrTx/>
                        <a:buSzTx/>
                        <a:buFontTx/>
                        <a:buNone/>
                      </a:pPr>
                      <a:r>
                        <a:rPr lang="zh-CN" altLang="en-US" sz="2000" b="0" i="0">
                          <a:latin typeface="黑体" panose="02010609060101010101" charset="-122"/>
                          <a:ea typeface="黑体" panose="02010609060101010101" charset="-122"/>
                          <a:cs typeface="黑体" panose="02010609060101010101" charset="-122"/>
                        </a:rPr>
                        <a:t>1.了解中国古代政治体制在秦朝建立前后的巨大变化；通过宰相制度和地方行政</a:t>
                      </a:r>
                      <a:endParaRPr lang="zh-CN" altLang="en-US" sz="2000" b="0" i="0">
                        <a:latin typeface="黑体" panose="02010609060101010101" charset="-122"/>
                        <a:ea typeface="黑体" panose="02010609060101010101" charset="-122"/>
                        <a:cs typeface="黑体" panose="02010609060101010101" charset="-122"/>
                      </a:endParaRPr>
                    </a:p>
                    <a:p>
                      <a:pPr algn="l" defTabSz="914400">
                        <a:lnSpc>
                          <a:spcPct val="100000"/>
                        </a:lnSpc>
                        <a:buClrTx/>
                        <a:buSzTx/>
                        <a:buFontTx/>
                        <a:buNone/>
                      </a:pPr>
                      <a:r>
                        <a:rPr lang="zh-CN" altLang="en-US" sz="2000" b="0" i="0">
                          <a:latin typeface="黑体" panose="02010609060101010101" charset="-122"/>
                          <a:ea typeface="黑体" panose="02010609060101010101" charset="-122"/>
                          <a:cs typeface="黑体" panose="02010609060101010101" charset="-122"/>
                        </a:rPr>
                        <a:t>层级管理的变化，</a:t>
                      </a:r>
                      <a:endParaRPr lang="zh-CN" altLang="en-US" sz="2000" b="0" i="0">
                        <a:latin typeface="黑体" panose="02010609060101010101" charset="-122"/>
                        <a:ea typeface="黑体" panose="02010609060101010101" charset="-122"/>
                        <a:cs typeface="黑体" panose="02010609060101010101" charset="-122"/>
                      </a:endParaRPr>
                    </a:p>
                    <a:p>
                      <a:pPr algn="l" defTabSz="914400">
                        <a:lnSpc>
                          <a:spcPct val="100000"/>
                        </a:lnSpc>
                        <a:buClrTx/>
                        <a:buSzTx/>
                        <a:buNone/>
                      </a:pPr>
                      <a:r>
                        <a:rPr lang="zh-CN" altLang="en-US" sz="2000">
                          <a:latin typeface="黑体" panose="02010609060101010101" charset="-122"/>
                          <a:ea typeface="黑体" panose="02010609060101010101" charset="-122"/>
                        </a:rPr>
                        <a:t>认识自秦起君主专制中央集权政治体制的演变线索。</a:t>
                      </a:r>
                      <a:endParaRPr lang="zh-CN" altLang="en-US" sz="2000" b="0" i="0">
                        <a:latin typeface="黑体" panose="02010609060101010101" charset="-122"/>
                        <a:ea typeface="黑体" panose="02010609060101010101" charset="-122"/>
                        <a:cs typeface="黑体" panose="02010609060101010101"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wrap="square"/>
                    <a:lstStyle/>
                    <a:p>
                      <a:pPr algn="l" defTabSz="914400">
                        <a:lnSpc>
                          <a:spcPct val="100000"/>
                        </a:lnSpc>
                        <a:buClrTx/>
                        <a:buSzTx/>
                        <a:buFontTx/>
                        <a:buNone/>
                      </a:pPr>
                      <a:r>
                        <a:rPr lang="zh-CN" altLang="en-US" sz="2400" b="0" i="0">
                          <a:solidFill>
                            <a:srgbClr val="FF0000"/>
                          </a:solidFill>
                          <a:latin typeface="黑体" panose="02010609060101010101" charset="-122"/>
                          <a:ea typeface="黑体" panose="02010609060101010101" charset="-122"/>
                          <a:cs typeface="黑体" panose="02010609060101010101" charset="-122"/>
                        </a:rPr>
                        <a:t>中国古代政</a:t>
                      </a:r>
                      <a:endParaRPr lang="zh-CN" altLang="en-US" sz="2400" b="0" i="0">
                        <a:solidFill>
                          <a:srgbClr val="FF0000"/>
                        </a:solidFill>
                        <a:latin typeface="黑体" panose="02010609060101010101" charset="-122"/>
                        <a:ea typeface="黑体" panose="02010609060101010101" charset="-122"/>
                        <a:cs typeface="黑体" panose="02010609060101010101" charset="-122"/>
                      </a:endParaRPr>
                    </a:p>
                    <a:p>
                      <a:pPr algn="l" defTabSz="914400">
                        <a:lnSpc>
                          <a:spcPct val="100000"/>
                        </a:lnSpc>
                        <a:buClrTx/>
                        <a:buSzTx/>
                        <a:buFontTx/>
                        <a:buNone/>
                      </a:pPr>
                      <a:r>
                        <a:rPr lang="zh-CN" altLang="en-US" sz="2400" b="0" i="0">
                          <a:solidFill>
                            <a:srgbClr val="FF0000"/>
                          </a:solidFill>
                          <a:latin typeface="黑体" panose="02010609060101010101" charset="-122"/>
                          <a:ea typeface="黑体" panose="02010609060101010101" charset="-122"/>
                          <a:cs typeface="黑体" panose="02010609060101010101" charset="-122"/>
                        </a:rPr>
                        <a:t>治制度</a:t>
                      </a:r>
                      <a:endParaRPr lang="zh-CN" altLang="en-US" sz="2400" b="0" i="0">
                        <a:solidFill>
                          <a:srgbClr val="FF0000"/>
                        </a:solidFill>
                        <a:latin typeface="黑体" panose="02010609060101010101" charset="-122"/>
                        <a:ea typeface="黑体" panose="02010609060101010101" charset="-122"/>
                        <a:cs typeface="黑体" panose="02010609060101010101"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wrap="square"/>
                    <a:lstStyle/>
                    <a:p>
                      <a:pPr algn="l" defTabSz="914400">
                        <a:lnSpc>
                          <a:spcPct val="100000"/>
                        </a:lnSpc>
                        <a:buClrTx/>
                        <a:buSzTx/>
                        <a:buFontTx/>
                        <a:buNone/>
                      </a:pPr>
                      <a:r>
                        <a:rPr lang="en-US" altLang="zh-CN" sz="2000" b="0" i="0">
                          <a:latin typeface="黑体" panose="02010609060101010101" charset="-122"/>
                          <a:ea typeface="黑体" panose="02010609060101010101" charset="-122"/>
                          <a:cs typeface="黑体" panose="02010609060101010101" charset="-122"/>
                        </a:rPr>
                        <a:t>2023</a:t>
                      </a:r>
                      <a:r>
                        <a:rPr lang="zh-CN" altLang="en-US" sz="2000" b="0" i="0">
                          <a:latin typeface="黑体" panose="02010609060101010101" charset="-122"/>
                          <a:ea typeface="黑体" panose="02010609060101010101" charset="-122"/>
                          <a:cs typeface="黑体" panose="02010609060101010101" charset="-122"/>
                        </a:rPr>
                        <a:t>北京</a:t>
                      </a:r>
                      <a:r>
                        <a:rPr lang="en-US" altLang="zh-CN" sz="2000" b="0" i="0">
                          <a:latin typeface="黑体" panose="02010609060101010101" charset="-122"/>
                          <a:ea typeface="黑体" panose="02010609060101010101" charset="-122"/>
                          <a:cs typeface="黑体" panose="02010609060101010101" charset="-122"/>
                        </a:rPr>
                        <a:t>T2</a:t>
                      </a:r>
                      <a:r>
                        <a:rPr lang="zh-CN" altLang="en-US" sz="2000" b="0" i="0">
                          <a:latin typeface="黑体" panose="02010609060101010101" charset="-122"/>
                          <a:ea typeface="黑体" panose="02010609060101010101" charset="-122"/>
                          <a:cs typeface="黑体" panose="02010609060101010101" charset="-122"/>
                        </a:rPr>
                        <a:t>、</a:t>
                      </a:r>
                      <a:r>
                        <a:rPr lang="en-US" altLang="zh-CN" sz="2000" b="0" i="0">
                          <a:latin typeface="黑体" panose="02010609060101010101" charset="-122"/>
                          <a:ea typeface="黑体" panose="02010609060101010101" charset="-122"/>
                          <a:cs typeface="黑体" panose="02010609060101010101" charset="-122"/>
                        </a:rPr>
                        <a:t>5</a:t>
                      </a:r>
                      <a:r>
                        <a:rPr lang="zh-CN" altLang="en-US" sz="2000" b="0" i="0">
                          <a:latin typeface="黑体" panose="02010609060101010101" charset="-122"/>
                          <a:ea typeface="黑体" panose="02010609060101010101" charset="-122"/>
                          <a:cs typeface="黑体" panose="02010609060101010101" charset="-122"/>
                        </a:rPr>
                        <a:t>；</a:t>
                      </a:r>
                      <a:endParaRPr lang="zh-CN" altLang="en-US" sz="2000" b="0" i="0">
                        <a:latin typeface="黑体" panose="02010609060101010101" charset="-122"/>
                        <a:ea typeface="黑体" panose="02010609060101010101" charset="-122"/>
                        <a:cs typeface="黑体" panose="02010609060101010101" charset="-122"/>
                      </a:endParaRPr>
                    </a:p>
                    <a:p>
                      <a:pPr algn="l" defTabSz="914400">
                        <a:lnSpc>
                          <a:spcPct val="100000"/>
                        </a:lnSpc>
                        <a:buClrTx/>
                        <a:buSzTx/>
                        <a:buFontTx/>
                        <a:buNone/>
                      </a:pPr>
                      <a:r>
                        <a:rPr lang="en-US" altLang="zh-CN" sz="2000" b="0" i="0">
                          <a:latin typeface="黑体" panose="02010609060101010101" charset="-122"/>
                          <a:ea typeface="黑体" panose="02010609060101010101" charset="-122"/>
                          <a:cs typeface="黑体" panose="02010609060101010101" charset="-122"/>
                        </a:rPr>
                        <a:t>2023</a:t>
                      </a:r>
                      <a:r>
                        <a:rPr lang="zh-CN" altLang="en-US" sz="2000" b="0" i="0">
                          <a:latin typeface="黑体" panose="02010609060101010101" charset="-122"/>
                          <a:ea typeface="黑体" panose="02010609060101010101" charset="-122"/>
                          <a:cs typeface="黑体" panose="02010609060101010101" charset="-122"/>
                        </a:rPr>
                        <a:t>海南</a:t>
                      </a:r>
                      <a:r>
                        <a:rPr lang="en-US" altLang="zh-CN" sz="2000" b="0" i="0">
                          <a:latin typeface="黑体" panose="02010609060101010101" charset="-122"/>
                          <a:ea typeface="黑体" panose="02010609060101010101" charset="-122"/>
                          <a:cs typeface="黑体" panose="02010609060101010101" charset="-122"/>
                        </a:rPr>
                        <a:t>T2</a:t>
                      </a:r>
                      <a:r>
                        <a:rPr lang="zh-CN" altLang="en-US" sz="2000" b="0" i="0">
                          <a:latin typeface="黑体" panose="02010609060101010101" charset="-122"/>
                          <a:ea typeface="黑体" panose="02010609060101010101" charset="-122"/>
                          <a:cs typeface="黑体" panose="02010609060101010101" charset="-122"/>
                        </a:rPr>
                        <a:t>；</a:t>
                      </a:r>
                      <a:r>
                        <a:rPr lang="en-US" altLang="zh-CN" sz="2000" b="0" i="0">
                          <a:latin typeface="黑体" panose="02010609060101010101" charset="-122"/>
                          <a:ea typeface="黑体" panose="02010609060101010101" charset="-122"/>
                          <a:cs typeface="黑体" panose="02010609060101010101" charset="-122"/>
                        </a:rPr>
                        <a:t> </a:t>
                      </a:r>
                      <a:r>
                        <a:rPr lang="zh-CN" altLang="en-US" sz="2000" b="0" i="0">
                          <a:latin typeface="黑体" panose="02010609060101010101" charset="-122"/>
                          <a:ea typeface="黑体" panose="02010609060101010101" charset="-122"/>
                          <a:cs typeface="黑体" panose="02010609060101010101" charset="-122"/>
                        </a:rPr>
                        <a:t>2023广东</a:t>
                      </a:r>
                      <a:r>
                        <a:rPr lang="zh-CN" altLang="en-US" sz="2000">
                          <a:latin typeface="黑体" panose="02010609060101010101" charset="-122"/>
                          <a:ea typeface="黑体" panose="02010609060101010101" charset="-122"/>
                          <a:cs typeface="黑体" panose="02010609060101010101" charset="-122"/>
                          <a:sym typeface="+mn-ea"/>
                        </a:rPr>
                        <a:t>T1；</a:t>
                      </a:r>
                      <a:endParaRPr lang="zh-CN" altLang="en-US" sz="2000">
                        <a:latin typeface="黑体" panose="02010609060101010101" charset="-122"/>
                        <a:ea typeface="黑体" panose="02010609060101010101" charset="-122"/>
                        <a:cs typeface="黑体" panose="02010609060101010101" charset="-122"/>
                        <a:sym typeface="+mn-ea"/>
                      </a:endParaRPr>
                    </a:p>
                    <a:p>
                      <a:pPr algn="l" defTabSz="914400">
                        <a:lnSpc>
                          <a:spcPct val="100000"/>
                        </a:lnSpc>
                        <a:buClrTx/>
                        <a:buSzTx/>
                        <a:buFontTx/>
                        <a:buNone/>
                      </a:pPr>
                      <a:r>
                        <a:rPr lang="zh-CN" altLang="en-US" sz="2000" b="0" i="0">
                          <a:latin typeface="黑体" panose="02010609060101010101" charset="-122"/>
                          <a:ea typeface="黑体" panose="02010609060101010101" charset="-122"/>
                          <a:cs typeface="黑体" panose="02010609060101010101" charset="-122"/>
                        </a:rPr>
                        <a:t>2023浙江</a:t>
                      </a:r>
                      <a:r>
                        <a:rPr lang="en-US" altLang="zh-CN" sz="2000" b="0" i="0">
                          <a:latin typeface="黑体" panose="02010609060101010101" charset="-122"/>
                          <a:ea typeface="黑体" panose="02010609060101010101" charset="-122"/>
                          <a:cs typeface="黑体" panose="02010609060101010101" charset="-122"/>
                        </a:rPr>
                        <a:t>T</a:t>
                      </a:r>
                      <a:r>
                        <a:rPr lang="zh-CN" altLang="en-US" sz="2000" b="0" i="0">
                          <a:latin typeface="黑体" panose="02010609060101010101" charset="-122"/>
                          <a:ea typeface="黑体" panose="02010609060101010101" charset="-122"/>
                          <a:cs typeface="黑体" panose="02010609060101010101" charset="-122"/>
                        </a:rPr>
                        <a:t>3；</a:t>
                      </a:r>
                      <a:r>
                        <a:rPr lang="en-US" altLang="zh-CN" sz="2000" b="0" i="0">
                          <a:latin typeface="黑体" panose="02010609060101010101" charset="-122"/>
                          <a:ea typeface="黑体" panose="02010609060101010101" charset="-122"/>
                          <a:cs typeface="黑体" panose="02010609060101010101" charset="-122"/>
                        </a:rPr>
                        <a:t> </a:t>
                      </a:r>
                      <a:r>
                        <a:rPr lang="zh-CN" altLang="en-US" sz="2000" b="0" i="0">
                          <a:latin typeface="黑体" panose="02010609060101010101" charset="-122"/>
                          <a:ea typeface="黑体" panose="02010609060101010101" charset="-122"/>
                          <a:cs typeface="黑体" panose="02010609060101010101" charset="-122"/>
                        </a:rPr>
                        <a:t>2023湖南</a:t>
                      </a:r>
                      <a:r>
                        <a:rPr lang="en-US" altLang="zh-CN" sz="2000" b="0" i="0">
                          <a:latin typeface="黑体" panose="02010609060101010101" charset="-122"/>
                          <a:ea typeface="黑体" panose="02010609060101010101" charset="-122"/>
                          <a:cs typeface="黑体" panose="02010609060101010101" charset="-122"/>
                        </a:rPr>
                        <a:t>T</a:t>
                      </a:r>
                      <a:r>
                        <a:rPr lang="zh-CN" altLang="en-US" sz="2000" b="0" i="0">
                          <a:latin typeface="黑体" panose="02010609060101010101" charset="-122"/>
                          <a:ea typeface="黑体" panose="02010609060101010101" charset="-122"/>
                          <a:cs typeface="黑体" panose="02010609060101010101" charset="-122"/>
                        </a:rPr>
                        <a:t>2</a:t>
                      </a:r>
                      <a:r>
                        <a:rPr lang="en-US" altLang="zh-CN" sz="2000" b="0" i="0">
                          <a:latin typeface="黑体" panose="02010609060101010101" charset="-122"/>
                          <a:ea typeface="黑体" panose="02010609060101010101" charset="-122"/>
                          <a:cs typeface="黑体" panose="02010609060101010101" charset="-122"/>
                        </a:rPr>
                        <a:t>;</a:t>
                      </a:r>
                      <a:endParaRPr lang="en-US" altLang="zh-CN" sz="2000" b="0" i="0">
                        <a:latin typeface="黑体" panose="02010609060101010101" charset="-122"/>
                        <a:ea typeface="黑体" panose="02010609060101010101" charset="-122"/>
                        <a:cs typeface="黑体" panose="02010609060101010101" charset="-122"/>
                      </a:endParaRPr>
                    </a:p>
                    <a:p>
                      <a:pPr algn="l" defTabSz="914400">
                        <a:lnSpc>
                          <a:spcPct val="100000"/>
                        </a:lnSpc>
                        <a:buClrTx/>
                        <a:buSzTx/>
                        <a:buFontTx/>
                        <a:buNone/>
                      </a:pPr>
                      <a:r>
                        <a:rPr lang="zh-CN" altLang="en-US" sz="2000">
                          <a:latin typeface="黑体" panose="02010609060101010101" charset="-122"/>
                          <a:ea typeface="黑体" panose="02010609060101010101" charset="-122"/>
                          <a:cs typeface="黑体" panose="02010609060101010101" charset="-122"/>
                          <a:sym typeface="+mn-ea"/>
                        </a:rPr>
                        <a:t>2023</a:t>
                      </a:r>
                      <a:r>
                        <a:rPr lang="zh-CN" altLang="en-US" sz="2000" b="0" i="0">
                          <a:latin typeface="黑体" panose="02010609060101010101" charset="-122"/>
                          <a:ea typeface="黑体" panose="02010609060101010101" charset="-122"/>
                          <a:cs typeface="黑体" panose="02010609060101010101" charset="-122"/>
                        </a:rPr>
                        <a:t>新课标</a:t>
                      </a:r>
                      <a:r>
                        <a:rPr lang="en-US" altLang="zh-CN" sz="2000" b="0" i="0">
                          <a:latin typeface="黑体" panose="02010609060101010101" charset="-122"/>
                          <a:ea typeface="黑体" panose="02010609060101010101" charset="-122"/>
                          <a:cs typeface="黑体" panose="02010609060101010101" charset="-122"/>
                        </a:rPr>
                        <a:t>T</a:t>
                      </a:r>
                      <a:r>
                        <a:rPr lang="zh-CN" altLang="en-US" sz="2000" b="0" i="0">
                          <a:latin typeface="黑体" panose="02010609060101010101" charset="-122"/>
                          <a:ea typeface="黑体" panose="02010609060101010101" charset="-122"/>
                          <a:cs typeface="黑体" panose="02010609060101010101" charset="-122"/>
                        </a:rPr>
                        <a:t>26</a:t>
                      </a:r>
                      <a:r>
                        <a:rPr lang="en-US" altLang="zh-CN" sz="2000" b="0" i="0">
                          <a:latin typeface="黑体" panose="02010609060101010101" charset="-122"/>
                          <a:ea typeface="黑体" panose="02010609060101010101" charset="-122"/>
                          <a:cs typeface="黑体" panose="02010609060101010101" charset="-122"/>
                        </a:rPr>
                        <a:t>; 2023甲T24;</a:t>
                      </a:r>
                      <a:endParaRPr lang="en-US" altLang="zh-CN" sz="2000" b="0" i="0">
                        <a:latin typeface="黑体" panose="02010609060101010101" charset="-122"/>
                        <a:ea typeface="黑体" panose="02010609060101010101" charset="-122"/>
                        <a:cs typeface="黑体" panose="02010609060101010101" charset="-122"/>
                      </a:endParaRPr>
                    </a:p>
                    <a:p>
                      <a:pPr algn="l" defTabSz="914400">
                        <a:lnSpc>
                          <a:spcPct val="100000"/>
                        </a:lnSpc>
                        <a:buClrTx/>
                        <a:buSzTx/>
                        <a:buFontTx/>
                        <a:buNone/>
                      </a:pPr>
                      <a:r>
                        <a:rPr lang="zh-CN" altLang="en-US" sz="2000" b="0" i="0">
                          <a:latin typeface="黑体" panose="02010609060101010101" charset="-122"/>
                          <a:ea typeface="黑体" panose="02010609060101010101" charset="-122"/>
                          <a:cs typeface="黑体" panose="02010609060101010101" charset="-122"/>
                        </a:rPr>
                        <a:t>2022.6浙江T1；2022.1浙江T5；</a:t>
                      </a:r>
                      <a:endParaRPr lang="zh-CN" altLang="en-US" sz="2000">
                        <a:latin typeface="黑体" panose="02010609060101010101" charset="-122"/>
                        <a:ea typeface="黑体" panose="02010609060101010101" charset="-122"/>
                        <a:cs typeface="黑体" panose="02010609060101010101" charset="-122"/>
                      </a:endParaRPr>
                    </a:p>
                    <a:p>
                      <a:pPr algn="l" defTabSz="914400">
                        <a:lnSpc>
                          <a:spcPct val="100000"/>
                        </a:lnSpc>
                        <a:buClrTx/>
                        <a:buSzTx/>
                        <a:buFontTx/>
                        <a:buNone/>
                      </a:pPr>
                      <a:r>
                        <a:rPr lang="zh-CN" altLang="en-US" sz="2000" b="0" i="0">
                          <a:latin typeface="黑体" panose="02010609060101010101" charset="-122"/>
                          <a:ea typeface="黑体" panose="02010609060101010101" charset="-122"/>
                          <a:cs typeface="黑体" panose="02010609060101010101" charset="-122"/>
                        </a:rPr>
                        <a:t>2022全国卷甲T25；</a:t>
                      </a:r>
                      <a:r>
                        <a:rPr lang="en-US" altLang="zh-CN" sz="2000" b="0" i="0">
                          <a:solidFill>
                            <a:srgbClr val="FF0000"/>
                          </a:solidFill>
                          <a:latin typeface="黑体" panose="02010609060101010101" charset="-122"/>
                          <a:ea typeface="黑体" panose="02010609060101010101" charset="-122"/>
                          <a:cs typeface="黑体" panose="02010609060101010101" charset="-122"/>
                        </a:rPr>
                        <a:t>2022</a:t>
                      </a:r>
                      <a:r>
                        <a:rPr lang="zh-CN" altLang="en-US" sz="2000" b="0" i="0">
                          <a:solidFill>
                            <a:srgbClr val="FF0000"/>
                          </a:solidFill>
                          <a:latin typeface="黑体" panose="02010609060101010101" charset="-122"/>
                          <a:ea typeface="黑体" panose="02010609060101010101" charset="-122"/>
                          <a:cs typeface="黑体" panose="02010609060101010101" charset="-122"/>
                        </a:rPr>
                        <a:t>山东</a:t>
                      </a:r>
                      <a:r>
                        <a:rPr lang="en-US" altLang="zh-CN" sz="2000" b="0" i="0">
                          <a:solidFill>
                            <a:srgbClr val="FF0000"/>
                          </a:solidFill>
                          <a:latin typeface="黑体" panose="02010609060101010101" charset="-122"/>
                          <a:ea typeface="黑体" panose="02010609060101010101" charset="-122"/>
                          <a:cs typeface="黑体" panose="02010609060101010101" charset="-122"/>
                        </a:rPr>
                        <a:t>T2</a:t>
                      </a:r>
                      <a:r>
                        <a:rPr lang="zh-CN" altLang="en-US" sz="2000" b="0" i="0">
                          <a:solidFill>
                            <a:srgbClr val="FF0000"/>
                          </a:solidFill>
                          <a:latin typeface="黑体" panose="02010609060101010101" charset="-122"/>
                          <a:ea typeface="黑体" panose="02010609060101010101" charset="-122"/>
                          <a:cs typeface="黑体" panose="02010609060101010101" charset="-122"/>
                        </a:rPr>
                        <a:t>、</a:t>
                      </a:r>
                      <a:r>
                        <a:rPr lang="en-US" altLang="zh-CN" sz="2000" b="0" i="0">
                          <a:solidFill>
                            <a:srgbClr val="FF0000"/>
                          </a:solidFill>
                          <a:latin typeface="黑体" panose="02010609060101010101" charset="-122"/>
                          <a:ea typeface="黑体" panose="02010609060101010101" charset="-122"/>
                          <a:cs typeface="黑体" panose="02010609060101010101" charset="-122"/>
                        </a:rPr>
                        <a:t>T16</a:t>
                      </a:r>
                      <a:endParaRPr lang="zh-CN" altLang="en-US" sz="2000">
                        <a:solidFill>
                          <a:srgbClr val="FF0000"/>
                        </a:solidFill>
                        <a:latin typeface="黑体" panose="02010609060101010101" charset="-122"/>
                        <a:ea typeface="黑体" panose="02010609060101010101" charset="-122"/>
                        <a:cs typeface="黑体" panose="02010609060101010101" charset="-122"/>
                      </a:endParaRPr>
                    </a:p>
                    <a:p>
                      <a:pPr algn="l" defTabSz="914400">
                        <a:lnSpc>
                          <a:spcPct val="100000"/>
                        </a:lnSpc>
                        <a:buClrTx/>
                        <a:buSzTx/>
                        <a:buFontTx/>
                        <a:buNone/>
                      </a:pPr>
                      <a:r>
                        <a:rPr lang="zh-CN" altLang="en-US" sz="2000" b="0" i="0">
                          <a:latin typeface="黑体" panose="02010609060101010101" charset="-122"/>
                          <a:ea typeface="黑体" panose="02010609060101010101" charset="-122"/>
                          <a:cs typeface="黑体" panose="02010609060101010101" charset="-122"/>
                        </a:rPr>
                        <a:t>2021天津T3；</a:t>
                      </a:r>
                      <a:endParaRPr lang="zh-CN" altLang="en-US" sz="2000" b="0" i="0">
                        <a:latin typeface="黑体" panose="02010609060101010101" charset="-122"/>
                        <a:ea typeface="黑体" panose="02010609060101010101" charset="-122"/>
                        <a:cs typeface="黑体" panose="02010609060101010101"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rowSpan="2">
                  <a:txBody>
                    <a:bodyPr wrap="square"/>
                    <a:lstStyle/>
                    <a:p>
                      <a:pPr algn="l" defTabSz="914400">
                        <a:lnSpc>
                          <a:spcPct val="100000"/>
                        </a:lnSpc>
                        <a:buClrTx/>
                        <a:buSzTx/>
                        <a:buFontTx/>
                        <a:buNone/>
                      </a:pPr>
                      <a:r>
                        <a:rPr lang="zh-CN" altLang="en-US" sz="2000" b="0" i="0">
                          <a:latin typeface="黑体" panose="02010609060101010101" charset="-122"/>
                          <a:ea typeface="黑体" panose="02010609060101010101" charset="-122"/>
                          <a:cs typeface="黑体" panose="02010609060101010101" charset="-122"/>
                        </a:rPr>
                        <a:t>1.运用唯物史观辩证分析中国古代政治制度的形成与发展，认识</a:t>
                      </a:r>
                      <a:r>
                        <a:rPr lang="zh-CN" altLang="en-US" sz="2000" b="0" i="0">
                          <a:solidFill>
                            <a:srgbClr val="FF0000"/>
                          </a:solidFill>
                          <a:latin typeface="黑体" panose="02010609060101010101" charset="-122"/>
                          <a:ea typeface="黑体" panose="02010609060101010101" charset="-122"/>
                          <a:cs typeface="黑体" panose="02010609060101010101" charset="-122"/>
                        </a:rPr>
                        <a:t>贵族等级分封制</a:t>
                      </a:r>
                      <a:r>
                        <a:rPr lang="zh-CN" altLang="en-US" sz="2000" b="0" i="0">
                          <a:latin typeface="黑体" panose="02010609060101010101" charset="-122"/>
                          <a:ea typeface="黑体" panose="02010609060101010101" charset="-122"/>
                          <a:cs typeface="黑体" panose="02010609060101010101" charset="-122"/>
                        </a:rPr>
                        <a:t>向</a:t>
                      </a:r>
                      <a:r>
                        <a:rPr lang="zh-CN" altLang="en-US" sz="2000" b="0" i="0">
                          <a:solidFill>
                            <a:srgbClr val="FF0000"/>
                          </a:solidFill>
                          <a:latin typeface="黑体" panose="02010609060101010101" charset="-122"/>
                          <a:ea typeface="黑体" panose="02010609060101010101" charset="-122"/>
                          <a:cs typeface="黑体" panose="02010609060101010101" charset="-122"/>
                        </a:rPr>
                        <a:t>君主专制中央集权制度</a:t>
                      </a:r>
                      <a:r>
                        <a:rPr lang="zh-CN" altLang="en-US" sz="2000" b="0" i="0">
                          <a:latin typeface="黑体" panose="02010609060101010101" charset="-122"/>
                          <a:ea typeface="黑体" panose="02010609060101010101" charset="-122"/>
                          <a:cs typeface="黑体" panose="02010609060101010101" charset="-122"/>
                        </a:rPr>
                        <a:t>转变的历史</a:t>
                      </a:r>
                      <a:endParaRPr lang="zh-CN" altLang="en-US" sz="2000" b="0" i="0">
                        <a:latin typeface="黑体" panose="02010609060101010101" charset="-122"/>
                        <a:ea typeface="黑体" panose="02010609060101010101" charset="-122"/>
                        <a:cs typeface="黑体" panose="02010609060101010101" charset="-122"/>
                      </a:endParaRPr>
                    </a:p>
                    <a:p>
                      <a:pPr algn="l" defTabSz="914400">
                        <a:lnSpc>
                          <a:spcPct val="100000"/>
                        </a:lnSpc>
                        <a:buClrTx/>
                        <a:buSzTx/>
                        <a:buFontTx/>
                        <a:buNone/>
                      </a:pPr>
                      <a:r>
                        <a:rPr lang="zh-CN" altLang="en-US" sz="2000" b="0" i="0">
                          <a:latin typeface="黑体" panose="02010609060101010101" charset="-122"/>
                          <a:ea typeface="黑体" panose="02010609060101010101" charset="-122"/>
                          <a:cs typeface="黑体" panose="02010609060101010101" charset="-122"/>
                        </a:rPr>
                        <a:t>必然性;</a:t>
                      </a:r>
                      <a:endParaRPr lang="zh-CN" altLang="en-US" sz="2000" b="0" i="0">
                        <a:latin typeface="黑体" panose="02010609060101010101" charset="-122"/>
                        <a:ea typeface="黑体" panose="02010609060101010101" charset="-122"/>
                        <a:cs typeface="黑体" panose="02010609060101010101" charset="-122"/>
                      </a:endParaRPr>
                    </a:p>
                    <a:p>
                      <a:pPr algn="l" defTabSz="914400">
                        <a:lnSpc>
                          <a:spcPct val="100000"/>
                        </a:lnSpc>
                        <a:buClrTx/>
                        <a:buSzTx/>
                        <a:buNone/>
                      </a:pPr>
                      <a:r>
                        <a:rPr lang="zh-CN" altLang="en-US" sz="2000">
                          <a:latin typeface="黑体" panose="02010609060101010101" charset="-122"/>
                          <a:ea typeface="黑体" panose="02010609060101010101" charset="-122"/>
                        </a:rPr>
                        <a:t>认识中国古代</a:t>
                      </a:r>
                      <a:r>
                        <a:rPr lang="zh-CN" altLang="en-US" sz="2000">
                          <a:solidFill>
                            <a:srgbClr val="FF0000"/>
                          </a:solidFill>
                          <a:latin typeface="黑体" panose="02010609060101010101" charset="-122"/>
                          <a:ea typeface="黑体" panose="02010609060101010101" charset="-122"/>
                        </a:rPr>
                        <a:t>君权和相权</a:t>
                      </a:r>
                      <a:r>
                        <a:rPr lang="zh-CN" altLang="en-US" sz="2000">
                          <a:latin typeface="黑体" panose="02010609060101010101" charset="-122"/>
                          <a:ea typeface="黑体" panose="02010609060101010101" charset="-122"/>
                        </a:rPr>
                        <a:t>、</a:t>
                      </a:r>
                      <a:r>
                        <a:rPr lang="zh-CN" altLang="en-US" sz="2000">
                          <a:solidFill>
                            <a:srgbClr val="FF0000"/>
                          </a:solidFill>
                          <a:latin typeface="黑体" panose="02010609060101010101" charset="-122"/>
                          <a:ea typeface="黑体" panose="02010609060101010101" charset="-122"/>
                        </a:rPr>
                        <a:t>中央和地方</a:t>
                      </a:r>
                      <a:r>
                        <a:rPr lang="zh-CN" altLang="en-US" sz="2000">
                          <a:latin typeface="黑体" panose="02010609060101010101" charset="-122"/>
                          <a:ea typeface="黑体" panose="02010609060101010101" charset="-122"/>
                        </a:rPr>
                        <a:t>关系发展的总体趋势,培养时空观念、历史解释等学科核心素养。</a:t>
                      </a:r>
                      <a:endParaRPr lang="zh-CN" altLang="en-US" sz="2000" b="0" i="0">
                        <a:latin typeface="黑体" panose="02010609060101010101" charset="-122"/>
                        <a:ea typeface="黑体" panose="02010609060101010101" charset="-122"/>
                        <a:cs typeface="黑体" panose="02010609060101010101"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229995">
                <a:tc vMerge="1">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wrap="square"/>
                    <a:lstStyle/>
                    <a:p>
                      <a:pPr algn="l" defTabSz="914400">
                        <a:lnSpc>
                          <a:spcPct val="100000"/>
                        </a:lnSpc>
                        <a:buClrTx/>
                        <a:buSzTx/>
                        <a:buNone/>
                      </a:pPr>
                      <a:r>
                        <a:rPr lang="zh-CN" altLang="en-US" sz="2400" b="0" i="0">
                          <a:solidFill>
                            <a:srgbClr val="FF0000"/>
                          </a:solidFill>
                          <a:latin typeface="黑体" panose="02010609060101010101" charset="-122"/>
                          <a:ea typeface="黑体" panose="02010609060101010101" charset="-122"/>
                          <a:cs typeface="黑体" panose="02010609060101010101" charset="-122"/>
                        </a:rPr>
                        <a:t>中国近代政</a:t>
                      </a:r>
                      <a:endParaRPr lang="zh-CN" altLang="en-US" sz="2400" b="0" i="0">
                        <a:solidFill>
                          <a:srgbClr val="FF0000"/>
                        </a:solidFill>
                        <a:latin typeface="黑体" panose="02010609060101010101" charset="-122"/>
                        <a:ea typeface="黑体" panose="02010609060101010101" charset="-122"/>
                        <a:cs typeface="黑体" panose="02010609060101010101" charset="-122"/>
                      </a:endParaRPr>
                    </a:p>
                    <a:p>
                      <a:pPr algn="l" defTabSz="914400">
                        <a:lnSpc>
                          <a:spcPct val="100000"/>
                        </a:lnSpc>
                        <a:buClrTx/>
                        <a:buSzTx/>
                        <a:buNone/>
                      </a:pPr>
                      <a:r>
                        <a:rPr lang="zh-CN" altLang="en-US" sz="2400" b="0" i="0">
                          <a:solidFill>
                            <a:srgbClr val="FF0000"/>
                          </a:solidFill>
                          <a:latin typeface="黑体" panose="02010609060101010101" charset="-122"/>
                          <a:ea typeface="黑体" panose="02010609060101010101" charset="-122"/>
                          <a:cs typeface="黑体" panose="02010609060101010101" charset="-122"/>
                        </a:rPr>
                        <a:t>治制度</a:t>
                      </a:r>
                      <a:endParaRPr lang="zh-CN" altLang="en-US" sz="2400" b="0" i="0">
                        <a:solidFill>
                          <a:srgbClr val="FF0000"/>
                        </a:solidFill>
                        <a:latin typeface="黑体" panose="02010609060101010101" charset="-122"/>
                        <a:ea typeface="黑体" panose="02010609060101010101" charset="-122"/>
                        <a:cs typeface="黑体" panose="02010609060101010101"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wrap="square"/>
                    <a:lstStyle/>
                    <a:p>
                      <a:pPr algn="l" defTabSz="914400">
                        <a:lnSpc>
                          <a:spcPct val="100000"/>
                        </a:lnSpc>
                        <a:buClrTx/>
                        <a:buSzTx/>
                        <a:buNone/>
                      </a:pPr>
                      <a:r>
                        <a:rPr lang="zh-CN" altLang="en-US" sz="2000" b="0" i="0">
                          <a:latin typeface="黑体" panose="02010609060101010101" charset="-122"/>
                          <a:ea typeface="黑体" panose="02010609060101010101" charset="-122"/>
                          <a:cs typeface="黑体" panose="02010609060101010101" charset="-122"/>
                        </a:rPr>
                        <a:t>2023北京</a:t>
                      </a:r>
                      <a:r>
                        <a:rPr lang="en-US" altLang="zh-CN" sz="2000" b="0" i="0">
                          <a:latin typeface="黑体" panose="02010609060101010101" charset="-122"/>
                          <a:ea typeface="黑体" panose="02010609060101010101" charset="-122"/>
                          <a:cs typeface="黑体" panose="02010609060101010101" charset="-122"/>
                        </a:rPr>
                        <a:t>T</a:t>
                      </a:r>
                      <a:r>
                        <a:rPr lang="zh-CN" altLang="en-US" sz="2000" b="0" i="0">
                          <a:latin typeface="黑体" panose="02010609060101010101" charset="-122"/>
                          <a:ea typeface="黑体" panose="02010609060101010101" charset="-122"/>
                          <a:cs typeface="黑体" panose="02010609060101010101" charset="-122"/>
                        </a:rPr>
                        <a:t>7</a:t>
                      </a:r>
                      <a:r>
                        <a:rPr lang="en-US" altLang="zh-CN" sz="2000" b="0" i="0">
                          <a:latin typeface="黑体" panose="02010609060101010101" charset="-122"/>
                          <a:ea typeface="黑体" panose="02010609060101010101" charset="-122"/>
                          <a:cs typeface="黑体" panose="02010609060101010101" charset="-122"/>
                        </a:rPr>
                        <a:t>;</a:t>
                      </a:r>
                      <a:r>
                        <a:rPr lang="en-US" altLang="zh-CN" sz="2000">
                          <a:latin typeface="黑体" panose="02010609060101010101" charset="-122"/>
                          <a:ea typeface="黑体" panose="02010609060101010101" charset="-122"/>
                          <a:cs typeface="黑体" panose="02010609060101010101" charset="-122"/>
                          <a:sym typeface="+mn-ea"/>
                        </a:rPr>
                        <a:t>2023</a:t>
                      </a:r>
                      <a:r>
                        <a:rPr lang="zh-CN" altLang="en-US" sz="2000">
                          <a:latin typeface="黑体" panose="02010609060101010101" charset="-122"/>
                          <a:ea typeface="黑体" panose="02010609060101010101" charset="-122"/>
                          <a:cs typeface="黑体" panose="02010609060101010101" charset="-122"/>
                          <a:sym typeface="+mn-ea"/>
                        </a:rPr>
                        <a:t>海南</a:t>
                      </a:r>
                      <a:r>
                        <a:rPr lang="en-US" altLang="zh-CN" sz="2000">
                          <a:latin typeface="黑体" panose="02010609060101010101" charset="-122"/>
                          <a:ea typeface="黑体" panose="02010609060101010101" charset="-122"/>
                          <a:cs typeface="黑体" panose="02010609060101010101" charset="-122"/>
                          <a:sym typeface="+mn-ea"/>
                        </a:rPr>
                        <a:t>T8</a:t>
                      </a:r>
                      <a:r>
                        <a:rPr lang="zh-CN" altLang="en-US" sz="2000">
                          <a:latin typeface="黑体" panose="02010609060101010101" charset="-122"/>
                          <a:ea typeface="黑体" panose="02010609060101010101" charset="-122"/>
                          <a:cs typeface="黑体" panose="02010609060101010101" charset="-122"/>
                          <a:sym typeface="+mn-ea"/>
                        </a:rPr>
                        <a:t>；2023浙江</a:t>
                      </a:r>
                      <a:r>
                        <a:rPr lang="en-US" altLang="zh-CN" sz="2000">
                          <a:latin typeface="黑体" panose="02010609060101010101" charset="-122"/>
                          <a:ea typeface="黑体" panose="02010609060101010101" charset="-122"/>
                          <a:cs typeface="黑体" panose="02010609060101010101" charset="-122"/>
                          <a:sym typeface="+mn-ea"/>
                        </a:rPr>
                        <a:t>T7</a:t>
                      </a:r>
                      <a:r>
                        <a:rPr lang="zh-CN" altLang="en-US" sz="2000">
                          <a:latin typeface="黑体" panose="02010609060101010101" charset="-122"/>
                          <a:ea typeface="黑体" panose="02010609060101010101" charset="-122"/>
                          <a:cs typeface="黑体" panose="02010609060101010101" charset="-122"/>
                          <a:sym typeface="+mn-ea"/>
                        </a:rPr>
                        <a:t>；</a:t>
                      </a:r>
                      <a:r>
                        <a:rPr lang="en-US" altLang="zh-CN" sz="2000">
                          <a:latin typeface="黑体" panose="02010609060101010101" charset="-122"/>
                          <a:ea typeface="黑体" panose="02010609060101010101" charset="-122"/>
                          <a:cs typeface="黑体" panose="02010609060101010101" charset="-122"/>
                          <a:sym typeface="+mn-ea"/>
                        </a:rPr>
                        <a:t> 2023甲T31;</a:t>
                      </a:r>
                      <a:endParaRPr lang="zh-CN" altLang="en-US" sz="2000" b="0" i="0">
                        <a:latin typeface="黑体" panose="02010609060101010101" charset="-122"/>
                        <a:ea typeface="黑体" panose="02010609060101010101" charset="-122"/>
                        <a:cs typeface="黑体" panose="02010609060101010101" charset="-122"/>
                      </a:endParaRPr>
                    </a:p>
                    <a:p>
                      <a:pPr algn="l" defTabSz="914400">
                        <a:lnSpc>
                          <a:spcPct val="100000"/>
                        </a:lnSpc>
                        <a:buClrTx/>
                        <a:buSzTx/>
                        <a:buNone/>
                      </a:pPr>
                      <a:r>
                        <a:rPr lang="zh-CN" altLang="en-US" sz="2000" b="0" i="0">
                          <a:latin typeface="黑体" panose="02010609060101010101" charset="-122"/>
                          <a:ea typeface="黑体" panose="02010609060101010101" charset="-122"/>
                          <a:cs typeface="黑体" panose="02010609060101010101" charset="-122"/>
                        </a:rPr>
                        <a:t>2022湖南T8；</a:t>
                      </a:r>
                      <a:r>
                        <a:rPr lang="zh-CN" altLang="en-US" sz="2000">
                          <a:latin typeface="黑体" panose="02010609060101010101" charset="-122"/>
                          <a:ea typeface="黑体" panose="02010609060101010101" charset="-122"/>
                          <a:cs typeface="黑体" panose="02010609060101010101" charset="-122"/>
                          <a:sym typeface="+mn-ea"/>
                        </a:rPr>
                        <a:t>2021河北T9；</a:t>
                      </a:r>
                      <a:endParaRPr lang="zh-CN" altLang="en-US" sz="2000" b="0" i="0">
                        <a:latin typeface="黑体" panose="02010609060101010101" charset="-122"/>
                        <a:ea typeface="黑体" panose="02010609060101010101" charset="-122"/>
                        <a:cs typeface="黑体" panose="02010609060101010101" charset="-122"/>
                      </a:endParaRPr>
                    </a:p>
                    <a:p>
                      <a:pPr algn="l" defTabSz="914400">
                        <a:lnSpc>
                          <a:spcPct val="100000"/>
                        </a:lnSpc>
                        <a:buClrTx/>
                        <a:buSzTx/>
                        <a:buNone/>
                      </a:pPr>
                      <a:r>
                        <a:rPr lang="zh-CN" altLang="en-US" sz="2000" b="0" i="0">
                          <a:latin typeface="黑体" panose="02010609060101010101" charset="-122"/>
                          <a:ea typeface="黑体" panose="02010609060101010101" charset="-122"/>
                          <a:cs typeface="黑体" panose="02010609060101010101" charset="-122"/>
                        </a:rPr>
                        <a:t>2022全国卷甲T30；</a:t>
                      </a:r>
                      <a:endParaRPr lang="zh-CN" altLang="en-US" sz="2000" b="0" i="0">
                        <a:latin typeface="黑体" panose="02010609060101010101" charset="-122"/>
                        <a:ea typeface="黑体" panose="02010609060101010101" charset="-122"/>
                        <a:cs typeface="黑体" panose="02010609060101010101"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vMerge="1">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196465">
                <a:tc>
                  <a:txBody>
                    <a:bodyPr wrap="square"/>
                    <a:lstStyle/>
                    <a:p>
                      <a:pPr algn="l" defTabSz="914400">
                        <a:lnSpc>
                          <a:spcPct val="100000"/>
                        </a:lnSpc>
                        <a:buClrTx/>
                        <a:buSzTx/>
                        <a:buFontTx/>
                      </a:pPr>
                      <a:r>
                        <a:rPr lang="zh-CN" altLang="en-US" sz="2000" b="0" i="0">
                          <a:latin typeface="黑体" panose="02010609060101010101" charset="-122"/>
                          <a:ea typeface="黑体" panose="02010609060101010101" charset="-122"/>
                          <a:cs typeface="黑体" panose="02010609060101010101" charset="-122"/>
                        </a:rPr>
                        <a:t>2.了解共和制在中国建立的曲折过程，理解中国政治道路发展的独特性。</a:t>
                      </a:r>
                      <a:endParaRPr lang="zh-CN" altLang="en-US" sz="2000">
                        <a:latin typeface="黑体" panose="02010609060101010101" charset="-122"/>
                        <a:ea typeface="黑体" panose="02010609060101010101" charset="-122"/>
                        <a:cs typeface="黑体" panose="02010609060101010101"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wrap="square"/>
                    <a:lstStyle/>
                    <a:p>
                      <a:pPr algn="l" defTabSz="914400">
                        <a:lnSpc>
                          <a:spcPct val="100000"/>
                        </a:lnSpc>
                        <a:buClrTx/>
                        <a:buSzTx/>
                        <a:buFontTx/>
                      </a:pPr>
                      <a:r>
                        <a:rPr lang="zh-CN" altLang="en-US" sz="2400" b="0" i="0">
                          <a:solidFill>
                            <a:srgbClr val="FF0000"/>
                          </a:solidFill>
                          <a:latin typeface="黑体" panose="02010609060101010101" charset="-122"/>
                          <a:ea typeface="黑体" panose="02010609060101010101" charset="-122"/>
                          <a:cs typeface="黑体" panose="02010609060101010101" charset="-122"/>
                        </a:rPr>
                        <a:t>中国当代政</a:t>
                      </a:r>
                      <a:endParaRPr lang="zh-CN" altLang="en-US" sz="2400" b="0" i="0">
                        <a:solidFill>
                          <a:srgbClr val="FF0000"/>
                        </a:solidFill>
                        <a:latin typeface="黑体" panose="02010609060101010101" charset="-122"/>
                        <a:ea typeface="黑体" panose="02010609060101010101" charset="-122"/>
                        <a:cs typeface="黑体" panose="02010609060101010101" charset="-122"/>
                      </a:endParaRPr>
                    </a:p>
                    <a:p>
                      <a:pPr algn="l" defTabSz="914400">
                        <a:lnSpc>
                          <a:spcPct val="100000"/>
                        </a:lnSpc>
                        <a:buClrTx/>
                        <a:buSzTx/>
                        <a:buFontTx/>
                      </a:pPr>
                      <a:r>
                        <a:rPr lang="zh-CN" altLang="en-US" sz="2400" b="0" i="0">
                          <a:solidFill>
                            <a:srgbClr val="FF0000"/>
                          </a:solidFill>
                          <a:latin typeface="黑体" panose="02010609060101010101" charset="-122"/>
                          <a:ea typeface="黑体" panose="02010609060101010101" charset="-122"/>
                          <a:cs typeface="黑体" panose="02010609060101010101" charset="-122"/>
                        </a:rPr>
                        <a:t>治制度</a:t>
                      </a:r>
                      <a:endParaRPr lang="zh-CN" altLang="en-US" sz="2400" b="0" i="0">
                        <a:solidFill>
                          <a:srgbClr val="FF0000"/>
                        </a:solidFill>
                        <a:latin typeface="黑体" panose="02010609060101010101" charset="-122"/>
                        <a:ea typeface="黑体" panose="02010609060101010101" charset="-122"/>
                        <a:cs typeface="黑体" panose="02010609060101010101"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wrap="square"/>
                    <a:lstStyle/>
                    <a:p>
                      <a:pPr algn="l" defTabSz="914400">
                        <a:lnSpc>
                          <a:spcPct val="100000"/>
                        </a:lnSpc>
                        <a:buClrTx/>
                        <a:buSzTx/>
                        <a:buFontTx/>
                      </a:pPr>
                      <a:r>
                        <a:rPr lang="en-US" altLang="zh-CN" sz="2000" b="0" i="0">
                          <a:solidFill>
                            <a:srgbClr val="FF0000"/>
                          </a:solidFill>
                          <a:latin typeface="黑体" panose="02010609060101010101" charset="-122"/>
                          <a:ea typeface="黑体" panose="02010609060101010101" charset="-122"/>
                          <a:cs typeface="黑体" panose="02010609060101010101" charset="-122"/>
                        </a:rPr>
                        <a:t>2022</a:t>
                      </a:r>
                      <a:r>
                        <a:rPr lang="zh-CN" altLang="en-US" sz="2000" b="0" i="0">
                          <a:solidFill>
                            <a:srgbClr val="FF0000"/>
                          </a:solidFill>
                          <a:latin typeface="黑体" panose="02010609060101010101" charset="-122"/>
                          <a:ea typeface="黑体" panose="02010609060101010101" charset="-122"/>
                          <a:cs typeface="黑体" panose="02010609060101010101" charset="-122"/>
                        </a:rPr>
                        <a:t>山东卷</a:t>
                      </a:r>
                      <a:r>
                        <a:rPr lang="en-US" altLang="zh-CN" sz="2000" b="0" i="0">
                          <a:solidFill>
                            <a:srgbClr val="FF0000"/>
                          </a:solidFill>
                          <a:latin typeface="黑体" panose="02010609060101010101" charset="-122"/>
                          <a:ea typeface="黑体" panose="02010609060101010101" charset="-122"/>
                          <a:cs typeface="黑体" panose="02010609060101010101" charset="-122"/>
                        </a:rPr>
                        <a:t>7</a:t>
                      </a:r>
                      <a:endParaRPr lang="en-US" altLang="zh-CN" sz="2000" b="0" i="0">
                        <a:solidFill>
                          <a:srgbClr val="FF0000"/>
                        </a:solidFill>
                        <a:latin typeface="黑体" panose="02010609060101010101" charset="-122"/>
                        <a:ea typeface="黑体" panose="02010609060101010101" charset="-122"/>
                        <a:cs typeface="黑体" panose="02010609060101010101" charset="-122"/>
                      </a:endParaRPr>
                    </a:p>
                    <a:p>
                      <a:pPr algn="l" defTabSz="914400">
                        <a:lnSpc>
                          <a:spcPct val="100000"/>
                        </a:lnSpc>
                        <a:buClrTx/>
                        <a:buSzTx/>
                        <a:buFontTx/>
                      </a:pPr>
                      <a:r>
                        <a:rPr lang="en-US" altLang="zh-CN" sz="2000" b="0" i="0">
                          <a:solidFill>
                            <a:srgbClr val="FF0000"/>
                          </a:solidFill>
                          <a:latin typeface="黑体" panose="02010609060101010101" charset="-122"/>
                          <a:ea typeface="黑体" panose="02010609060101010101" charset="-122"/>
                          <a:cs typeface="黑体" panose="02010609060101010101" charset="-122"/>
                        </a:rPr>
                        <a:t>2022</a:t>
                      </a:r>
                      <a:r>
                        <a:rPr lang="zh-CN" altLang="en-US" sz="2000" b="0" i="0">
                          <a:solidFill>
                            <a:srgbClr val="FF0000"/>
                          </a:solidFill>
                          <a:latin typeface="黑体" panose="02010609060101010101" charset="-122"/>
                          <a:ea typeface="黑体" panose="02010609060101010101" charset="-122"/>
                          <a:cs typeface="黑体" panose="02010609060101010101" charset="-122"/>
                        </a:rPr>
                        <a:t>山东卷</a:t>
                      </a:r>
                      <a:r>
                        <a:rPr lang="en-US" altLang="zh-CN" sz="2000" b="0" i="0">
                          <a:solidFill>
                            <a:srgbClr val="FF0000"/>
                          </a:solidFill>
                          <a:latin typeface="黑体" panose="02010609060101010101" charset="-122"/>
                          <a:ea typeface="黑体" panose="02010609060101010101" charset="-122"/>
                          <a:cs typeface="黑体" panose="02010609060101010101" charset="-122"/>
                        </a:rPr>
                        <a:t>18</a:t>
                      </a:r>
                      <a:endParaRPr lang="en-US" altLang="zh-CN" sz="2000" b="0" i="0">
                        <a:solidFill>
                          <a:srgbClr val="FF0000"/>
                        </a:solidFill>
                        <a:latin typeface="黑体" panose="02010609060101010101" charset="-122"/>
                        <a:ea typeface="黑体" panose="02010609060101010101" charset="-122"/>
                        <a:cs typeface="黑体" panose="02010609060101010101" charset="-122"/>
                      </a:endParaRPr>
                    </a:p>
                    <a:p>
                      <a:pPr algn="l" defTabSz="914400">
                        <a:lnSpc>
                          <a:spcPct val="100000"/>
                        </a:lnSpc>
                        <a:buClrTx/>
                        <a:buSzTx/>
                        <a:buFontTx/>
                      </a:pPr>
                      <a:r>
                        <a:rPr lang="zh-CN" altLang="en-US" sz="2000" b="0" i="0">
                          <a:latin typeface="黑体" panose="02010609060101010101" charset="-122"/>
                          <a:ea typeface="黑体" panose="02010609060101010101" charset="-122"/>
                          <a:cs typeface="黑体" panose="02010609060101010101" charset="-122"/>
                        </a:rPr>
                        <a:t>2022全国卷乙T47；</a:t>
                      </a:r>
                      <a:endParaRPr lang="zh-CN" altLang="en-US" sz="2000">
                        <a:latin typeface="黑体" panose="02010609060101010101" charset="-122"/>
                        <a:ea typeface="黑体" panose="02010609060101010101" charset="-122"/>
                        <a:cs typeface="黑体" panose="02010609060101010101" charset="-122"/>
                      </a:endParaRPr>
                    </a:p>
                    <a:p>
                      <a:pPr algn="l" defTabSz="914400">
                        <a:lnSpc>
                          <a:spcPct val="100000"/>
                        </a:lnSpc>
                        <a:buClrTx/>
                        <a:buSzTx/>
                        <a:buFontTx/>
                      </a:pPr>
                      <a:r>
                        <a:rPr lang="zh-CN" altLang="en-US" sz="2000" b="0" i="0">
                          <a:latin typeface="黑体" panose="02010609060101010101" charset="-122"/>
                          <a:ea typeface="黑体" panose="02010609060101010101" charset="-122"/>
                          <a:cs typeface="黑体" panose="02010609060101010101" charset="-122"/>
                        </a:rPr>
                        <a:t>2022江苏T9；</a:t>
                      </a:r>
                      <a:endParaRPr lang="zh-CN" altLang="en-US" sz="2000">
                        <a:latin typeface="黑体" panose="02010609060101010101" charset="-122"/>
                        <a:ea typeface="黑体" panose="02010609060101010101" charset="-122"/>
                        <a:cs typeface="黑体" panose="02010609060101010101" charset="-122"/>
                      </a:endParaRPr>
                    </a:p>
                    <a:p>
                      <a:pPr algn="l" defTabSz="914400">
                        <a:lnSpc>
                          <a:spcPct val="100000"/>
                        </a:lnSpc>
                        <a:buClrTx/>
                        <a:buSzTx/>
                        <a:buFontTx/>
                      </a:pPr>
                      <a:r>
                        <a:rPr lang="zh-CN" altLang="en-US" sz="2000" b="0" i="0">
                          <a:latin typeface="黑体" panose="02010609060101010101" charset="-122"/>
                          <a:ea typeface="黑体" panose="02010609060101010101" charset="-122"/>
                          <a:cs typeface="黑体" panose="02010609060101010101" charset="-122"/>
                        </a:rPr>
                        <a:t>2021.6浙江T14</a:t>
                      </a:r>
                      <a:endParaRPr lang="zh-CN" altLang="en-US" sz="2000">
                        <a:latin typeface="黑体" panose="02010609060101010101" charset="-122"/>
                        <a:ea typeface="黑体" panose="02010609060101010101" charset="-122"/>
                        <a:cs typeface="黑体" panose="02010609060101010101"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wrap="square"/>
                    <a:lstStyle/>
                    <a:p>
                      <a:pPr algn="l" defTabSz="914400">
                        <a:lnSpc>
                          <a:spcPct val="100000"/>
                        </a:lnSpc>
                        <a:buClrTx/>
                        <a:buSzTx/>
                        <a:buFontTx/>
                      </a:pPr>
                      <a:r>
                        <a:rPr lang="zh-CN" altLang="en-US" sz="2000" b="0" i="0">
                          <a:latin typeface="黑体" panose="02010609060101010101" charset="-122"/>
                          <a:ea typeface="黑体" panose="02010609060101010101" charset="-122"/>
                          <a:cs typeface="黑体" panose="02010609060101010101" charset="-122"/>
                        </a:rPr>
                        <a:t>2.运用唯物史观分析中国建立共和制的曲折历程，了解中国共产党在革命根据地和解放区的制度探索,通过分析中华人民共和国的政治制度,体会制度创新的意义,增强制度自信,培养家国情怀等学科核心素养。</a:t>
                      </a:r>
                      <a:endParaRPr lang="zh-CN" altLang="en-US" sz="2000">
                        <a:latin typeface="黑体" panose="02010609060101010101" charset="-122"/>
                        <a:ea typeface="黑体" panose="02010609060101010101" charset="-122"/>
                        <a:cs typeface="黑体" panose="02010609060101010101"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Tree>
    <p:custDataLst>
      <p:tags r:id="rId2"/>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557530" y="1802944"/>
            <a:ext cx="11226800" cy="3539430"/>
          </a:xfrm>
          <a:prstGeom prst="rect">
            <a:avLst/>
          </a:prstGeom>
        </p:spPr>
        <p:txBody>
          <a:bodyPr wrap="square">
            <a:spAutoFit/>
          </a:bodyPr>
          <a:lstStyle/>
          <a:p>
            <a:r>
              <a:rPr lang="zh-CN" altLang="en-US" sz="3200" b="1">
                <a:highlight>
                  <a:srgbClr val="FFFF00"/>
                </a:highlight>
                <a:latin typeface="仿宋" panose="02010609060101010101" pitchFamily="49" charset="-122"/>
                <a:ea typeface="仿宋" panose="02010609060101010101" pitchFamily="49" charset="-122"/>
              </a:rPr>
              <a:t>①西周分封制的目的、对象、诸侯权利、义务、影响</a:t>
            </a:r>
            <a:endParaRPr lang="en-US" altLang="zh-CN" sz="3200" b="1">
              <a:highlight>
                <a:srgbClr val="FFFF00"/>
              </a:highlight>
              <a:latin typeface="仿宋" panose="02010609060101010101" pitchFamily="49" charset="-122"/>
              <a:ea typeface="仿宋" panose="02010609060101010101" pitchFamily="49" charset="-122"/>
            </a:endParaRPr>
          </a:p>
          <a:p>
            <a:r>
              <a:rPr lang="zh-CN" altLang="en-US" sz="3200" b="1">
                <a:highlight>
                  <a:srgbClr val="FFFF00"/>
                </a:highlight>
                <a:latin typeface="仿宋" panose="02010609060101010101" pitchFamily="49" charset="-122"/>
                <a:ea typeface="仿宋" panose="02010609060101010101" pitchFamily="49" charset="-122"/>
              </a:rPr>
              <a:t>②宗法制的目的、核心、作用</a:t>
            </a:r>
            <a:endParaRPr lang="en-US" altLang="zh-CN" sz="3200" b="1">
              <a:highlight>
                <a:srgbClr val="FFFF00"/>
              </a:highlight>
              <a:latin typeface="仿宋" panose="02010609060101010101" pitchFamily="49" charset="-122"/>
              <a:ea typeface="仿宋" panose="02010609060101010101" pitchFamily="49" charset="-122"/>
            </a:endParaRPr>
          </a:p>
          <a:p>
            <a:r>
              <a:rPr lang="zh-CN" altLang="en-US" sz="3200" b="1">
                <a:highlight>
                  <a:srgbClr val="FFFF00"/>
                </a:highlight>
                <a:latin typeface="仿宋" panose="02010609060101010101" pitchFamily="49" charset="-122"/>
                <a:ea typeface="仿宋" panose="02010609060101010101" pitchFamily="49" charset="-122"/>
              </a:rPr>
              <a:t>③早期政治制度有哪些特点？</a:t>
            </a:r>
            <a:endParaRPr lang="en-US" altLang="zh-CN" sz="3200" b="1">
              <a:highlight>
                <a:srgbClr val="FFFF00"/>
              </a:highlight>
              <a:latin typeface="仿宋" panose="02010609060101010101" pitchFamily="49" charset="-122"/>
              <a:ea typeface="仿宋" panose="02010609060101010101" pitchFamily="49" charset="-122"/>
            </a:endParaRPr>
          </a:p>
          <a:p>
            <a:r>
              <a:rPr lang="zh-CN" altLang="en-US" sz="3200" b="1">
                <a:latin typeface="仿宋" panose="02010609060101010101" pitchFamily="49" charset="-122"/>
                <a:ea typeface="仿宋" panose="02010609060101010101" pitchFamily="49" charset="-122"/>
              </a:rPr>
              <a:t>④专制集权制度产生的原因，评价</a:t>
            </a:r>
            <a:endParaRPr lang="en-US" altLang="zh-CN" sz="3200" b="1">
              <a:latin typeface="仿宋" panose="02010609060101010101" pitchFamily="49" charset="-122"/>
              <a:ea typeface="仿宋" panose="02010609060101010101" pitchFamily="49" charset="-122"/>
            </a:endParaRPr>
          </a:p>
          <a:p>
            <a:r>
              <a:rPr lang="zh-CN" altLang="en-US" sz="3200" b="1">
                <a:latin typeface="仿宋" panose="02010609060101010101" pitchFamily="49" charset="-122"/>
                <a:ea typeface="仿宋" panose="02010609060101010101" pitchFamily="49" charset="-122"/>
              </a:rPr>
              <a:t>⑤历代中央机构演变的过程和特点</a:t>
            </a:r>
            <a:endParaRPr lang="en-US" altLang="zh-CN" sz="3200" b="1">
              <a:latin typeface="仿宋" panose="02010609060101010101" pitchFamily="49" charset="-122"/>
              <a:ea typeface="仿宋" panose="02010609060101010101" pitchFamily="49" charset="-122"/>
            </a:endParaRPr>
          </a:p>
          <a:p>
            <a:r>
              <a:rPr lang="zh-CN" altLang="en-US" sz="3200" b="1">
                <a:latin typeface="仿宋" panose="02010609060101010101" pitchFamily="49" charset="-122"/>
                <a:ea typeface="仿宋" panose="02010609060101010101" pitchFamily="49" charset="-122"/>
              </a:rPr>
              <a:t>⑥历代地方机构演变的过程和特点</a:t>
            </a:r>
            <a:endParaRPr lang="en-US" altLang="zh-CN" sz="3200" b="1">
              <a:latin typeface="仿宋" panose="02010609060101010101" pitchFamily="49" charset="-122"/>
              <a:ea typeface="仿宋" panose="02010609060101010101" pitchFamily="49" charset="-122"/>
            </a:endParaRPr>
          </a:p>
          <a:p>
            <a:r>
              <a:rPr lang="zh-CN" altLang="en-US" sz="3200" b="1">
                <a:latin typeface="仿宋" panose="02010609060101010101" pitchFamily="49" charset="-122"/>
                <a:ea typeface="仿宋" panose="02010609060101010101" pitchFamily="49" charset="-122"/>
              </a:rPr>
              <a:t>⑦比较</a:t>
            </a:r>
            <a:r>
              <a:rPr lang="zh-CN" altLang="en-US" sz="3200" b="1">
                <a:latin typeface="仿宋" panose="02010609060101010101" pitchFamily="49" charset="-122"/>
                <a:ea typeface="仿宋" panose="02010609060101010101" pitchFamily="49" charset="-122"/>
                <a:sym typeface="+mn-ea"/>
              </a:rPr>
              <a:t>分封制、郡县制</a:t>
            </a:r>
            <a:endParaRPr lang="en-US" altLang="zh-CN" sz="3200" b="1">
              <a:latin typeface="仿宋" panose="02010609060101010101" pitchFamily="49" charset="-122"/>
              <a:ea typeface="仿宋" panose="02010609060101010101" pitchFamily="49" charset="-122"/>
            </a:endParaRPr>
          </a:p>
        </p:txBody>
      </p:sp>
      <p:sp>
        <p:nvSpPr>
          <p:cNvPr id="5" name="矩形 4"/>
          <p:cNvSpPr/>
          <p:nvPr>
            <p:custDataLst>
              <p:tags r:id="rId2"/>
            </p:custDataLst>
          </p:nvPr>
        </p:nvSpPr>
        <p:spPr>
          <a:xfrm>
            <a:off x="2476500" y="290324"/>
            <a:ext cx="6052820" cy="521970"/>
          </a:xfrm>
          <a:prstGeom prst="rect">
            <a:avLst/>
          </a:prstGeom>
        </p:spPr>
        <p:txBody>
          <a:bodyPr wrap="none">
            <a:spAutoFit/>
          </a:bodyPr>
          <a:lstStyle/>
          <a:p>
            <a:r>
              <a:rPr lang="zh-CN" altLang="en-US" sz="2800" b="1"/>
              <a:t>第</a:t>
            </a:r>
            <a:r>
              <a:rPr lang="en-US" altLang="zh-CN" sz="2800" b="1"/>
              <a:t>1</a:t>
            </a:r>
            <a:r>
              <a:rPr lang="zh-CN" altLang="en-US" sz="2800" b="1"/>
              <a:t>课中国古代政治体制的形成与发展</a:t>
            </a:r>
            <a:endParaRPr lang="zh-CN" altLang="en-US" sz="2800" b="1">
              <a:solidFill>
                <a:srgbClr val="FF0000"/>
              </a:solidFill>
            </a:endParaRPr>
          </a:p>
        </p:txBody>
      </p:sp>
      <p:sp>
        <p:nvSpPr>
          <p:cNvPr id="7" name="矩形 6"/>
          <p:cNvSpPr/>
          <p:nvPr>
            <p:custDataLst>
              <p:tags r:id="rId3"/>
            </p:custDataLst>
          </p:nvPr>
        </p:nvSpPr>
        <p:spPr>
          <a:xfrm>
            <a:off x="557649" y="1046679"/>
            <a:ext cx="2698175" cy="523220"/>
          </a:xfrm>
          <a:prstGeom prst="rect">
            <a:avLst/>
          </a:prstGeom>
        </p:spPr>
        <p:txBody>
          <a:bodyPr wrap="none">
            <a:spAutoFit/>
          </a:bodyPr>
          <a:lstStyle/>
          <a:p>
            <a:pPr lvl="0"/>
            <a:r>
              <a:rPr lang="zh-CN" altLang="en-US" sz="2800" b="1">
                <a:solidFill>
                  <a:srgbClr val="FF0000"/>
                </a:solidFill>
              </a:rPr>
              <a:t>任务一</a:t>
            </a:r>
            <a:r>
              <a:rPr lang="en-US" altLang="zh-CN" sz="2800" b="1">
                <a:solidFill>
                  <a:srgbClr val="FF0000"/>
                </a:solidFill>
              </a:rPr>
              <a:t>【</a:t>
            </a:r>
            <a:r>
              <a:rPr lang="zh-CN" altLang="en-US" sz="2800" b="1">
                <a:solidFill>
                  <a:srgbClr val="FF0000"/>
                </a:solidFill>
              </a:rPr>
              <a:t>背诵</a:t>
            </a:r>
            <a:r>
              <a:rPr lang="en-US" altLang="zh-CN" sz="2800" b="1">
                <a:solidFill>
                  <a:srgbClr val="FF0000"/>
                </a:solidFill>
              </a:rPr>
              <a:t>】</a:t>
            </a:r>
            <a:endParaRPr lang="zh-CN" altLang="en-US" sz="2800" b="1">
              <a:solidFill>
                <a:srgbClr val="FF0000"/>
              </a:solidFill>
            </a:endParaRPr>
          </a:p>
        </p:txBody>
      </p:sp>
    </p:spTree>
    <p:custDataLst>
      <p:tags r:id="rId4"/>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图片 50177"/>
          <p:cNvPicPr>
            <a:picLocks noChangeAspect="1"/>
          </p:cNvPicPr>
          <p:nvPr>
            <p:custDataLst>
              <p:tags r:id="rId1"/>
            </p:custDataLst>
          </p:nvPr>
        </p:nvPicPr>
        <p:blipFill>
          <a:blip r:embed="rId2"/>
          <a:stretch>
            <a:fillRect/>
          </a:stretch>
        </p:blipFill>
        <p:spPr>
          <a:xfrm>
            <a:off x="262890" y="0"/>
            <a:ext cx="11647805" cy="6858000"/>
          </a:xfrm>
          <a:prstGeom prst="rect">
            <a:avLst/>
          </a:prstGeom>
          <a:noFill/>
          <a:ln w="9525">
            <a:noFill/>
          </a:ln>
        </p:spPr>
      </p:pic>
      <p:sp>
        <p:nvSpPr>
          <p:cNvPr id="50179" name="文本框 50178"/>
          <p:cNvSpPr txBox="1"/>
          <p:nvPr>
            <p:custDataLst>
              <p:tags r:id="rId3"/>
            </p:custDataLst>
          </p:nvPr>
        </p:nvSpPr>
        <p:spPr>
          <a:xfrm>
            <a:off x="1828800" y="2544763"/>
            <a:ext cx="5638800" cy="583565"/>
          </a:xfrm>
          <a:prstGeom prst="rect">
            <a:avLst/>
          </a:prstGeom>
          <a:noFill/>
          <a:ln w="9525">
            <a:noFill/>
          </a:ln>
        </p:spPr>
        <p:txBody>
          <a:bodyPr>
            <a:spAutoFit/>
          </a:bodyPr>
          <a:lstStyle/>
          <a:p>
            <a:pPr>
              <a:spcBef>
                <a:spcPct val="50000"/>
              </a:spcBef>
            </a:pPr>
            <a:r>
              <a:rPr lang="en-US" altLang="zh-CN" sz="3200" b="1">
                <a:latin typeface="Arial" panose="020B0604020202020204" pitchFamily="34" charset="0"/>
              </a:rPr>
              <a:t>★</a:t>
            </a:r>
            <a:r>
              <a:rPr lang="zh-CN" altLang="en-US" sz="3200" b="1">
                <a:latin typeface="Arial" panose="020B0604020202020204" pitchFamily="34" charset="0"/>
              </a:rPr>
              <a:t>早期政治制度的特点：</a:t>
            </a:r>
            <a:endParaRPr lang="zh-CN" altLang="en-US" sz="3200" b="1">
              <a:latin typeface="Arial" panose="020B0604020202020204" pitchFamily="34" charset="0"/>
            </a:endParaRPr>
          </a:p>
        </p:txBody>
      </p:sp>
      <p:sp>
        <p:nvSpPr>
          <p:cNvPr id="50180" name="文本框 50179"/>
          <p:cNvSpPr txBox="1"/>
          <p:nvPr>
            <p:custDataLst>
              <p:tags r:id="rId4"/>
            </p:custDataLst>
          </p:nvPr>
        </p:nvSpPr>
        <p:spPr>
          <a:xfrm>
            <a:off x="550190" y="3157220"/>
            <a:ext cx="6248400" cy="583565"/>
          </a:xfrm>
          <a:prstGeom prst="rect">
            <a:avLst/>
          </a:prstGeom>
          <a:noFill/>
          <a:ln w="9525">
            <a:noFill/>
          </a:ln>
        </p:spPr>
        <p:txBody>
          <a:bodyPr>
            <a:spAutoFit/>
          </a:bodyPr>
          <a:lstStyle/>
          <a:p>
            <a:pPr>
              <a:spcBef>
                <a:spcPct val="50000"/>
              </a:spcBef>
            </a:pPr>
            <a:r>
              <a:rPr lang="zh-CN" altLang="en-US" sz="3200" b="1">
                <a:latin typeface="Arial" panose="020B0604020202020204" pitchFamily="34" charset="0"/>
              </a:rPr>
              <a:t>１、神权与王权密切结合</a:t>
            </a:r>
            <a:endParaRPr lang="zh-CN" altLang="en-US" sz="3200" b="1">
              <a:latin typeface="Arial" panose="020B0604020202020204" pitchFamily="34" charset="0"/>
            </a:endParaRPr>
          </a:p>
        </p:txBody>
      </p:sp>
      <p:sp>
        <p:nvSpPr>
          <p:cNvPr id="50181" name="文本框 50180"/>
          <p:cNvSpPr txBox="1"/>
          <p:nvPr>
            <p:custDataLst>
              <p:tags r:id="rId5"/>
            </p:custDataLst>
          </p:nvPr>
        </p:nvSpPr>
        <p:spPr>
          <a:xfrm>
            <a:off x="550190" y="3766820"/>
            <a:ext cx="8001000" cy="583565"/>
          </a:xfrm>
          <a:prstGeom prst="rect">
            <a:avLst/>
          </a:prstGeom>
          <a:noFill/>
          <a:ln w="9525">
            <a:noFill/>
          </a:ln>
        </p:spPr>
        <p:txBody>
          <a:bodyPr>
            <a:spAutoFit/>
          </a:bodyPr>
          <a:lstStyle/>
          <a:p>
            <a:pPr>
              <a:spcBef>
                <a:spcPct val="50000"/>
              </a:spcBef>
            </a:pPr>
            <a:r>
              <a:rPr lang="zh-CN" altLang="en-US" sz="3200" b="1">
                <a:latin typeface="Arial" panose="020B0604020202020204" pitchFamily="34" charset="0"/>
              </a:rPr>
              <a:t>２、以血缘关系为纽带形成国家政治结构</a:t>
            </a:r>
            <a:endParaRPr lang="zh-CN" altLang="en-US" sz="3200" b="1">
              <a:latin typeface="Arial" panose="020B0604020202020204" pitchFamily="34" charset="0"/>
            </a:endParaRPr>
          </a:p>
        </p:txBody>
      </p:sp>
      <p:sp>
        <p:nvSpPr>
          <p:cNvPr id="50182" name="文本框 50181"/>
          <p:cNvSpPr txBox="1"/>
          <p:nvPr>
            <p:custDataLst>
              <p:tags r:id="rId6"/>
            </p:custDataLst>
          </p:nvPr>
        </p:nvSpPr>
        <p:spPr>
          <a:xfrm>
            <a:off x="550190" y="4376420"/>
            <a:ext cx="10825566" cy="584775"/>
          </a:xfrm>
          <a:prstGeom prst="rect">
            <a:avLst/>
          </a:prstGeom>
          <a:noFill/>
          <a:ln w="9525">
            <a:noFill/>
          </a:ln>
        </p:spPr>
        <p:txBody>
          <a:bodyPr wrap="square">
            <a:spAutoFit/>
          </a:bodyPr>
          <a:lstStyle/>
          <a:p>
            <a:pPr>
              <a:spcBef>
                <a:spcPct val="50000"/>
              </a:spcBef>
            </a:pPr>
            <a:r>
              <a:rPr lang="zh-CN" altLang="en-US" sz="3200" b="1">
                <a:latin typeface="Arial" panose="020B0604020202020204" pitchFamily="34" charset="0"/>
              </a:rPr>
              <a:t>３、最高执政集团尚未实现权力的高度集中，等级制度森严</a:t>
            </a:r>
            <a:endParaRPr lang="zh-CN" altLang="en-US" sz="3200" b="1">
              <a:latin typeface="Arial" panose="020B0604020202020204" pitchFamily="34" charset="0"/>
            </a:endParaRPr>
          </a:p>
        </p:txBody>
      </p:sp>
      <p:sp>
        <p:nvSpPr>
          <p:cNvPr id="50183" name="文本框 50182"/>
          <p:cNvSpPr txBox="1"/>
          <p:nvPr>
            <p:custDataLst>
              <p:tags r:id="rId7"/>
            </p:custDataLst>
          </p:nvPr>
        </p:nvSpPr>
        <p:spPr>
          <a:xfrm>
            <a:off x="1752600" y="609600"/>
            <a:ext cx="8458200" cy="1938020"/>
          </a:xfrm>
          <a:prstGeom prst="rect">
            <a:avLst/>
          </a:prstGeom>
          <a:noFill/>
          <a:ln w="9525">
            <a:noFill/>
          </a:ln>
        </p:spPr>
        <p:txBody>
          <a:bodyPr>
            <a:spAutoFit/>
          </a:bodyPr>
          <a:lstStyle/>
          <a:p>
            <a:pPr>
              <a:spcBef>
                <a:spcPct val="50000"/>
              </a:spcBef>
            </a:pPr>
            <a:r>
              <a:rPr lang="zh-CN" altLang="en-US" sz="6000" b="1">
                <a:solidFill>
                  <a:schemeClr val="hlink"/>
                </a:solidFill>
                <a:effectLst>
                  <a:outerShdw blurRad="38100" dist="38100" dir="2700000">
                    <a:srgbClr val="C0C0C0"/>
                  </a:outerShdw>
                </a:effectLst>
                <a:latin typeface="Arial" panose="020B0604020202020204" pitchFamily="34" charset="0"/>
                <a:ea typeface="幼圆" panose="02010509060101010101" pitchFamily="49" charset="-122"/>
              </a:rPr>
              <a:t>夏商周时期政治制度的特点？</a:t>
            </a:r>
            <a:endParaRPr lang="zh-CN" altLang="en-US" sz="6000" b="1">
              <a:solidFill>
                <a:schemeClr val="hlink"/>
              </a:solidFill>
              <a:effectLst>
                <a:outerShdw blurRad="38100" dist="38100" dir="2700000">
                  <a:srgbClr val="C0C0C0"/>
                </a:outerShdw>
              </a:effectLst>
              <a:latin typeface="Arial" panose="020B0604020202020204" pitchFamily="34" charset="0"/>
              <a:ea typeface="幼圆" panose="02010509060101010101" pitchFamily="49" charset="-122"/>
            </a:endParaRPr>
          </a:p>
        </p:txBody>
      </p:sp>
      <p:sp>
        <p:nvSpPr>
          <p:cNvPr id="2" name="文本框 1"/>
          <p:cNvSpPr txBox="1"/>
          <p:nvPr>
            <p:custDataLst>
              <p:tags r:id="rId8"/>
            </p:custDataLst>
          </p:nvPr>
        </p:nvSpPr>
        <p:spPr>
          <a:xfrm>
            <a:off x="674881" y="4958873"/>
            <a:ext cx="8382000" cy="583565"/>
          </a:xfrm>
          <a:prstGeom prst="rect">
            <a:avLst/>
          </a:prstGeom>
          <a:noFill/>
          <a:ln w="9525">
            <a:noFill/>
          </a:ln>
        </p:spPr>
        <p:txBody>
          <a:bodyPr>
            <a:spAutoFit/>
          </a:bodyPr>
          <a:lstStyle/>
          <a:p>
            <a:pPr>
              <a:spcBef>
                <a:spcPct val="50000"/>
              </a:spcBef>
            </a:pPr>
            <a:r>
              <a:rPr lang="en-US" altLang="zh-CN" sz="3200" b="1">
                <a:latin typeface="Arial" panose="020B0604020202020204" pitchFamily="34" charset="0"/>
              </a:rPr>
              <a:t>4</a:t>
            </a:r>
            <a:r>
              <a:rPr lang="zh-CN" altLang="en-US" sz="3200" b="1">
                <a:latin typeface="Arial" panose="020B0604020202020204" pitchFamily="34" charset="0"/>
              </a:rPr>
              <a:t>、</a:t>
            </a:r>
            <a:r>
              <a:rPr lang="zh-CN" altLang="en-US" sz="3200" b="1">
                <a:latin typeface="Arial" panose="020B0604020202020204" pitchFamily="34" charset="0"/>
                <a:sym typeface="+mn-ea"/>
              </a:rPr>
              <a:t>政体中的原始民主遗存</a:t>
            </a:r>
            <a:endParaRPr lang="zh-CN" altLang="en-US" sz="3200" b="1">
              <a:latin typeface="Arial" panose="020B0604020202020204" pitchFamily="34" charset="0"/>
            </a:endParaRPr>
          </a:p>
        </p:txBody>
      </p:sp>
      <p:pic>
        <p:nvPicPr>
          <p:cNvPr id="3" name="Picture 3"/>
          <p:cNvPicPr>
            <a:picLocks noChangeAspect="1"/>
          </p:cNvPicPr>
          <p:nvPr>
            <p:custDataLst>
              <p:tags r:id="rId9"/>
            </p:custDataLst>
          </p:nvPr>
        </p:nvPicPr>
        <p:blipFill>
          <a:blip r:embed="rId10"/>
          <a:stretch>
            <a:fillRect/>
          </a:stretch>
        </p:blipFill>
        <p:spPr>
          <a:xfrm flipH="1">
            <a:off x="12103100" y="11684000"/>
            <a:ext cx="0" cy="0"/>
          </a:xfrm>
          <a:prstGeom prst="rect">
            <a:avLst/>
          </a:prstGeom>
          <a:ln>
            <a:noFill/>
          </a:ln>
        </p:spPr>
      </p:pic>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fade">
                                      <p:cBhvr>
                                        <p:cTn id="7" dur="500"/>
                                        <p:tgtEl>
                                          <p:spTgt spid="50180"/>
                                        </p:tgtEl>
                                      </p:cBhvr>
                                    </p:animEffect>
                                    <p:anim calcmode="lin" valueType="num">
                                      <p:cBhvr>
                                        <p:cTn id="8" dur="500" fill="hold"/>
                                        <p:tgtEl>
                                          <p:spTgt spid="50180"/>
                                        </p:tgtEl>
                                        <p:attrNameLst>
                                          <p:attrName>ppt_x</p:attrName>
                                        </p:attrNameLst>
                                      </p:cBhvr>
                                      <p:tavLst>
                                        <p:tav tm="0">
                                          <p:val>
                                            <p:strVal val="#ppt_x"/>
                                          </p:val>
                                        </p:tav>
                                        <p:tav tm="100000">
                                          <p:val>
                                            <p:strVal val="#ppt_x"/>
                                          </p:val>
                                        </p:tav>
                                      </p:tavLst>
                                    </p:anim>
                                    <p:anim calcmode="lin" valueType="num">
                                      <p:cBhvr>
                                        <p:cTn id="9" dur="500" fill="hold"/>
                                        <p:tgtEl>
                                          <p:spTgt spid="5018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0181"/>
                                        </p:tgtEl>
                                        <p:attrNameLst>
                                          <p:attrName>style.visibility</p:attrName>
                                        </p:attrNameLst>
                                      </p:cBhvr>
                                      <p:to>
                                        <p:strVal val="visible"/>
                                      </p:to>
                                    </p:set>
                                    <p:animEffect transition="in" filter="fade">
                                      <p:cBhvr>
                                        <p:cTn id="14" dur="500"/>
                                        <p:tgtEl>
                                          <p:spTgt spid="50181"/>
                                        </p:tgtEl>
                                      </p:cBhvr>
                                    </p:animEffect>
                                    <p:anim calcmode="lin" valueType="num">
                                      <p:cBhvr>
                                        <p:cTn id="15" dur="500" fill="hold"/>
                                        <p:tgtEl>
                                          <p:spTgt spid="50181"/>
                                        </p:tgtEl>
                                        <p:attrNameLst>
                                          <p:attrName>ppt_x</p:attrName>
                                        </p:attrNameLst>
                                      </p:cBhvr>
                                      <p:tavLst>
                                        <p:tav tm="0">
                                          <p:val>
                                            <p:strVal val="#ppt_x"/>
                                          </p:val>
                                        </p:tav>
                                        <p:tav tm="100000">
                                          <p:val>
                                            <p:strVal val="#ppt_x"/>
                                          </p:val>
                                        </p:tav>
                                      </p:tavLst>
                                    </p:anim>
                                    <p:anim calcmode="lin" valueType="num">
                                      <p:cBhvr>
                                        <p:cTn id="16" dur="500" fill="hold"/>
                                        <p:tgtEl>
                                          <p:spTgt spid="5018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0182"/>
                                        </p:tgtEl>
                                        <p:attrNameLst>
                                          <p:attrName>style.visibility</p:attrName>
                                        </p:attrNameLst>
                                      </p:cBhvr>
                                      <p:to>
                                        <p:strVal val="visible"/>
                                      </p:to>
                                    </p:set>
                                    <p:animEffect transition="in" filter="fade">
                                      <p:cBhvr>
                                        <p:cTn id="21" dur="500"/>
                                        <p:tgtEl>
                                          <p:spTgt spid="50182"/>
                                        </p:tgtEl>
                                      </p:cBhvr>
                                    </p:animEffect>
                                    <p:anim calcmode="lin" valueType="num">
                                      <p:cBhvr>
                                        <p:cTn id="22" dur="500" fill="hold"/>
                                        <p:tgtEl>
                                          <p:spTgt spid="50182"/>
                                        </p:tgtEl>
                                        <p:attrNameLst>
                                          <p:attrName>ppt_x</p:attrName>
                                        </p:attrNameLst>
                                      </p:cBhvr>
                                      <p:tavLst>
                                        <p:tav tm="0">
                                          <p:val>
                                            <p:strVal val="#ppt_x"/>
                                          </p:val>
                                        </p:tav>
                                        <p:tav tm="100000">
                                          <p:val>
                                            <p:strVal val="#ppt_x"/>
                                          </p:val>
                                        </p:tav>
                                      </p:tavLst>
                                    </p:anim>
                                    <p:anim calcmode="lin" valueType="num">
                                      <p:cBhvr>
                                        <p:cTn id="23" dur="500" fill="hold"/>
                                        <p:tgtEl>
                                          <p:spTgt spid="5018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anim calcmode="lin" valueType="num">
                                      <p:cBhvr>
                                        <p:cTn id="29" dur="500" fill="hold"/>
                                        <p:tgtEl>
                                          <p:spTgt spid="2"/>
                                        </p:tgtEl>
                                        <p:attrNameLst>
                                          <p:attrName>ppt_x</p:attrName>
                                        </p:attrNameLst>
                                      </p:cBhvr>
                                      <p:tavLst>
                                        <p:tav tm="0">
                                          <p:val>
                                            <p:strVal val="#ppt_x"/>
                                          </p:val>
                                        </p:tav>
                                        <p:tav tm="100000">
                                          <p:val>
                                            <p:strVal val="#ppt_x"/>
                                          </p:val>
                                        </p:tav>
                                      </p:tavLst>
                                    </p:anim>
                                    <p:anim calcmode="lin" valueType="num">
                                      <p:cBhvr>
                                        <p:cTn id="30"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P spid="50181" grpId="0"/>
      <p:bldP spid="50182"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21787" y="95250"/>
            <a:ext cx="5191461" cy="461665"/>
          </a:xfrm>
          <a:prstGeom prst="rect">
            <a:avLst/>
          </a:prstGeom>
          <a:noFill/>
        </p:spPr>
        <p:txBody>
          <a:bodyPr wrap="square" rtlCol="0">
            <a:spAutoFit/>
          </a:bodyPr>
          <a:lstStyle/>
          <a:p>
            <a:r>
              <a:rPr lang="zh-CN" altLang="en-US" sz="2400" b="1"/>
              <a:t>考点一、先秦时期的政治制度</a:t>
            </a:r>
            <a:endParaRPr lang="zh-CN" altLang="en-US" sz="2400" b="1"/>
          </a:p>
        </p:txBody>
      </p:sp>
      <p:sp>
        <p:nvSpPr>
          <p:cNvPr id="4" name="文本框 3"/>
          <p:cNvSpPr txBox="1"/>
          <p:nvPr>
            <p:custDataLst>
              <p:tags r:id="rId2"/>
            </p:custDataLst>
          </p:nvPr>
        </p:nvSpPr>
        <p:spPr>
          <a:xfrm>
            <a:off x="676656" y="733598"/>
            <a:ext cx="11137392" cy="6119945"/>
          </a:xfrm>
          <a:prstGeom prst="rect">
            <a:avLst/>
          </a:prstGeom>
          <a:noFill/>
        </p:spPr>
        <p:txBody>
          <a:bodyPr wrap="square">
            <a:spAutoFit/>
          </a:bodyPr>
          <a:lstStyle/>
          <a:p>
            <a:pPr marL="266700" indent="-200025">
              <a:lnSpc>
                <a:spcPct val="150000"/>
              </a:lnSpc>
            </a:pPr>
            <a:r>
              <a:rPr lang="en-US" altLang="zh-CN" sz="2400" b="1" kern="100">
                <a:effectLst/>
                <a:latin typeface="Times New Roman" panose="02020603050405020304" pitchFamily="18" charset="0"/>
                <a:ea typeface="宋体" panose="02010600030101010101" pitchFamily="2" charset="-122"/>
              </a:rPr>
              <a:t>1</a:t>
            </a:r>
            <a:r>
              <a:rPr lang="zh-CN" altLang="zh-CN" sz="2400" b="1" kern="100">
                <a:effectLst/>
                <a:latin typeface="Times New Roman" panose="02020603050405020304" pitchFamily="18" charset="0"/>
                <a:ea typeface="宋体" panose="02010600030101010101" pitchFamily="2" charset="-122"/>
              </a:rPr>
              <a:t>．（</a:t>
            </a:r>
            <a:r>
              <a:rPr lang="en-US" altLang="zh-CN" sz="2400" b="1" kern="100">
                <a:effectLst/>
                <a:latin typeface="Times New Roman" panose="02020603050405020304" pitchFamily="18" charset="0"/>
                <a:ea typeface="宋体" panose="02010600030101010101" pitchFamily="2" charset="-122"/>
              </a:rPr>
              <a:t>2023</a:t>
            </a:r>
            <a:r>
              <a:rPr lang="zh-CN" altLang="zh-CN" sz="2400" b="1" kern="100">
                <a:effectLst/>
                <a:latin typeface="Times New Roman" panose="02020603050405020304" pitchFamily="18" charset="0"/>
                <a:ea typeface="宋体" panose="02010600030101010101" pitchFamily="2" charset="-122"/>
              </a:rPr>
              <a:t>·福建高考·</a:t>
            </a:r>
            <a:r>
              <a:rPr lang="en-US" altLang="zh-CN" sz="2400" b="1" kern="100">
                <a:effectLst/>
                <a:latin typeface="Times New Roman" panose="02020603050405020304" pitchFamily="18" charset="0"/>
                <a:ea typeface="宋体" panose="02010600030101010101" pitchFamily="2" charset="-122"/>
              </a:rPr>
              <a:t>1</a:t>
            </a:r>
            <a:r>
              <a:rPr lang="zh-CN" altLang="zh-CN" sz="2400" b="1" kern="100">
                <a:effectLst/>
                <a:latin typeface="Times New Roman" panose="02020603050405020304" pitchFamily="18" charset="0"/>
                <a:ea typeface="宋体" panose="02010600030101010101" pitchFamily="2" charset="-122"/>
              </a:rPr>
              <a:t>）商王每隔一段时间就会带着他的“子姓”分族巡行一方。所到之处，当地部族向其纳贡，获得赏赐，并派人加入商王的队伍。这种巡行（　　）</a:t>
            </a:r>
            <a:endParaRPr lang="zh-CN" altLang="zh-CN" sz="2400" b="1" kern="100">
              <a:effectLst/>
              <a:latin typeface="Times New Roman" panose="02020603050405020304" pitchFamily="18" charset="0"/>
              <a:ea typeface="宋体" panose="02010600030101010101" pitchFamily="2" charset="-122"/>
            </a:endParaRPr>
          </a:p>
          <a:p>
            <a:pPr marL="266700" algn="just">
              <a:lnSpc>
                <a:spcPct val="150000"/>
              </a:lnSpc>
            </a:pPr>
            <a:r>
              <a:rPr lang="en-US" altLang="zh-CN" sz="2400" b="1" kern="100" spc="125">
                <a:effectLst/>
                <a:latin typeface="Times New Roman" panose="02020603050405020304" pitchFamily="18" charset="0"/>
                <a:ea typeface="宋体" panose="02010600030101010101" pitchFamily="2" charset="-122"/>
              </a:rPr>
              <a:t>A</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扩大了商朝的疆域范围</a:t>
            </a:r>
            <a:r>
              <a:rPr lang="en-US" altLang="zh-CN" sz="2400" b="1" kern="100">
                <a:effectLst/>
                <a:latin typeface="Times New Roman" panose="02020603050405020304" pitchFamily="18" charset="0"/>
                <a:ea typeface="宋体" panose="02010600030101010101" pitchFamily="2" charset="-122"/>
              </a:rPr>
              <a:t>             </a:t>
            </a:r>
            <a:r>
              <a:rPr lang="en-US" altLang="zh-CN" sz="2400" b="1" kern="100" spc="125">
                <a:effectLst/>
                <a:latin typeface="Times New Roman" panose="02020603050405020304" pitchFamily="18" charset="0"/>
                <a:ea typeface="宋体" panose="02010600030101010101" pitchFamily="2" charset="-122"/>
              </a:rPr>
              <a:t>B</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形成了部族之间的血缘认同</a:t>
            </a:r>
            <a:endParaRPr lang="zh-CN" altLang="zh-CN" sz="2400" b="1" kern="100">
              <a:effectLst/>
              <a:latin typeface="Times New Roman" panose="02020603050405020304" pitchFamily="18" charset="0"/>
              <a:ea typeface="宋体" panose="02010600030101010101" pitchFamily="2" charset="-122"/>
            </a:endParaRPr>
          </a:p>
          <a:p>
            <a:pPr marL="266700" algn="just">
              <a:lnSpc>
                <a:spcPct val="150000"/>
              </a:lnSpc>
            </a:pPr>
            <a:r>
              <a:rPr lang="en-US" altLang="zh-CN" sz="2400" b="1" kern="100" spc="125">
                <a:effectLst/>
                <a:latin typeface="Times New Roman" panose="02020603050405020304" pitchFamily="18" charset="0"/>
                <a:ea typeface="宋体" panose="02010600030101010101" pitchFamily="2" charset="-122"/>
              </a:rPr>
              <a:t>C</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宣示了商王的统治权力</a:t>
            </a:r>
            <a:r>
              <a:rPr lang="en-US" altLang="zh-CN" sz="2400" b="1" kern="100">
                <a:effectLst/>
                <a:latin typeface="Times New Roman" panose="02020603050405020304" pitchFamily="18" charset="0"/>
                <a:ea typeface="宋体" panose="02010600030101010101" pitchFamily="2" charset="-122"/>
              </a:rPr>
              <a:t>             </a:t>
            </a:r>
            <a:r>
              <a:rPr lang="en-US" altLang="zh-CN" sz="2400" b="1" kern="100" spc="125">
                <a:effectLst/>
                <a:latin typeface="Times New Roman" panose="02020603050405020304" pitchFamily="18" charset="0"/>
                <a:ea typeface="宋体" panose="02010600030101010101" pitchFamily="2" charset="-122"/>
              </a:rPr>
              <a:t>D</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加强了内服外服的商业联系</a:t>
            </a:r>
            <a:endParaRPr lang="en-US" altLang="zh-CN" sz="2400" b="1" kern="100">
              <a:effectLst/>
              <a:latin typeface="Times New Roman" panose="02020603050405020304" pitchFamily="18" charset="0"/>
              <a:ea typeface="宋体" panose="02010600030101010101" pitchFamily="2" charset="-122"/>
            </a:endParaRPr>
          </a:p>
          <a:p>
            <a:pPr marL="266700" indent="-200025">
              <a:lnSpc>
                <a:spcPct val="150000"/>
              </a:lnSpc>
            </a:pPr>
            <a:r>
              <a:rPr lang="zh-CN" altLang="zh-CN" sz="2400" b="1" kern="100">
                <a:latin typeface="Times New Roman" panose="02020603050405020304" pitchFamily="18" charset="0"/>
                <a:ea typeface="宋体" panose="02010600030101010101" pitchFamily="2" charset="-122"/>
              </a:rPr>
              <a:t>（</a:t>
            </a:r>
            <a:r>
              <a:rPr lang="en-US" altLang="zh-CN" sz="2400" b="1" kern="100">
                <a:latin typeface="Times New Roman" panose="02020603050405020304" pitchFamily="18" charset="0"/>
                <a:ea typeface="宋体" panose="02010600030101010101" pitchFamily="2" charset="-122"/>
              </a:rPr>
              <a:t>2024</a:t>
            </a:r>
            <a:r>
              <a:rPr lang="zh-CN" altLang="zh-CN" sz="2400" b="1" kern="100">
                <a:latin typeface="Times New Roman" panose="02020603050405020304" pitchFamily="18" charset="0"/>
                <a:ea typeface="宋体" panose="02010600030101010101" pitchFamily="2" charset="-122"/>
              </a:rPr>
              <a:t>·湖南高考·</a:t>
            </a:r>
            <a:r>
              <a:rPr lang="en-US" altLang="zh-CN" sz="2400" b="1" kern="100">
                <a:latin typeface="Times New Roman" panose="02020603050405020304" pitchFamily="18" charset="0"/>
                <a:ea typeface="宋体" panose="02010600030101010101" pitchFamily="2" charset="-122"/>
              </a:rPr>
              <a:t>1</a:t>
            </a:r>
            <a:r>
              <a:rPr lang="zh-CN" altLang="zh-CN" sz="2400" b="1" kern="100">
                <a:latin typeface="Times New Roman" panose="02020603050405020304" pitchFamily="18" charset="0"/>
                <a:ea typeface="宋体" panose="02010600030101010101" pitchFamily="2" charset="-122"/>
              </a:rPr>
              <a:t>）西周时期，国人可以对军国大事发表意见，甚至能够影响国君废立，但不能改变宗主世袭制，更换国君不过是更换宗主。这说明西周（　　）</a:t>
            </a:r>
            <a:endParaRPr lang="zh-CN" altLang="zh-CN" sz="2400" b="1" kern="100">
              <a:latin typeface="Times New Roman" panose="02020603050405020304" pitchFamily="18" charset="0"/>
              <a:ea typeface="宋体" panose="02010600030101010101" pitchFamily="2" charset="-122"/>
            </a:endParaRPr>
          </a:p>
          <a:p>
            <a:pPr marL="266700" algn="just">
              <a:lnSpc>
                <a:spcPct val="150000"/>
              </a:lnSpc>
            </a:pPr>
            <a:r>
              <a:rPr lang="en-US" altLang="zh-CN" sz="2400" b="1" kern="100">
                <a:latin typeface="Times New Roman" panose="02020603050405020304" pitchFamily="18" charset="0"/>
                <a:ea typeface="宋体" panose="02010600030101010101" pitchFamily="2" charset="-122"/>
              </a:rPr>
              <a:t>A</a:t>
            </a:r>
            <a:r>
              <a:rPr lang="zh-CN" altLang="zh-CN" sz="2400" b="1" kern="100">
                <a:latin typeface="Times New Roman" panose="02020603050405020304" pitchFamily="18" charset="0"/>
                <a:ea typeface="宋体" panose="02010600030101010101" pitchFamily="2" charset="-122"/>
              </a:rPr>
              <a:t>．军国大事取决于国人</a:t>
            </a:r>
            <a:r>
              <a:rPr lang="en-US" altLang="zh-CN" sz="2400" b="1" kern="100">
                <a:latin typeface="Times New Roman" panose="02020603050405020304" pitchFamily="18" charset="0"/>
                <a:ea typeface="宋体" panose="02010600030101010101" pitchFamily="2" charset="-122"/>
              </a:rPr>
              <a:t>               B</a:t>
            </a:r>
            <a:r>
              <a:rPr lang="zh-CN" altLang="zh-CN" sz="2400" b="1" kern="100">
                <a:latin typeface="Times New Roman" panose="02020603050405020304" pitchFamily="18" charset="0"/>
                <a:ea typeface="宋体" panose="02010600030101010101" pitchFamily="2" charset="-122"/>
              </a:rPr>
              <a:t>．血缘政治色彩浓厚</a:t>
            </a:r>
            <a:endParaRPr lang="zh-CN" altLang="zh-CN" sz="2400" b="1" kern="100">
              <a:latin typeface="Times New Roman" panose="02020603050405020304" pitchFamily="18" charset="0"/>
              <a:ea typeface="宋体" panose="02010600030101010101" pitchFamily="2" charset="-122"/>
            </a:endParaRPr>
          </a:p>
          <a:p>
            <a:pPr marL="266700" algn="just">
              <a:lnSpc>
                <a:spcPct val="150000"/>
              </a:lnSpc>
            </a:pPr>
            <a:r>
              <a:rPr lang="en-US" altLang="zh-CN" sz="2400" b="1" kern="100">
                <a:latin typeface="Times New Roman" panose="02020603050405020304" pitchFamily="18" charset="0"/>
                <a:ea typeface="宋体" panose="02010600030101010101" pitchFamily="2" charset="-122"/>
              </a:rPr>
              <a:t>C</a:t>
            </a:r>
            <a:r>
              <a:rPr lang="zh-CN" altLang="zh-CN" sz="2400" b="1" kern="100">
                <a:latin typeface="Times New Roman" panose="02020603050405020304" pitchFamily="18" charset="0"/>
                <a:ea typeface="宋体" panose="02010600030101010101" pitchFamily="2" charset="-122"/>
              </a:rPr>
              <a:t>．王权与神权紧密结合</a:t>
            </a:r>
            <a:r>
              <a:rPr lang="en-US" altLang="zh-CN" sz="2400" b="1" kern="100">
                <a:latin typeface="Times New Roman" panose="02020603050405020304" pitchFamily="18" charset="0"/>
                <a:ea typeface="宋体" panose="02010600030101010101" pitchFamily="2" charset="-122"/>
              </a:rPr>
              <a:t>               D</a:t>
            </a:r>
            <a:r>
              <a:rPr lang="zh-CN" altLang="zh-CN" sz="2400" b="1" kern="100">
                <a:latin typeface="Times New Roman" panose="02020603050405020304" pitchFamily="18" charset="0"/>
                <a:ea typeface="宋体" panose="02010600030101010101" pitchFamily="2" charset="-122"/>
              </a:rPr>
              <a:t>．宗法制度遭到破坏</a:t>
            </a:r>
            <a:endParaRPr lang="zh-CN" altLang="zh-CN" sz="2400" b="1" kern="100">
              <a:latin typeface="Times New Roman" panose="02020603050405020304" pitchFamily="18" charset="0"/>
              <a:ea typeface="宋体" panose="02010600030101010101" pitchFamily="2" charset="-122"/>
            </a:endParaRPr>
          </a:p>
          <a:p>
            <a:pPr marL="266700" algn="just">
              <a:lnSpc>
                <a:spcPct val="150000"/>
              </a:lnSpc>
            </a:pPr>
            <a:endParaRPr lang="zh-CN" altLang="zh-CN" sz="2400" b="1" kern="100">
              <a:effectLst/>
              <a:latin typeface="Times New Roman" panose="02020603050405020304" pitchFamily="18" charset="0"/>
              <a:ea typeface="宋体" panose="02010600030101010101" pitchFamily="2" charset="-122"/>
            </a:endParaRPr>
          </a:p>
        </p:txBody>
      </p:sp>
      <p:sp>
        <p:nvSpPr>
          <p:cNvPr id="5" name="文本框 4"/>
          <p:cNvSpPr txBox="1"/>
          <p:nvPr>
            <p:custDataLst>
              <p:tags r:id="rId3"/>
            </p:custDataLst>
          </p:nvPr>
        </p:nvSpPr>
        <p:spPr>
          <a:xfrm>
            <a:off x="9688703" y="1714744"/>
            <a:ext cx="930910" cy="829945"/>
          </a:xfrm>
          <a:prstGeom prst="rect">
            <a:avLst/>
          </a:prstGeom>
          <a:noFill/>
          <a:extLst>
            <a:ext uri="{909E8E84-426E-40DD-AFC4-6F175D3DCCD1}">
              <a14:hiddenFill xmlns:a14="http://schemas.microsoft.com/office/drawing/2010/main">
                <a:solidFill>
                  <a:srgbClr val="FFC000"/>
                </a:solidFill>
              </a14:hiddenFill>
            </a:ext>
          </a:extLst>
        </p:spPr>
        <p:txBody>
          <a:bodyPr wrap="square" rtlCol="0">
            <a:spAutoFit/>
          </a:bodyPr>
          <a:lstStyle/>
          <a:p>
            <a:pPr algn="ctr"/>
            <a:r>
              <a:rPr lang="en-US" altLang="zh-CN" sz="4800" b="1">
                <a:solidFill>
                  <a:srgbClr val="FF0000"/>
                </a:solidFill>
                <a:latin typeface="微软雅黑" panose="020B0503020204020204" pitchFamily="34" charset="-122"/>
                <a:ea typeface="微软雅黑" panose="020B0503020204020204" pitchFamily="34" charset="-122"/>
              </a:rPr>
              <a:t>A</a:t>
            </a:r>
            <a:endParaRPr lang="en-US" altLang="zh-CN" sz="4800" b="1">
              <a:solidFill>
                <a:srgbClr val="FF0000"/>
              </a:solidFill>
              <a:latin typeface="微软雅黑" panose="020B0503020204020204" pitchFamily="34" charset="-122"/>
              <a:ea typeface="微软雅黑" panose="020B0503020204020204" pitchFamily="34" charset="-122"/>
            </a:endParaRPr>
          </a:p>
        </p:txBody>
      </p:sp>
      <p:sp>
        <p:nvSpPr>
          <p:cNvPr id="6" name="文本框 5"/>
          <p:cNvSpPr txBox="1"/>
          <p:nvPr>
            <p:custDataLst>
              <p:tags r:id="rId4"/>
            </p:custDataLst>
          </p:nvPr>
        </p:nvSpPr>
        <p:spPr>
          <a:xfrm>
            <a:off x="10154158" y="4875520"/>
            <a:ext cx="930910" cy="829945"/>
          </a:xfrm>
          <a:prstGeom prst="rect">
            <a:avLst/>
          </a:prstGeom>
          <a:noFill/>
          <a:extLst>
            <a:ext uri="{909E8E84-426E-40DD-AFC4-6F175D3DCCD1}">
              <a14:hiddenFill xmlns:a14="http://schemas.microsoft.com/office/drawing/2010/main">
                <a:solidFill>
                  <a:srgbClr val="FFC000"/>
                </a:solidFill>
              </a14:hiddenFill>
            </a:ext>
          </a:extLst>
        </p:spPr>
        <p:txBody>
          <a:bodyPr wrap="square" rtlCol="0">
            <a:spAutoFit/>
          </a:bodyPr>
          <a:lstStyle/>
          <a:p>
            <a:pPr algn="ctr"/>
            <a:r>
              <a:rPr lang="en-US" altLang="zh-CN" sz="4800" b="1">
                <a:solidFill>
                  <a:srgbClr val="FF0000"/>
                </a:solidFill>
                <a:latin typeface="微软雅黑" panose="020B0503020204020204" pitchFamily="34" charset="-122"/>
                <a:ea typeface="微软雅黑" panose="020B0503020204020204" pitchFamily="34" charset="-122"/>
              </a:rPr>
              <a:t>B</a:t>
            </a:r>
            <a:endParaRPr lang="en-US" altLang="zh-CN" sz="4800" b="1">
              <a:solidFill>
                <a:srgbClr val="FF0000"/>
              </a:solidFill>
              <a:latin typeface="微软雅黑" panose="020B0503020204020204" pitchFamily="34" charset="-122"/>
              <a:ea typeface="微软雅黑" panose="020B0503020204020204" pitchFamily="34" charset="-122"/>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557530" y="1802944"/>
            <a:ext cx="11226800" cy="3539430"/>
          </a:xfrm>
          <a:prstGeom prst="rect">
            <a:avLst/>
          </a:prstGeom>
        </p:spPr>
        <p:txBody>
          <a:bodyPr wrap="square">
            <a:spAutoFit/>
          </a:bodyPr>
          <a:lstStyle/>
          <a:p>
            <a:r>
              <a:rPr lang="zh-CN" altLang="en-US" sz="3200" b="1">
                <a:latin typeface="仿宋" panose="02010609060101010101" pitchFamily="49" charset="-122"/>
                <a:ea typeface="仿宋" panose="02010609060101010101" pitchFamily="49" charset="-122"/>
              </a:rPr>
              <a:t>①西周分封制的目的、对象、诸侯权利、义务、影响</a:t>
            </a:r>
            <a:endParaRPr lang="en-US" altLang="zh-CN" sz="3200" b="1">
              <a:latin typeface="仿宋" panose="02010609060101010101" pitchFamily="49" charset="-122"/>
              <a:ea typeface="仿宋" panose="02010609060101010101" pitchFamily="49" charset="-122"/>
            </a:endParaRPr>
          </a:p>
          <a:p>
            <a:r>
              <a:rPr lang="zh-CN" altLang="en-US" sz="3200" b="1">
                <a:latin typeface="仿宋" panose="02010609060101010101" pitchFamily="49" charset="-122"/>
                <a:ea typeface="仿宋" panose="02010609060101010101" pitchFamily="49" charset="-122"/>
              </a:rPr>
              <a:t>②宗法制的目的、核心、作用</a:t>
            </a:r>
            <a:endParaRPr lang="en-US" altLang="zh-CN" sz="3200" b="1">
              <a:latin typeface="仿宋" panose="02010609060101010101" pitchFamily="49" charset="-122"/>
              <a:ea typeface="仿宋" panose="02010609060101010101" pitchFamily="49" charset="-122"/>
            </a:endParaRPr>
          </a:p>
          <a:p>
            <a:r>
              <a:rPr lang="zh-CN" altLang="en-US" sz="3200" b="1">
                <a:latin typeface="仿宋" panose="02010609060101010101" pitchFamily="49" charset="-122"/>
                <a:ea typeface="仿宋" panose="02010609060101010101" pitchFamily="49" charset="-122"/>
              </a:rPr>
              <a:t>③早期政治制度有哪些特点？</a:t>
            </a:r>
            <a:endParaRPr lang="en-US" altLang="zh-CN" sz="3200" b="1">
              <a:latin typeface="仿宋" panose="02010609060101010101" pitchFamily="49" charset="-122"/>
              <a:ea typeface="仿宋" panose="02010609060101010101" pitchFamily="49" charset="-122"/>
            </a:endParaRPr>
          </a:p>
          <a:p>
            <a:r>
              <a:rPr lang="zh-CN" altLang="en-US" sz="3200" b="1">
                <a:highlight>
                  <a:srgbClr val="FFFF00"/>
                </a:highlight>
                <a:latin typeface="仿宋" panose="02010609060101010101" pitchFamily="49" charset="-122"/>
                <a:ea typeface="仿宋" panose="02010609060101010101" pitchFamily="49" charset="-122"/>
              </a:rPr>
              <a:t>④专制集权制度产生的原因，评价</a:t>
            </a:r>
            <a:endParaRPr lang="en-US" altLang="zh-CN" sz="3200" b="1">
              <a:highlight>
                <a:srgbClr val="FFFF00"/>
              </a:highlight>
              <a:latin typeface="仿宋" panose="02010609060101010101" pitchFamily="49" charset="-122"/>
              <a:ea typeface="仿宋" panose="02010609060101010101" pitchFamily="49" charset="-122"/>
            </a:endParaRPr>
          </a:p>
          <a:p>
            <a:r>
              <a:rPr lang="zh-CN" altLang="en-US" sz="3200" b="1">
                <a:highlight>
                  <a:srgbClr val="FFFF00"/>
                </a:highlight>
                <a:latin typeface="仿宋" panose="02010609060101010101" pitchFamily="49" charset="-122"/>
                <a:ea typeface="仿宋" panose="02010609060101010101" pitchFamily="49" charset="-122"/>
              </a:rPr>
              <a:t>⑤历代中央机构演变的过程和特点</a:t>
            </a:r>
            <a:endParaRPr lang="en-US" altLang="zh-CN" sz="3200" b="1">
              <a:highlight>
                <a:srgbClr val="FFFF00"/>
              </a:highlight>
              <a:latin typeface="仿宋" panose="02010609060101010101" pitchFamily="49" charset="-122"/>
              <a:ea typeface="仿宋" panose="02010609060101010101" pitchFamily="49" charset="-122"/>
            </a:endParaRPr>
          </a:p>
          <a:p>
            <a:r>
              <a:rPr lang="zh-CN" altLang="en-US" sz="3200" b="1">
                <a:highlight>
                  <a:srgbClr val="FFFF00"/>
                </a:highlight>
                <a:latin typeface="仿宋" panose="02010609060101010101" pitchFamily="49" charset="-122"/>
                <a:ea typeface="仿宋" panose="02010609060101010101" pitchFamily="49" charset="-122"/>
              </a:rPr>
              <a:t>⑥历代地方机构演变的过程和特点</a:t>
            </a:r>
            <a:endParaRPr lang="en-US" altLang="zh-CN" sz="3200" b="1">
              <a:highlight>
                <a:srgbClr val="FFFF00"/>
              </a:highlight>
              <a:latin typeface="仿宋" panose="02010609060101010101" pitchFamily="49" charset="-122"/>
              <a:ea typeface="仿宋" panose="02010609060101010101" pitchFamily="49" charset="-122"/>
            </a:endParaRPr>
          </a:p>
          <a:p>
            <a:r>
              <a:rPr lang="zh-CN" altLang="en-US" sz="3200" b="1">
                <a:highlight>
                  <a:srgbClr val="FFFF00"/>
                </a:highlight>
                <a:latin typeface="仿宋" panose="02010609060101010101" pitchFamily="49" charset="-122"/>
                <a:ea typeface="仿宋" panose="02010609060101010101" pitchFamily="49" charset="-122"/>
              </a:rPr>
              <a:t>⑦比较</a:t>
            </a:r>
            <a:r>
              <a:rPr lang="zh-CN" altLang="en-US" sz="3200" b="1">
                <a:highlight>
                  <a:srgbClr val="FFFF00"/>
                </a:highlight>
                <a:latin typeface="仿宋" panose="02010609060101010101" pitchFamily="49" charset="-122"/>
                <a:ea typeface="仿宋" panose="02010609060101010101" pitchFamily="49" charset="-122"/>
                <a:sym typeface="+mn-ea"/>
              </a:rPr>
              <a:t>分封制、郡县制</a:t>
            </a:r>
            <a:endParaRPr lang="en-US" altLang="zh-CN" sz="3200" b="1">
              <a:highlight>
                <a:srgbClr val="FFFF00"/>
              </a:highlight>
              <a:latin typeface="仿宋" panose="02010609060101010101" pitchFamily="49" charset="-122"/>
              <a:ea typeface="仿宋" panose="02010609060101010101" pitchFamily="49" charset="-122"/>
            </a:endParaRPr>
          </a:p>
        </p:txBody>
      </p:sp>
      <p:sp>
        <p:nvSpPr>
          <p:cNvPr id="5" name="矩形 4"/>
          <p:cNvSpPr/>
          <p:nvPr>
            <p:custDataLst>
              <p:tags r:id="rId2"/>
            </p:custDataLst>
          </p:nvPr>
        </p:nvSpPr>
        <p:spPr>
          <a:xfrm>
            <a:off x="2476500" y="290324"/>
            <a:ext cx="6052820" cy="521970"/>
          </a:xfrm>
          <a:prstGeom prst="rect">
            <a:avLst/>
          </a:prstGeom>
        </p:spPr>
        <p:txBody>
          <a:bodyPr wrap="none">
            <a:spAutoFit/>
          </a:bodyPr>
          <a:lstStyle/>
          <a:p>
            <a:r>
              <a:rPr lang="zh-CN" altLang="en-US" sz="2800" b="1"/>
              <a:t>第</a:t>
            </a:r>
            <a:r>
              <a:rPr lang="en-US" altLang="zh-CN" sz="2800" b="1"/>
              <a:t>1</a:t>
            </a:r>
            <a:r>
              <a:rPr lang="zh-CN" altLang="en-US" sz="2800" b="1"/>
              <a:t>课中国古代政治体制的形成与发展</a:t>
            </a:r>
            <a:endParaRPr lang="zh-CN" altLang="en-US" sz="2800" b="1">
              <a:solidFill>
                <a:srgbClr val="FF0000"/>
              </a:solidFill>
            </a:endParaRPr>
          </a:p>
        </p:txBody>
      </p:sp>
      <p:sp>
        <p:nvSpPr>
          <p:cNvPr id="7" name="矩形 6"/>
          <p:cNvSpPr/>
          <p:nvPr>
            <p:custDataLst>
              <p:tags r:id="rId3"/>
            </p:custDataLst>
          </p:nvPr>
        </p:nvSpPr>
        <p:spPr>
          <a:xfrm>
            <a:off x="557649" y="1046679"/>
            <a:ext cx="2698175" cy="523220"/>
          </a:xfrm>
          <a:prstGeom prst="rect">
            <a:avLst/>
          </a:prstGeom>
        </p:spPr>
        <p:txBody>
          <a:bodyPr wrap="none">
            <a:spAutoFit/>
          </a:bodyPr>
          <a:lstStyle/>
          <a:p>
            <a:pPr lvl="0"/>
            <a:r>
              <a:rPr lang="zh-CN" altLang="en-US" sz="2800" b="1">
                <a:solidFill>
                  <a:srgbClr val="FF0000"/>
                </a:solidFill>
              </a:rPr>
              <a:t>任务一</a:t>
            </a:r>
            <a:r>
              <a:rPr lang="en-US" altLang="zh-CN" sz="2800" b="1">
                <a:solidFill>
                  <a:srgbClr val="FF0000"/>
                </a:solidFill>
              </a:rPr>
              <a:t>【</a:t>
            </a:r>
            <a:r>
              <a:rPr lang="zh-CN" altLang="en-US" sz="2800" b="1">
                <a:solidFill>
                  <a:srgbClr val="FF0000"/>
                </a:solidFill>
              </a:rPr>
              <a:t>背诵</a:t>
            </a:r>
            <a:r>
              <a:rPr lang="en-US" altLang="zh-CN" sz="2800" b="1">
                <a:solidFill>
                  <a:srgbClr val="FF0000"/>
                </a:solidFill>
              </a:rPr>
              <a:t>】</a:t>
            </a:r>
            <a:endParaRPr lang="zh-CN" altLang="en-US" sz="2800" b="1">
              <a:solidFill>
                <a:srgbClr val="FF0000"/>
              </a:solidFill>
            </a:endParaRPr>
          </a:p>
        </p:txBody>
      </p:sp>
    </p:spTree>
    <p:custDataLst>
      <p:tags r:id="rId4"/>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79781" y="823989"/>
            <a:ext cx="10881360" cy="2527936"/>
          </a:xfrm>
          <a:prstGeom prst="rect">
            <a:avLst/>
          </a:prstGeom>
          <a:solidFill>
            <a:schemeClr val="bg2"/>
          </a:solidFill>
        </p:spPr>
        <p:txBody>
          <a:bodyPr wrap="square" rtlCol="0" anchor="t">
            <a:spAutoFit/>
          </a:bodyPr>
          <a:lstStyle/>
          <a:p>
            <a:pPr marL="0" indent="0" latinLnBrk="0">
              <a:lnSpc>
                <a:spcPts val="3180"/>
              </a:lnSpc>
            </a:pPr>
            <a:r>
              <a:rPr lang="zh-CN" altLang="en-US" sz="2400" b="1">
                <a:latin typeface="宋体" panose="02010600030101010101" pitchFamily="2" charset="-122"/>
                <a:cs typeface="宋体" panose="02010600030101010101" pitchFamily="2" charset="-122"/>
                <a:sym typeface="+mn-ea"/>
              </a:rPr>
              <a:t>原因：（</a:t>
            </a:r>
            <a:r>
              <a:rPr lang="en-US" altLang="zh-CN" sz="2400" b="1">
                <a:latin typeface="宋体" panose="02010600030101010101" pitchFamily="2" charset="-122"/>
                <a:cs typeface="宋体" panose="02010600030101010101" pitchFamily="2" charset="-122"/>
                <a:sym typeface="+mn-ea"/>
              </a:rPr>
              <a:t>1</a:t>
            </a:r>
            <a:r>
              <a:rPr lang="zh-CN" altLang="en-US" sz="2400" b="1">
                <a:latin typeface="宋体" panose="02010600030101010101" pitchFamily="2" charset="-122"/>
                <a:cs typeface="宋体" panose="02010600030101010101" pitchFamily="2" charset="-122"/>
                <a:sym typeface="+mn-ea"/>
              </a:rPr>
              <a:t>）经济基础：</a:t>
            </a:r>
            <a:r>
              <a:rPr lang="zh-CN" altLang="en-US" sz="2400" b="1">
                <a:latin typeface="楷体" panose="02010609060101010101" charset="-122"/>
                <a:ea typeface="楷体" panose="02010609060101010101" charset="-122"/>
                <a:cs typeface="楷体" panose="02010609060101010101" charset="-122"/>
                <a:sym typeface="+mn-ea"/>
              </a:rPr>
              <a:t>小农经济的分散性，需要一个强有力的国家政权</a:t>
            </a:r>
            <a:endParaRPr lang="zh-CN" altLang="en-US" sz="2400" b="1">
              <a:latin typeface="楷体" panose="02010609060101010101" charset="-122"/>
              <a:ea typeface="楷体" panose="02010609060101010101" charset="-122"/>
              <a:cs typeface="楷体" panose="02010609060101010101" charset="-122"/>
              <a:sym typeface="+mn-ea"/>
            </a:endParaRPr>
          </a:p>
          <a:p>
            <a:pPr marL="0" indent="0" latinLnBrk="0">
              <a:lnSpc>
                <a:spcPts val="3180"/>
              </a:lnSpc>
            </a:pPr>
            <a:r>
              <a:rPr lang="zh-CN" altLang="en-US" sz="2400" b="1">
                <a:latin typeface="楷体" panose="02010609060101010101" charset="-122"/>
                <a:ea typeface="楷体" panose="02010609060101010101" charset="-122"/>
                <a:cs typeface="楷体" panose="02010609060101010101" charset="-122"/>
                <a:sym typeface="+mn-ea"/>
              </a:rPr>
              <a:t> </a:t>
            </a:r>
            <a:r>
              <a:rPr lang="en-US" altLang="zh-CN" sz="2400" b="1">
                <a:latin typeface="楷体" panose="02010609060101010101" charset="-122"/>
                <a:ea typeface="楷体" panose="02010609060101010101" charset="-122"/>
                <a:cs typeface="楷体" panose="02010609060101010101" charset="-122"/>
                <a:sym typeface="+mn-ea"/>
              </a:rPr>
              <a:t>              </a:t>
            </a:r>
            <a:r>
              <a:rPr lang="zh-CN" altLang="en-US" sz="2400" b="1">
                <a:latin typeface="楷体" panose="02010609060101010101" charset="-122"/>
                <a:ea typeface="楷体" panose="02010609060101010101" charset="-122"/>
                <a:cs typeface="楷体" panose="02010609060101010101" charset="-122"/>
                <a:sym typeface="+mn-ea"/>
              </a:rPr>
              <a:t>来维护社会安定，保障生产；</a:t>
            </a:r>
            <a:endParaRPr lang="zh-CN" altLang="en-US" sz="2400" b="1">
              <a:latin typeface="楷体" panose="02010609060101010101" charset="-122"/>
              <a:ea typeface="楷体" panose="02010609060101010101" charset="-122"/>
              <a:cs typeface="楷体" panose="02010609060101010101" charset="-122"/>
              <a:sym typeface="+mn-ea"/>
            </a:endParaRPr>
          </a:p>
          <a:p>
            <a:pPr marL="0" indent="0" latinLnBrk="0">
              <a:lnSpc>
                <a:spcPts val="3180"/>
              </a:lnSpc>
            </a:pPr>
            <a:r>
              <a:rPr lang="zh-CN" altLang="en-US" sz="2400" b="1">
                <a:latin typeface="宋体" panose="02010600030101010101" pitchFamily="2" charset="-122"/>
                <a:cs typeface="宋体" panose="02010600030101010101" pitchFamily="2" charset="-122"/>
                <a:sym typeface="+mn-ea"/>
              </a:rPr>
              <a:t>（</a:t>
            </a:r>
            <a:r>
              <a:rPr lang="en-US" altLang="zh-CN" sz="2400" b="1">
                <a:latin typeface="宋体" panose="02010600030101010101" pitchFamily="2" charset="-122"/>
                <a:cs typeface="宋体" panose="02010600030101010101" pitchFamily="2" charset="-122"/>
                <a:sym typeface="+mn-ea"/>
              </a:rPr>
              <a:t>2</a:t>
            </a:r>
            <a:r>
              <a:rPr lang="zh-CN" altLang="en-US" sz="2400" b="1">
                <a:latin typeface="宋体" panose="02010600030101010101" pitchFamily="2" charset="-122"/>
                <a:cs typeface="宋体" panose="02010600030101010101" pitchFamily="2" charset="-122"/>
                <a:sym typeface="+mn-ea"/>
              </a:rPr>
              <a:t>）理论基础：</a:t>
            </a:r>
            <a:r>
              <a:rPr lang="en-US" altLang="zh-CN" sz="2400" b="1">
                <a:latin typeface="楷体" panose="02010609060101010101" charset="-122"/>
                <a:ea typeface="楷体" panose="02010609060101010101" charset="-122"/>
                <a:cs typeface="宋体" panose="02010600030101010101" pitchFamily="2" charset="-122"/>
                <a:sym typeface="+mn-ea"/>
              </a:rPr>
              <a:t>法家集权思想；</a:t>
            </a:r>
            <a:endParaRPr lang="en-US" altLang="zh-CN" sz="2400" b="1">
              <a:latin typeface="楷体" panose="02010609060101010101" charset="-122"/>
              <a:ea typeface="楷体" panose="02010609060101010101" charset="-122"/>
              <a:cs typeface="宋体" panose="02010600030101010101" pitchFamily="2" charset="-122"/>
              <a:sym typeface="+mn-ea"/>
            </a:endParaRPr>
          </a:p>
          <a:p>
            <a:pPr marL="0" indent="0" latinLnBrk="0">
              <a:lnSpc>
                <a:spcPts val="3180"/>
              </a:lnSpc>
            </a:pPr>
            <a:r>
              <a:rPr lang="zh-CN" altLang="en-US" sz="2400" b="1">
                <a:latin typeface="宋体" panose="02010600030101010101" pitchFamily="2" charset="-122"/>
                <a:cs typeface="宋体" panose="02010600030101010101" pitchFamily="2" charset="-122"/>
                <a:sym typeface="+mn-ea"/>
              </a:rPr>
              <a:t>（</a:t>
            </a:r>
            <a:r>
              <a:rPr lang="en-US" altLang="zh-CN" sz="2400" b="1">
                <a:latin typeface="宋体" panose="02010600030101010101" pitchFamily="2" charset="-122"/>
                <a:cs typeface="宋体" panose="02010600030101010101" pitchFamily="2" charset="-122"/>
                <a:sym typeface="+mn-ea"/>
              </a:rPr>
              <a:t>3</a:t>
            </a:r>
            <a:r>
              <a:rPr lang="zh-CN" altLang="en-US" sz="2400" b="1">
                <a:latin typeface="宋体" panose="02010600030101010101" pitchFamily="2" charset="-122"/>
                <a:cs typeface="宋体" panose="02010600030101010101" pitchFamily="2" charset="-122"/>
                <a:sym typeface="+mn-ea"/>
              </a:rPr>
              <a:t>）政治基础：</a:t>
            </a:r>
            <a:r>
              <a:rPr lang="en-US" altLang="zh-CN" sz="2400" b="1">
                <a:latin typeface="楷体" panose="02010609060101010101" charset="-122"/>
                <a:ea typeface="楷体" panose="02010609060101010101" charset="-122"/>
                <a:cs typeface="宋体" panose="02010600030101010101" pitchFamily="2" charset="-122"/>
                <a:sym typeface="+mn-ea"/>
              </a:rPr>
              <a:t>新兴地主阶级需要建立集权统治来</a:t>
            </a:r>
            <a:r>
              <a:rPr lang="zh-CN" altLang="en-US" sz="2400" b="1">
                <a:latin typeface="楷体" panose="02010609060101010101" charset="-122"/>
                <a:ea typeface="楷体" panose="02010609060101010101" charset="-122"/>
                <a:cs typeface="宋体" panose="02010600030101010101" pitchFamily="2" charset="-122"/>
                <a:sym typeface="+mn-ea"/>
              </a:rPr>
              <a:t>保护其利益</a:t>
            </a:r>
            <a:r>
              <a:rPr lang="en-US" altLang="zh-CN" sz="2400" b="1">
                <a:latin typeface="楷体" panose="02010609060101010101" charset="-122"/>
                <a:ea typeface="楷体" panose="02010609060101010101" charset="-122"/>
                <a:cs typeface="宋体" panose="02010600030101010101" pitchFamily="2" charset="-122"/>
                <a:sym typeface="+mn-ea"/>
              </a:rPr>
              <a:t>；</a:t>
            </a:r>
            <a:endParaRPr lang="en-US" altLang="zh-CN" sz="2400" b="1">
              <a:latin typeface="楷体" panose="02010609060101010101" charset="-122"/>
              <a:ea typeface="楷体" panose="02010609060101010101" charset="-122"/>
              <a:cs typeface="宋体" panose="02010600030101010101" pitchFamily="2" charset="-122"/>
              <a:sym typeface="+mn-ea"/>
            </a:endParaRPr>
          </a:p>
          <a:p>
            <a:pPr marL="0" indent="0" latinLnBrk="0">
              <a:lnSpc>
                <a:spcPts val="3180"/>
              </a:lnSpc>
            </a:pPr>
            <a:r>
              <a:rPr lang="zh-CN" altLang="en-US" sz="2400" b="1">
                <a:latin typeface="宋体" panose="02010600030101010101" pitchFamily="2" charset="-122"/>
                <a:cs typeface="宋体" panose="02010600030101010101" pitchFamily="2" charset="-122"/>
                <a:sym typeface="+mn-ea"/>
              </a:rPr>
              <a:t>（</a:t>
            </a:r>
            <a:r>
              <a:rPr lang="en-US" altLang="zh-CN" sz="2400" b="1">
                <a:latin typeface="宋体" panose="02010600030101010101" pitchFamily="2" charset="-122"/>
                <a:cs typeface="宋体" panose="02010600030101010101" pitchFamily="2" charset="-122"/>
                <a:sym typeface="+mn-ea"/>
              </a:rPr>
              <a:t>4</a:t>
            </a:r>
            <a:r>
              <a:rPr lang="zh-CN" altLang="en-US" sz="2400" b="1">
                <a:latin typeface="宋体" panose="02010600030101010101" pitchFamily="2" charset="-122"/>
                <a:cs typeface="宋体" panose="02010600030101010101" pitchFamily="2" charset="-122"/>
                <a:sym typeface="+mn-ea"/>
              </a:rPr>
              <a:t>）自然环境：</a:t>
            </a:r>
            <a:r>
              <a:rPr lang="zh-CN" altLang="en-US" sz="2400" b="1">
                <a:latin typeface="楷体" panose="02010609060101010101" charset="-122"/>
                <a:ea typeface="楷体" panose="02010609060101010101" charset="-122"/>
                <a:cs typeface="宋体" panose="02010600030101010101" pitchFamily="2" charset="-122"/>
                <a:sym typeface="+mn-ea"/>
              </a:rPr>
              <a:t>疆域辽阔，需要中央集权政权进行管理；</a:t>
            </a:r>
            <a:endParaRPr lang="zh-CN" altLang="en-US" sz="2400" b="1">
              <a:latin typeface="楷体" panose="02010609060101010101" charset="-122"/>
              <a:ea typeface="楷体" panose="02010609060101010101" charset="-122"/>
              <a:cs typeface="宋体" panose="02010600030101010101" pitchFamily="2" charset="-122"/>
              <a:sym typeface="+mn-ea"/>
            </a:endParaRPr>
          </a:p>
          <a:p>
            <a:pPr marL="0" indent="0" latinLnBrk="0">
              <a:lnSpc>
                <a:spcPts val="3180"/>
              </a:lnSpc>
            </a:pPr>
            <a:r>
              <a:rPr lang="zh-CN" altLang="en-US" sz="2400" b="1">
                <a:latin typeface="宋体" panose="02010600030101010101" pitchFamily="2" charset="-122"/>
                <a:cs typeface="宋体" panose="02010600030101010101" pitchFamily="2" charset="-122"/>
                <a:sym typeface="+mn-ea"/>
              </a:rPr>
              <a:t>（</a:t>
            </a:r>
            <a:r>
              <a:rPr lang="en-US" altLang="zh-CN" sz="2400" b="1">
                <a:latin typeface="宋体" panose="02010600030101010101" pitchFamily="2" charset="-122"/>
                <a:cs typeface="宋体" panose="02010600030101010101" pitchFamily="2" charset="-122"/>
                <a:sym typeface="+mn-ea"/>
              </a:rPr>
              <a:t>5</a:t>
            </a:r>
            <a:r>
              <a:rPr lang="zh-CN" altLang="en-US" sz="2400" b="1">
                <a:latin typeface="宋体" panose="02010600030101010101" pitchFamily="2" charset="-122"/>
                <a:cs typeface="宋体" panose="02010600030101010101" pitchFamily="2" charset="-122"/>
                <a:sym typeface="+mn-ea"/>
              </a:rPr>
              <a:t>）前提条件：</a:t>
            </a:r>
            <a:r>
              <a:rPr lang="zh-CN" altLang="en-US" sz="2400" b="1">
                <a:latin typeface="楷体" panose="02010609060101010101" charset="-122"/>
                <a:ea typeface="楷体" panose="02010609060101010101" charset="-122"/>
                <a:cs typeface="宋体" panose="02010600030101010101" pitchFamily="2" charset="-122"/>
                <a:sym typeface="+mn-ea"/>
              </a:rPr>
              <a:t>秦的统一。</a:t>
            </a:r>
            <a:endParaRPr lang="zh-CN" altLang="en-US" sz="2400" b="1">
              <a:latin typeface="楷体" panose="02010609060101010101" charset="-122"/>
              <a:ea typeface="楷体" panose="02010609060101010101" charset="-122"/>
              <a:cs typeface="宋体" panose="02010600030101010101" pitchFamily="2" charset="-122"/>
              <a:sym typeface="+mn-ea"/>
            </a:endParaRPr>
          </a:p>
        </p:txBody>
      </p:sp>
      <p:sp>
        <p:nvSpPr>
          <p:cNvPr id="3" name="文本框 2"/>
          <p:cNvSpPr txBox="1"/>
          <p:nvPr>
            <p:custDataLst>
              <p:tags r:id="rId2"/>
            </p:custDataLst>
          </p:nvPr>
        </p:nvSpPr>
        <p:spPr>
          <a:xfrm>
            <a:off x="6133782" y="244103"/>
            <a:ext cx="4478655" cy="46037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threePt" dir="t"/>
            </a:scene3d>
          </a:bodyPr>
          <a:lstStyle/>
          <a:p>
            <a:pPr algn="ctr"/>
            <a:r>
              <a:rPr lang="zh-CN" altLang="en-US" sz="24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“专制主义”与“中央集权”</a:t>
            </a:r>
            <a:endParaRPr lang="zh-CN" altLang="en-US" sz="2400" b="1">
              <a:solidFill>
                <a:schemeClr val="tx1"/>
              </a:solidFill>
              <a:effectLst>
                <a:outerShdw blurRad="38100" dist="19050" dir="2700000" algn="tl" rotWithShape="0">
                  <a:schemeClr val="dk1">
                    <a:alpha val="40000"/>
                  </a:scheme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TextBox 2"/>
          <p:cNvSpPr txBox="1"/>
          <p:nvPr>
            <p:custDataLst>
              <p:tags r:id="rId3"/>
            </p:custDataLst>
          </p:nvPr>
        </p:nvSpPr>
        <p:spPr>
          <a:xfrm>
            <a:off x="279781" y="3590946"/>
            <a:ext cx="11708003" cy="3044423"/>
          </a:xfrm>
          <a:prstGeom prst="rect">
            <a:avLst/>
          </a:prstGeom>
          <a:solidFill>
            <a:schemeClr val="bg2"/>
          </a:solidFill>
        </p:spPr>
        <p:txBody>
          <a:bodyPr wrap="square" lIns="0" tIns="0" rIns="0" bIns="0" rtlCol="0">
            <a:spAutoFit/>
          </a:bodyPr>
          <a:lstStyle/>
          <a:p>
            <a:pPr marL="0" indent="0" eaLnBrk="0" latinLnBrk="1" hangingPunct="0">
              <a:spcBef>
                <a:spcPts val="140"/>
              </a:spcBef>
              <a:buNone/>
            </a:pPr>
            <a:r>
              <a:rPr sz="2400" b="1" kern="0" err="1">
                <a:solidFill>
                  <a:srgbClr val="000000"/>
                </a:solidFill>
                <a:latin typeface="Times New Roman" panose="02020603050405020304" pitchFamily="65" charset="-122"/>
                <a:ea typeface="宋体" panose="02010600030101010101" pitchFamily="2" charset="-122"/>
              </a:rPr>
              <a:t>积极(明代以前)</a:t>
            </a:r>
            <a:endParaRPr sz="2400" b="1" kern="0" err="1">
              <a:solidFill>
                <a:srgbClr val="000000"/>
              </a:solidFill>
              <a:latin typeface="Times New Roman" panose="02020603050405020304" pitchFamily="65" charset="-122"/>
              <a:ea typeface="宋体" panose="02010600030101010101" pitchFamily="2" charset="-122"/>
            </a:endParaRPr>
          </a:p>
          <a:p>
            <a:pPr marL="0" indent="0" eaLnBrk="0" latinLnBrk="1" hangingPunct="0">
              <a:spcBef>
                <a:spcPts val="140"/>
              </a:spcBef>
              <a:buNone/>
            </a:pPr>
            <a:r>
              <a:rPr lang="en-US" altLang="zh-CN" sz="2400" b="1" kern="0">
                <a:solidFill>
                  <a:srgbClr val="000000"/>
                </a:solidFill>
                <a:latin typeface="Times New Roman" panose="02020603050405020304" pitchFamily="65" charset="-122"/>
                <a:ea typeface="宋体" panose="02010600030101010101" pitchFamily="2" charset="-122"/>
              </a:rPr>
              <a:t>1.</a:t>
            </a:r>
            <a:r>
              <a:rPr lang="zh-CN" sz="2400" b="1" kern="0">
                <a:solidFill>
                  <a:srgbClr val="000000"/>
                </a:solidFill>
                <a:latin typeface="Times New Roman" panose="02020603050405020304" pitchFamily="65" charset="-122"/>
                <a:ea typeface="宋体" panose="02010600030101010101" pitchFamily="2" charset="-122"/>
              </a:rPr>
              <a:t>政治：</a:t>
            </a:r>
            <a:r>
              <a:rPr sz="2400" b="1" kern="0" err="1">
                <a:solidFill>
                  <a:srgbClr val="000000"/>
                </a:solidFill>
                <a:latin typeface="Times New Roman" panose="02020603050405020304" pitchFamily="65" charset="-122"/>
                <a:ea typeface="宋体" panose="02010600030101010101" pitchFamily="2" charset="-122"/>
              </a:rPr>
              <a:t>有利民族融合和撼御外来侵略，一定程度上促成</a:t>
            </a:r>
            <a:r>
              <a:rPr sz="2400" b="1" kern="0" err="1">
                <a:solidFill>
                  <a:srgbClr val="FF0000"/>
                </a:solidFill>
                <a:latin typeface="Times New Roman" panose="02020603050405020304" pitchFamily="65" charset="-122"/>
                <a:ea typeface="宋体" panose="02010600030101010101" pitchFamily="2" charset="-122"/>
              </a:rPr>
              <a:t>统一民族国家</a:t>
            </a:r>
            <a:r>
              <a:rPr sz="2400" b="1" kern="0" err="1">
                <a:solidFill>
                  <a:srgbClr val="000000"/>
                </a:solidFill>
                <a:latin typeface="Times New Roman" panose="02020603050405020304" pitchFamily="65" charset="-122"/>
                <a:ea typeface="宋体" panose="02010600030101010101" pitchFamily="2" charset="-122"/>
              </a:rPr>
              <a:t>的巩固和发展</a:t>
            </a:r>
            <a:endParaRPr sz="2400" b="1" kern="0">
              <a:solidFill>
                <a:srgbClr val="000000"/>
              </a:solidFill>
              <a:latin typeface="Times New Roman" panose="02020603050405020304" pitchFamily="65" charset="-122"/>
              <a:ea typeface="宋体" panose="02010600030101010101" pitchFamily="2" charset="-122"/>
            </a:endParaRPr>
          </a:p>
          <a:p>
            <a:pPr marL="0" indent="0" eaLnBrk="0" latinLnBrk="1" hangingPunct="0">
              <a:spcBef>
                <a:spcPts val="140"/>
              </a:spcBef>
              <a:buNone/>
            </a:pPr>
            <a:r>
              <a:rPr lang="en-US" altLang="zh-CN" sz="2400" b="1" kern="0">
                <a:solidFill>
                  <a:srgbClr val="000000"/>
                </a:solidFill>
                <a:latin typeface="Times New Roman" panose="02020603050405020304" pitchFamily="65" charset="-122"/>
                <a:ea typeface="宋体" panose="02010600030101010101" pitchFamily="2" charset="-122"/>
              </a:rPr>
              <a:t>2.</a:t>
            </a:r>
            <a:r>
              <a:rPr lang="zh-CN" sz="2400" b="1" kern="0">
                <a:solidFill>
                  <a:srgbClr val="000000"/>
                </a:solidFill>
                <a:latin typeface="Times New Roman" panose="02020603050405020304" pitchFamily="65" charset="-122"/>
                <a:ea typeface="宋体" panose="02010600030101010101" pitchFamily="2" charset="-122"/>
              </a:rPr>
              <a:t>经济：</a:t>
            </a:r>
            <a:r>
              <a:rPr sz="2400" b="1" kern="0" err="1">
                <a:solidFill>
                  <a:srgbClr val="FF0000"/>
                </a:solidFill>
                <a:latin typeface="Times New Roman" panose="02020603050405020304" pitchFamily="65" charset="-122"/>
                <a:ea typeface="宋体" panose="02010600030101010101" pitchFamily="2" charset="-122"/>
              </a:rPr>
              <a:t>有利于有效地组织人力物边从事大规模的经济建设</a:t>
            </a:r>
            <a:r>
              <a:rPr sz="2400" b="1" kern="0">
                <a:solidFill>
                  <a:srgbClr val="000000"/>
                </a:solidFill>
                <a:latin typeface="Times New Roman" panose="02020603050405020304" pitchFamily="65" charset="-122"/>
                <a:ea typeface="宋体" panose="02010600030101010101" pitchFamily="2" charset="-122"/>
              </a:rPr>
              <a:t>，</a:t>
            </a:r>
            <a:r>
              <a:rPr lang="zh-CN" sz="2400" b="1" kern="0">
                <a:solidFill>
                  <a:srgbClr val="000000"/>
                </a:solidFill>
                <a:latin typeface="Times New Roman" panose="02020603050405020304" pitchFamily="65" charset="-122"/>
                <a:ea typeface="宋体" panose="02010600030101010101" pitchFamily="2" charset="-122"/>
              </a:rPr>
              <a:t>有利于封建经济的发展</a:t>
            </a:r>
            <a:endParaRPr sz="2400" b="1" kern="0">
              <a:solidFill>
                <a:srgbClr val="000000"/>
              </a:solidFill>
              <a:latin typeface="Times New Roman" panose="02020603050405020304" pitchFamily="65" charset="-122"/>
              <a:ea typeface="宋体" panose="02010600030101010101" pitchFamily="2" charset="-122"/>
            </a:endParaRPr>
          </a:p>
          <a:p>
            <a:pPr marL="0" indent="0" eaLnBrk="0" latinLnBrk="1" hangingPunct="0">
              <a:spcBef>
                <a:spcPts val="140"/>
              </a:spcBef>
              <a:buNone/>
            </a:pPr>
            <a:r>
              <a:rPr lang="en-US" altLang="zh-CN" sz="2400" b="1" kern="0">
                <a:solidFill>
                  <a:srgbClr val="000000"/>
                </a:solidFill>
                <a:latin typeface="Times New Roman" panose="02020603050405020304" pitchFamily="65" charset="-122"/>
                <a:ea typeface="宋体" panose="02010600030101010101" pitchFamily="2" charset="-122"/>
              </a:rPr>
              <a:t>3.</a:t>
            </a:r>
            <a:r>
              <a:rPr lang="zh-CN" sz="2400" b="1" kern="0">
                <a:solidFill>
                  <a:srgbClr val="000000"/>
                </a:solidFill>
                <a:latin typeface="Times New Roman" panose="02020603050405020304" pitchFamily="65" charset="-122"/>
                <a:ea typeface="宋体" panose="02010600030101010101" pitchFamily="2" charset="-122"/>
              </a:rPr>
              <a:t>思想：</a:t>
            </a:r>
            <a:r>
              <a:rPr sz="2400" b="1" kern="0" err="1">
                <a:solidFill>
                  <a:srgbClr val="FF0000"/>
                </a:solidFill>
                <a:latin typeface="Times New Roman" panose="02020603050405020304" pitchFamily="65" charset="-122"/>
                <a:ea typeface="宋体" panose="02010600030101010101" pitchFamily="2" charset="-122"/>
              </a:rPr>
              <a:t>有利于各民族经济文化交流，促进中华文化的整体发展。</a:t>
            </a:r>
            <a:endParaRPr sz="2400" b="1" kern="0" err="1">
              <a:solidFill>
                <a:srgbClr val="FF0000"/>
              </a:solidFill>
              <a:latin typeface="Times New Roman" panose="02020603050405020304" pitchFamily="65" charset="-122"/>
              <a:ea typeface="宋体" panose="02010600030101010101" pitchFamily="2" charset="-122"/>
            </a:endParaRPr>
          </a:p>
          <a:p>
            <a:pPr marL="0" indent="0" eaLnBrk="0" latinLnBrk="1" hangingPunct="0">
              <a:spcBef>
                <a:spcPts val="140"/>
              </a:spcBef>
              <a:buNone/>
            </a:pPr>
            <a:r>
              <a:rPr sz="2400" b="1" kern="0" err="1">
                <a:solidFill>
                  <a:srgbClr val="000000"/>
                </a:solidFill>
                <a:latin typeface="Times New Roman" panose="02020603050405020304" pitchFamily="65" charset="-122"/>
                <a:ea typeface="宋体" panose="02010600030101010101" pitchFamily="2" charset="-122"/>
              </a:rPr>
              <a:t>消极(明清时期)</a:t>
            </a:r>
            <a:endParaRPr sz="2400" b="1" kern="0" err="1">
              <a:solidFill>
                <a:srgbClr val="000000"/>
              </a:solidFill>
              <a:latin typeface="Times New Roman" panose="02020603050405020304" pitchFamily="65" charset="-122"/>
              <a:ea typeface="宋体" panose="02010600030101010101" pitchFamily="2" charset="-122"/>
            </a:endParaRPr>
          </a:p>
          <a:p>
            <a:pPr marL="0" indent="0" eaLnBrk="0" latinLnBrk="1" hangingPunct="0">
              <a:spcBef>
                <a:spcPts val="140"/>
              </a:spcBef>
              <a:buNone/>
            </a:pPr>
            <a:r>
              <a:rPr lang="en-US" altLang="zh-CN" sz="2400" b="1" kern="0">
                <a:solidFill>
                  <a:srgbClr val="000000"/>
                </a:solidFill>
                <a:latin typeface="Times New Roman" panose="02020603050405020304" pitchFamily="65" charset="-122"/>
                <a:ea typeface="宋体" panose="02010600030101010101" pitchFamily="2" charset="-122"/>
              </a:rPr>
              <a:t>1.</a:t>
            </a:r>
            <a:r>
              <a:rPr lang="zh-CN" sz="2400" b="1" kern="0">
                <a:solidFill>
                  <a:srgbClr val="000000"/>
                </a:solidFill>
                <a:latin typeface="Times New Roman" panose="02020603050405020304" pitchFamily="65" charset="-122"/>
                <a:ea typeface="宋体" panose="02010600030101010101" pitchFamily="2" charset="-122"/>
              </a:rPr>
              <a:t>政治：</a:t>
            </a:r>
            <a:r>
              <a:rPr sz="2400" b="1" kern="0" err="1">
                <a:solidFill>
                  <a:srgbClr val="FF0000"/>
                </a:solidFill>
                <a:latin typeface="Times New Roman" panose="02020603050405020304" pitchFamily="65" charset="-122"/>
                <a:ea typeface="宋体" panose="02010600030101010101" pitchFamily="2" charset="-122"/>
              </a:rPr>
              <a:t>强化君权</a:t>
            </a:r>
            <a:r>
              <a:rPr sz="2400" b="1" kern="0" err="1">
                <a:solidFill>
                  <a:srgbClr val="000000"/>
                </a:solidFill>
                <a:latin typeface="Times New Roman" panose="02020603050405020304" pitchFamily="65" charset="-122"/>
                <a:ea typeface="宋体" panose="02010600030101010101" pitchFamily="2" charset="-122"/>
              </a:rPr>
              <a:t>，造成日益严重的</a:t>
            </a:r>
            <a:r>
              <a:rPr lang="zh-CN" sz="2400" b="1" kern="0">
                <a:solidFill>
                  <a:srgbClr val="FF0000"/>
                </a:solidFill>
                <a:latin typeface="Times New Roman" panose="02020603050405020304" pitchFamily="65" charset="-122"/>
                <a:ea typeface="宋体" panose="02010600030101010101" pitchFamily="2" charset="-122"/>
              </a:rPr>
              <a:t>政治</a:t>
            </a:r>
            <a:r>
              <a:rPr sz="2400" b="1" kern="0" err="1">
                <a:solidFill>
                  <a:srgbClr val="FF0000"/>
                </a:solidFill>
                <a:latin typeface="Times New Roman" panose="02020603050405020304" pitchFamily="65" charset="-122"/>
                <a:ea typeface="宋体" panose="02010600030101010101" pitchFamily="2" charset="-122"/>
              </a:rPr>
              <a:t>腐败形成</a:t>
            </a:r>
            <a:r>
              <a:rPr lang="zh-CN" sz="2400" b="1" kern="0">
                <a:solidFill>
                  <a:srgbClr val="FF0000"/>
                </a:solidFill>
                <a:latin typeface="Times New Roman" panose="02020603050405020304" pitchFamily="65" charset="-122"/>
                <a:ea typeface="宋体" panose="02010600030101010101" pitchFamily="2" charset="-122"/>
              </a:rPr>
              <a:t>暴政</a:t>
            </a:r>
            <a:r>
              <a:rPr sz="2400" b="1" kern="0">
                <a:solidFill>
                  <a:srgbClr val="000000"/>
                </a:solidFill>
                <a:latin typeface="Times New Roman" panose="02020603050405020304" pitchFamily="65" charset="-122"/>
                <a:ea typeface="宋体" panose="02010600030101010101" pitchFamily="2" charset="-122"/>
              </a:rPr>
              <a:t>。</a:t>
            </a:r>
            <a:endParaRPr sz="2400" b="1" kern="0">
              <a:solidFill>
                <a:srgbClr val="000000"/>
              </a:solidFill>
              <a:latin typeface="Times New Roman" panose="02020603050405020304" pitchFamily="65" charset="-122"/>
              <a:ea typeface="宋体" panose="02010600030101010101" pitchFamily="2" charset="-122"/>
            </a:endParaRPr>
          </a:p>
          <a:p>
            <a:pPr marL="0" indent="0" eaLnBrk="0" latinLnBrk="1" hangingPunct="0">
              <a:spcBef>
                <a:spcPts val="140"/>
              </a:spcBef>
              <a:buNone/>
            </a:pPr>
            <a:r>
              <a:rPr lang="en-US" altLang="zh-CN" sz="2400" b="1" kern="0">
                <a:solidFill>
                  <a:srgbClr val="000000"/>
                </a:solidFill>
                <a:latin typeface="Times New Roman" panose="02020603050405020304" pitchFamily="65" charset="-122"/>
                <a:ea typeface="宋体" panose="02010600030101010101" pitchFamily="2" charset="-122"/>
              </a:rPr>
              <a:t>2.</a:t>
            </a:r>
            <a:r>
              <a:rPr lang="zh-CN" sz="2400" b="1" kern="0">
                <a:solidFill>
                  <a:srgbClr val="000000"/>
                </a:solidFill>
                <a:latin typeface="Times New Roman" panose="02020603050405020304" pitchFamily="65" charset="-122"/>
                <a:ea typeface="宋体" panose="02010600030101010101" pitchFamily="2" charset="-122"/>
              </a:rPr>
              <a:t>经济：</a:t>
            </a:r>
            <a:r>
              <a:rPr sz="2400" b="1" kern="0" err="1">
                <a:solidFill>
                  <a:srgbClr val="000000"/>
                </a:solidFill>
                <a:latin typeface="Times New Roman" panose="02020603050405020304" pitchFamily="65" charset="-122"/>
                <a:ea typeface="宋体" panose="02010600030101010101" pitchFamily="2" charset="-122"/>
              </a:rPr>
              <a:t>来缚生产力发展，妨碍社会的进步和</a:t>
            </a:r>
            <a:r>
              <a:rPr sz="2400" b="1" kern="0" err="1">
                <a:solidFill>
                  <a:srgbClr val="FF0000"/>
                </a:solidFill>
                <a:latin typeface="Times New Roman" panose="02020603050405020304" pitchFamily="65" charset="-122"/>
                <a:ea typeface="宋体" panose="02010600030101010101" pitchFamily="2" charset="-122"/>
              </a:rPr>
              <a:t>资本主义萌芽的发展</a:t>
            </a:r>
            <a:r>
              <a:rPr sz="2400" b="1" kern="0" err="1">
                <a:solidFill>
                  <a:srgbClr val="000000"/>
                </a:solidFill>
                <a:latin typeface="Times New Roman" panose="02020603050405020304" pitchFamily="65" charset="-122"/>
                <a:ea typeface="宋体" panose="02010600030101010101" pitchFamily="2" charset="-122"/>
              </a:rPr>
              <a:t>，造成落后</a:t>
            </a:r>
            <a:endParaRPr sz="2400" b="1" kern="0">
              <a:solidFill>
                <a:srgbClr val="000000"/>
              </a:solidFill>
              <a:latin typeface="Times New Roman" panose="02020603050405020304" pitchFamily="65" charset="-122"/>
              <a:ea typeface="宋体" panose="02010600030101010101" pitchFamily="2" charset="-122"/>
            </a:endParaRPr>
          </a:p>
          <a:p>
            <a:pPr marL="0" indent="0" eaLnBrk="0" latinLnBrk="1" hangingPunct="0">
              <a:spcBef>
                <a:spcPts val="140"/>
              </a:spcBef>
              <a:buNone/>
            </a:pPr>
            <a:r>
              <a:rPr lang="en-US" altLang="zh-CN" sz="2400" b="1" kern="0">
                <a:solidFill>
                  <a:srgbClr val="000000"/>
                </a:solidFill>
                <a:latin typeface="Times New Roman" panose="02020603050405020304" pitchFamily="65" charset="-122"/>
                <a:ea typeface="宋体" panose="02010600030101010101" pitchFamily="2" charset="-122"/>
              </a:rPr>
              <a:t>3.</a:t>
            </a:r>
            <a:r>
              <a:rPr lang="zh-CN" sz="2400" b="1" kern="0">
                <a:solidFill>
                  <a:srgbClr val="000000"/>
                </a:solidFill>
                <a:latin typeface="Times New Roman" panose="02020603050405020304" pitchFamily="65" charset="-122"/>
                <a:ea typeface="宋体" panose="02010600030101010101" pitchFamily="2" charset="-122"/>
              </a:rPr>
              <a:t>思想：</a:t>
            </a:r>
            <a:r>
              <a:rPr sz="2400" b="1" kern="0" err="1">
                <a:solidFill>
                  <a:srgbClr val="000000"/>
                </a:solidFill>
                <a:latin typeface="Times New Roman" panose="02020603050405020304" pitchFamily="65" charset="-122"/>
                <a:ea typeface="宋体" panose="02010600030101010101" pitchFamily="2" charset="-122"/>
              </a:rPr>
              <a:t>严格控制思想文化，</a:t>
            </a:r>
            <a:r>
              <a:rPr sz="2400" b="1" kern="0" err="1">
                <a:solidFill>
                  <a:srgbClr val="FF0000"/>
                </a:solidFill>
                <a:latin typeface="Times New Roman" panose="02020603050405020304" pitchFamily="65" charset="-122"/>
                <a:ea typeface="宋体" panose="02010600030101010101" pitchFamily="2" charset="-122"/>
              </a:rPr>
              <a:t>造成国民的愚味和落后，严重阻碍了科技进步。</a:t>
            </a:r>
            <a:endParaRPr sz="2400" b="1" kern="0" err="1">
              <a:solidFill>
                <a:srgbClr val="FF0000"/>
              </a:solidFill>
              <a:latin typeface="Times New Roman" panose="02020603050405020304" pitchFamily="65" charset="-122"/>
              <a:ea typeface="宋体" panose="02010600030101010101" pitchFamily="2" charset="-122"/>
            </a:endParaRPr>
          </a:p>
        </p:txBody>
      </p:sp>
      <p:sp>
        <p:nvSpPr>
          <p:cNvPr id="4" name="文本框 3"/>
          <p:cNvSpPr txBox="1"/>
          <p:nvPr>
            <p:custDataLst>
              <p:tags r:id="rId4"/>
            </p:custDataLst>
          </p:nvPr>
        </p:nvSpPr>
        <p:spPr>
          <a:xfrm>
            <a:off x="221787" y="95250"/>
            <a:ext cx="5191461" cy="461665"/>
          </a:xfrm>
          <a:prstGeom prst="rect">
            <a:avLst/>
          </a:prstGeom>
          <a:noFill/>
        </p:spPr>
        <p:txBody>
          <a:bodyPr wrap="square" rtlCol="0">
            <a:spAutoFit/>
          </a:bodyPr>
          <a:lstStyle/>
          <a:p>
            <a:r>
              <a:rPr lang="zh-CN" altLang="en-US" sz="2400" b="1"/>
              <a:t>考点二、封建社会的政治制度</a:t>
            </a:r>
            <a:endParaRPr lang="zh-CN" altLang="en-US" sz="2400" b="1"/>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1" nodeType="click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5" grpId="0" animBg="1"/>
    </p:bldLst>
  </p:timing>
</p:sld>
</file>

<file path=ppt/tags/tag1.xml><?xml version="1.0" encoding="utf-8"?>
<p:tagLst xmlns:p="http://schemas.openxmlformats.org/presentationml/2006/main">
  <p:tag name="AS_UNIQUEID" val="8830"/>
</p:tagLst>
</file>

<file path=ppt/tags/tag10.xml><?xml version="1.0" encoding="utf-8"?>
<p:tagLst xmlns:p="http://schemas.openxmlformats.org/presentationml/2006/main">
  <p:tag name="AS_UNIQUEID" val="8840"/>
</p:tagLst>
</file>

<file path=ppt/tags/tag100.xml><?xml version="1.0" encoding="utf-8"?>
<p:tagLst xmlns:p="http://schemas.openxmlformats.org/presentationml/2006/main">
  <p:tag name="KSO_WM_SPECIAL_SOURCE" val="bdnull"/>
</p:tagLst>
</file>

<file path=ppt/tags/tag101.xml><?xml version="1.0" encoding="utf-8"?>
<p:tagLst xmlns:p="http://schemas.openxmlformats.org/presentationml/2006/main">
  <p:tag name="AS_UNIQUEID" val="8951"/>
</p:tagLst>
</file>

<file path=ppt/tags/tag102.xml><?xml version="1.0" encoding="utf-8"?>
<p:tagLst xmlns:p="http://schemas.openxmlformats.org/presentationml/2006/main">
  <p:tag name="AS_UNIQUEID" val="8952"/>
</p:tagLst>
</file>

<file path=ppt/tags/tag103.xml><?xml version="1.0" encoding="utf-8"?>
<p:tagLst xmlns:p="http://schemas.openxmlformats.org/presentationml/2006/main">
  <p:tag name="AS_UNIQUEID" val="8953"/>
</p:tagLst>
</file>

<file path=ppt/tags/tag104.xml><?xml version="1.0" encoding="utf-8"?>
<p:tagLst xmlns:p="http://schemas.openxmlformats.org/presentationml/2006/main">
  <p:tag name="KSO_WM_SPECIAL_SOURCE" val="bdnull"/>
</p:tagLst>
</file>

<file path=ppt/tags/tag105.xml><?xml version="1.0" encoding="utf-8"?>
<p:tagLst xmlns:p="http://schemas.openxmlformats.org/presentationml/2006/main">
  <p:tag name="AS_UNIQUEID" val="8955"/>
</p:tagLst>
</file>

<file path=ppt/tags/tag106.xml><?xml version="1.0" encoding="utf-8"?>
<p:tagLst xmlns:p="http://schemas.openxmlformats.org/presentationml/2006/main">
  <p:tag name="AS_UNIQUEID" val="1652"/>
</p:tagLst>
</file>

<file path=ppt/tags/tag107.xml><?xml version="1.0" encoding="utf-8"?>
<p:tagLst xmlns:p="http://schemas.openxmlformats.org/presentationml/2006/main">
  <p:tag name="AS_UNIQUEID" val="8956"/>
</p:tagLst>
</file>

<file path=ppt/tags/tag108.xml><?xml version="1.0" encoding="utf-8"?>
<p:tagLst xmlns:p="http://schemas.openxmlformats.org/presentationml/2006/main">
  <p:tag name="AS_UNIQUEID" val="8957"/>
  <p:tag name="KSO_WM_BEAUTIFY_FLAG" val=""/>
</p:tagLst>
</file>

<file path=ppt/tags/tag109.xml><?xml version="1.0" encoding="utf-8"?>
<p:tagLst xmlns:p="http://schemas.openxmlformats.org/presentationml/2006/main">
  <p:tag name="KSO_WM_SPECIAL_SOURCE" val="bdnull"/>
</p:tagLst>
</file>

<file path=ppt/tags/tag11.xml><?xml version="1.0" encoding="utf-8"?>
<p:tagLst xmlns:p="http://schemas.openxmlformats.org/presentationml/2006/main">
  <p:tag name="AS_UNIQUEID" val="8842"/>
</p:tagLst>
</file>

<file path=ppt/tags/tag110.xml><?xml version="1.0" encoding="utf-8"?>
<p:tagLst xmlns:p="http://schemas.openxmlformats.org/presentationml/2006/main">
  <p:tag name="AS_UNIQUEID" val="8959"/>
</p:tagLst>
</file>

<file path=ppt/tags/tag111.xml><?xml version="1.0" encoding="utf-8"?>
<p:tagLst xmlns:p="http://schemas.openxmlformats.org/presentationml/2006/main">
  <p:tag name="KSO_WM_SPECIAL_SOURCE" val="bdnull"/>
</p:tagLst>
</file>

<file path=ppt/tags/tag112.xml><?xml version="1.0" encoding="utf-8"?>
<p:tagLst xmlns:p="http://schemas.openxmlformats.org/presentationml/2006/main">
  <p:tag name="AS_UNIQUEID" val="1893"/>
</p:tagLst>
</file>

<file path=ppt/tags/tag113.xml><?xml version="1.0" encoding="utf-8"?>
<p:tagLst xmlns:p="http://schemas.openxmlformats.org/presentationml/2006/main">
  <p:tag name="AS_UNIQUEID" val="1908"/>
</p:tagLst>
</file>

<file path=ppt/tags/tag114.xml><?xml version="1.0" encoding="utf-8"?>
<p:tagLst xmlns:p="http://schemas.openxmlformats.org/presentationml/2006/main">
  <p:tag name="AS_UNIQUEID" val="8965"/>
</p:tagLst>
</file>

<file path=ppt/tags/tag115.xml><?xml version="1.0" encoding="utf-8"?>
<p:tagLst xmlns:p="http://schemas.openxmlformats.org/presentationml/2006/main">
  <p:tag name="AS_UNIQUEID" val="8966"/>
</p:tagLst>
</file>

<file path=ppt/tags/tag116.xml><?xml version="1.0" encoding="utf-8"?>
<p:tagLst xmlns:p="http://schemas.openxmlformats.org/presentationml/2006/main">
  <p:tag name="AS_UNIQUEID" val="8967"/>
</p:tagLst>
</file>

<file path=ppt/tags/tag117.xml><?xml version="1.0" encoding="utf-8"?>
<p:tagLst xmlns:p="http://schemas.openxmlformats.org/presentationml/2006/main">
  <p:tag name="KSO_WM_SPECIAL_SOURCE" val="bdnull"/>
</p:tagLst>
</file>

<file path=ppt/tags/tag118.xml><?xml version="1.0" encoding="utf-8"?>
<p:tagLst xmlns:p="http://schemas.openxmlformats.org/presentationml/2006/main">
  <p:tag name="AS_UNIQUEID" val="8961"/>
</p:tagLst>
</file>

<file path=ppt/tags/tag119.xml><?xml version="1.0" encoding="utf-8"?>
<p:tagLst xmlns:p="http://schemas.openxmlformats.org/presentationml/2006/main">
  <p:tag name="AS_UNIQUEID" val="8962"/>
</p:tagLst>
</file>

<file path=ppt/tags/tag12.xml><?xml version="1.0" encoding="utf-8"?>
<p:tagLst xmlns:p="http://schemas.openxmlformats.org/presentationml/2006/main">
  <p:tag name="AS_UNIQUEID" val="8843"/>
</p:tagLst>
</file>

<file path=ppt/tags/tag120.xml><?xml version="1.0" encoding="utf-8"?>
<p:tagLst xmlns:p="http://schemas.openxmlformats.org/presentationml/2006/main">
  <p:tag name="AS_UNIQUEID" val="8963"/>
</p:tagLst>
</file>

<file path=ppt/tags/tag121.xml><?xml version="1.0" encoding="utf-8"?>
<p:tagLst xmlns:p="http://schemas.openxmlformats.org/presentationml/2006/main">
  <p:tag name="AS_UNIQUEID" val="8969"/>
</p:tagLst>
</file>

<file path=ppt/tags/tag122.xml><?xml version="1.0" encoding="utf-8"?>
<p:tagLst xmlns:p="http://schemas.openxmlformats.org/presentationml/2006/main">
  <p:tag name="AS_UNIQUEID" val="8970"/>
</p:tagLst>
</file>

<file path=ppt/tags/tag123.xml><?xml version="1.0" encoding="utf-8"?>
<p:tagLst xmlns:p="http://schemas.openxmlformats.org/presentationml/2006/main">
  <p:tag name="AS_UNIQUEID" val="8971"/>
</p:tagLst>
</file>

<file path=ppt/tags/tag124.xml><?xml version="1.0" encoding="utf-8"?>
<p:tagLst xmlns:p="http://schemas.openxmlformats.org/presentationml/2006/main">
  <p:tag name="AS_UNIQUEID" val="8972"/>
</p:tagLst>
</file>

<file path=ppt/tags/tag125.xml><?xml version="1.0" encoding="utf-8"?>
<p:tagLst xmlns:p="http://schemas.openxmlformats.org/presentationml/2006/main">
  <p:tag name="KSO_WM_SPECIAL_SOURCE" val="bdnull"/>
</p:tagLst>
</file>

<file path=ppt/tags/tag126.xml><?xml version="1.0" encoding="utf-8"?>
<p:tagLst xmlns:p="http://schemas.openxmlformats.org/presentationml/2006/main">
  <p:tag name="AS_UNIQUEID" val="8974"/>
</p:tagLst>
</file>

<file path=ppt/tags/tag127.xml><?xml version="1.0" encoding="utf-8"?>
<p:tagLst xmlns:p="http://schemas.openxmlformats.org/presentationml/2006/main">
  <p:tag name="AS_UNIQUEID" val="8975"/>
</p:tagLst>
</file>

<file path=ppt/tags/tag128.xml><?xml version="1.0" encoding="utf-8"?>
<p:tagLst xmlns:p="http://schemas.openxmlformats.org/presentationml/2006/main">
  <p:tag name="KSO_WM_SPECIAL_SOURCE" val="bdnull"/>
</p:tagLst>
</file>

<file path=ppt/tags/tag129.xml><?xml version="1.0" encoding="utf-8"?>
<p:tagLst xmlns:p="http://schemas.openxmlformats.org/presentationml/2006/main">
  <p:tag name="AS_UNIQUEID" val="8977"/>
  <p:tag name="TABLE_ENDDRAG_ORIGIN_RECT" val="837*458"/>
  <p:tag name="TABLE_ENDDRAG_RECT" val="60*50*837*458"/>
</p:tagLst>
</file>

<file path=ppt/tags/tag13.xml><?xml version="1.0" encoding="utf-8"?>
<p:tagLst xmlns:p="http://schemas.openxmlformats.org/presentationml/2006/main">
  <p:tag name="AS_UNIQUEID" val="8844"/>
</p:tagLst>
</file>

<file path=ppt/tags/tag130.xml><?xml version="1.0" encoding="utf-8"?>
<p:tagLst xmlns:p="http://schemas.openxmlformats.org/presentationml/2006/main">
  <p:tag name="AS_UNIQUEID" val="54"/>
</p:tagLst>
</file>

<file path=ppt/tags/tag131.xml><?xml version="1.0" encoding="utf-8"?>
<p:tagLst xmlns:p="http://schemas.openxmlformats.org/presentationml/2006/main">
  <p:tag name="AS_UNIQUEID" val="54"/>
</p:tagLst>
</file>

<file path=ppt/tags/tag132.xml><?xml version="1.0" encoding="utf-8"?>
<p:tagLst xmlns:p="http://schemas.openxmlformats.org/presentationml/2006/main">
  <p:tag name="AS_UNIQUEID" val="8978"/>
  <p:tag name="KSO_WM_BEAUTIFY_FLAG" val=""/>
</p:tagLst>
</file>

<file path=ppt/tags/tag133.xml><?xml version="1.0" encoding="utf-8"?>
<p:tagLst xmlns:p="http://schemas.openxmlformats.org/presentationml/2006/main">
  <p:tag name="KSO_WM_SPECIAL_SOURCE" val="bdnull"/>
</p:tagLst>
</file>

<file path=ppt/tags/tag134.xml><?xml version="1.0" encoding="utf-8"?>
<p:tagLst xmlns:p="http://schemas.openxmlformats.org/presentationml/2006/main">
  <p:tag name="AS_UNIQUEID" val="8980"/>
</p:tagLst>
</file>

<file path=ppt/tags/tag135.xml><?xml version="1.0" encoding="utf-8"?>
<p:tagLst xmlns:p="http://schemas.openxmlformats.org/presentationml/2006/main">
  <p:tag name="AS_UNIQUEID" val="8981"/>
</p:tagLst>
</file>

<file path=ppt/tags/tag136.xml><?xml version="1.0" encoding="utf-8"?>
<p:tagLst xmlns:p="http://schemas.openxmlformats.org/presentationml/2006/main">
  <p:tag name="KSO_WM_SPECIAL_SOURCE" val="bdnull"/>
</p:tagLst>
</file>

<file path=ppt/tags/tag137.xml><?xml version="1.0" encoding="utf-8"?>
<p:tagLst xmlns:p="http://schemas.openxmlformats.org/presentationml/2006/main">
  <p:tag name="AS_UNIQUEID" val="8983"/>
</p:tagLst>
</file>

<file path=ppt/tags/tag138.xml><?xml version="1.0" encoding="utf-8"?>
<p:tagLst xmlns:p="http://schemas.openxmlformats.org/presentationml/2006/main">
  <p:tag name="AS_UNIQUEID" val="8984"/>
</p:tagLst>
</file>

<file path=ppt/tags/tag139.xml><?xml version="1.0" encoding="utf-8"?>
<p:tagLst xmlns:p="http://schemas.openxmlformats.org/presentationml/2006/main">
  <p:tag name="KSO_WM_SPECIAL_SOURCE" val="bdnull"/>
</p:tagLst>
</file>

<file path=ppt/tags/tag14.xml><?xml version="1.0" encoding="utf-8"?>
<p:tagLst xmlns:p="http://schemas.openxmlformats.org/presentationml/2006/main">
  <p:tag name="AS_UNIQUEID" val="8845"/>
</p:tagLst>
</file>

<file path=ppt/tags/tag140.xml><?xml version="1.0" encoding="utf-8"?>
<p:tagLst xmlns:p="http://schemas.openxmlformats.org/presentationml/2006/main">
  <p:tag name="AS_UNIQUEID" val="8986"/>
</p:tagLst>
</file>

<file path=ppt/tags/tag141.xml><?xml version="1.0" encoding="utf-8"?>
<p:tagLst xmlns:p="http://schemas.openxmlformats.org/presentationml/2006/main">
  <p:tag name="KSO_WM_SPECIAL_SOURCE" val="bdnull"/>
</p:tagLst>
</file>

<file path=ppt/tags/tag142.xml><?xml version="1.0" encoding="utf-8"?>
<p:tagLst xmlns:p="http://schemas.openxmlformats.org/presentationml/2006/main">
  <p:tag name="AS_UNIQUEID" val="8988"/>
</p:tagLst>
</file>

<file path=ppt/tags/tag143.xml><?xml version="1.0" encoding="utf-8"?>
<p:tagLst xmlns:p="http://schemas.openxmlformats.org/presentationml/2006/main">
  <p:tag name="KSO_WM_SPECIAL_SOURCE" val="bdnull"/>
</p:tagLst>
</file>

<file path=ppt/tags/tag144.xml><?xml version="1.0" encoding="utf-8"?>
<p:tagLst xmlns:p="http://schemas.openxmlformats.org/presentationml/2006/main">
  <p:tag name="AS_UNIQUEID" val="8990"/>
</p:tagLst>
</file>

<file path=ppt/tags/tag145.xml><?xml version="1.0" encoding="utf-8"?>
<p:tagLst xmlns:p="http://schemas.openxmlformats.org/presentationml/2006/main">
  <p:tag name="KSO_WM_SPECIAL_SOURCE" val="bdnull"/>
</p:tagLst>
</file>

<file path=ppt/tags/tag146.xml><?xml version="1.0" encoding="utf-8"?>
<p:tagLst xmlns:p="http://schemas.openxmlformats.org/presentationml/2006/main">
  <p:tag name="AS_UNIQUEID" val="8995"/>
  <p:tag name="KSO_WM_BEAUTIFY_FLAG" val=""/>
  <p:tag name="KSO_WM_UNIT_TABLE_BEAUTIFY" val="smartTable{70f55c7a-948d-4e79-9f46-28ce1bdc9815}"/>
  <p:tag name="TABLE_ENDDRAG_ORIGIN_RECT" val="901*399"/>
  <p:tag name="TABLE_ENDDRAG_RECT" val="34*61*901*399"/>
</p:tagLst>
</file>

<file path=ppt/tags/tag147.xml><?xml version="1.0" encoding="utf-8"?>
<p:tagLst xmlns:p="http://schemas.openxmlformats.org/presentationml/2006/main">
  <p:tag name="KSO_WM_SPECIAL_SOURCE" val="bdnull"/>
</p:tagLst>
</file>

<file path=ppt/tags/tag148.xml><?xml version="1.0" encoding="utf-8"?>
<p:tagLst xmlns:p="http://schemas.openxmlformats.org/presentationml/2006/main">
  <p:tag name="AS_UNIQUEID" val="8992"/>
</p:tagLst>
</file>

<file path=ppt/tags/tag149.xml><?xml version="1.0" encoding="utf-8"?>
<p:tagLst xmlns:p="http://schemas.openxmlformats.org/presentationml/2006/main">
  <p:tag name="AS_UNIQUEID" val="8993"/>
</p:tagLst>
</file>

<file path=ppt/tags/tag15.xml><?xml version="1.0" encoding="utf-8"?>
<p:tagLst xmlns:p="http://schemas.openxmlformats.org/presentationml/2006/main">
  <p:tag name="AS_UNIQUEID" val="8846"/>
</p:tagLst>
</file>

<file path=ppt/tags/tag150.xml><?xml version="1.0" encoding="utf-8"?>
<p:tagLst xmlns:p="http://schemas.openxmlformats.org/presentationml/2006/main">
  <p:tag name="AS_UNIQUEID" val="8997"/>
</p:tagLst>
</file>

<file path=ppt/tags/tag151.xml><?xml version="1.0" encoding="utf-8"?>
<p:tagLst xmlns:p="http://schemas.openxmlformats.org/presentationml/2006/main">
  <p:tag name="KSO_WM_SPECIAL_SOURCE" val="bdnull"/>
</p:tagLst>
</file>

<file path=ppt/tags/tag152.xml><?xml version="1.0" encoding="utf-8"?>
<p:tagLst xmlns:p="http://schemas.openxmlformats.org/presentationml/2006/main">
  <p:tag name="AS_UNIQUEID" val="197"/>
  <p:tag name="KSO_WM_BEAUTIFY_FLAG" val=""/>
  <p:tag name="KSO_WM_UNIT_PLACING_PICTURE_USER_VIEWPORT" val="{&quot;height&quot;:5580,&quot;width&quot;:19050}"/>
  <p:tag name="REFSHAPE" val="368403892"/>
</p:tagLst>
</file>

<file path=ppt/tags/tag153.xml><?xml version="1.0" encoding="utf-8"?>
<p:tagLst xmlns:p="http://schemas.openxmlformats.org/presentationml/2006/main">
  <p:tag name="AS_UNIQUEID" val="5330"/>
  <p:tag name="KSO_WM_BEAUTIFY_FLAG" val=""/>
</p:tagLst>
</file>

<file path=ppt/tags/tag154.xml><?xml version="1.0" encoding="utf-8"?>
<p:tagLst xmlns:p="http://schemas.openxmlformats.org/presentationml/2006/main">
  <p:tag name="AS_UNIQUEID" val="1398"/>
  <p:tag name="KSO_WM_BEAUTIFY_FLAG" val=""/>
  <p:tag name="KSO_WM_DIAGRAM_GROUP_CODE" val="m1-1"/>
  <p:tag name="KSO_WM_TAG_VERSION" val="1.0"/>
  <p:tag name="KSO_WM_TEMPLATE_CATEGORY" val="diagram"/>
  <p:tag name="KSO_WM_TEMPLATE_INDEX" val="20201494"/>
  <p:tag name="KSO_WM_UNIT_COMPATIBLE" val="0"/>
  <p:tag name="KSO_WM_UNIT_DIAGRAM_ISNUMVISUAL" val="0"/>
  <p:tag name="KSO_WM_UNIT_DIAGRAM_ISREFERUNIT" val="0"/>
  <p:tag name="KSO_WM_UNIT_HIGHLIGHT" val="0"/>
  <p:tag name="KSO_WM_UNIT_ID" val="diagram20201494_2*m_h_a*1_1_1"/>
  <p:tag name="KSO_WM_UNIT_INDEX" val="1_1_1"/>
  <p:tag name="KSO_WM_UNIT_ISCONTENTSTITLE" val="0"/>
  <p:tag name="KSO_WM_UNIT_ISNUMDGMTITLE" val="0"/>
  <p:tag name="KSO_WM_UNIT_LAYERLEVEL" val="1_1_1"/>
  <p:tag name="KSO_WM_UNIT_NOCLEAR" val="0"/>
  <p:tag name="KSO_WM_UNIT_PRESET_TEXT" val="添加标题"/>
  <p:tag name="KSO_WM_UNIT_TEXT_FILL_FORE_SCHEMECOLOR_INDEX" val="5"/>
  <p:tag name="KSO_WM_UNIT_TEXT_FILL_TYPE" val="1"/>
  <p:tag name="KSO_WM_UNIT_TYPE" val="m_h_a"/>
  <p:tag name="KSO_WM_UNIT_USESOURCEFORMAT_APPLY" val="1"/>
  <p:tag name="KSO_WM_UNIT_VALUE" val="8"/>
</p:tagLst>
</file>

<file path=ppt/tags/tag155.xml><?xml version="1.0" encoding="utf-8"?>
<p:tagLst xmlns:p="http://schemas.openxmlformats.org/presentationml/2006/main">
  <p:tag name="AS_UNIQUEID" val="1402"/>
  <p:tag name="KSO_WM_BEAUTIFY_FLAG" val=""/>
  <p:tag name="KSO_WM_DIAGRAM_GROUP_CODE" val="m1-1"/>
  <p:tag name="KSO_WM_TAG_VERSION" val="1.0"/>
  <p:tag name="KSO_WM_TEMPLATE_CATEGORY" val="diagram"/>
  <p:tag name="KSO_WM_TEMPLATE_INDEX" val="20201494"/>
  <p:tag name="KSO_WM_UNIT_COMPATIBLE" val="0"/>
  <p:tag name="KSO_WM_UNIT_DIAGRAM_ISNUMVISUAL" val="0"/>
  <p:tag name="KSO_WM_UNIT_DIAGRAM_ISREFERUNIT" val="0"/>
  <p:tag name="KSO_WM_UNIT_HIGHLIGHT" val="0"/>
  <p:tag name="KSO_WM_UNIT_ID" val="diagram20201494_2*m_h_a*1_2_1"/>
  <p:tag name="KSO_WM_UNIT_INDEX" val="1_2_1"/>
  <p:tag name="KSO_WM_UNIT_ISCONTENTSTITLE" val="0"/>
  <p:tag name="KSO_WM_UNIT_ISNUMDGMTITLE" val="0"/>
  <p:tag name="KSO_WM_UNIT_LAYERLEVEL" val="1_1_1"/>
  <p:tag name="KSO_WM_UNIT_NOCLEAR" val="0"/>
  <p:tag name="KSO_WM_UNIT_PRESET_TEXT" val="添加标题"/>
  <p:tag name="KSO_WM_UNIT_TEXT_FILL_FORE_SCHEMECOLOR_INDEX" val="5"/>
  <p:tag name="KSO_WM_UNIT_TEXT_FILL_TYPE" val="1"/>
  <p:tag name="KSO_WM_UNIT_TYPE" val="m_h_a"/>
  <p:tag name="KSO_WM_UNIT_USESOURCEFORMAT_APPLY" val="1"/>
  <p:tag name="KSO_WM_UNIT_VALUE" val="8"/>
</p:tagLst>
</file>

<file path=ppt/tags/tag156.xml><?xml version="1.0" encoding="utf-8"?>
<p:tagLst xmlns:p="http://schemas.openxmlformats.org/presentationml/2006/main">
  <p:tag name="AS_UNIQUEID" val="1398"/>
  <p:tag name="KSO_WM_DIAGRAM_GROUP_CODE" val="m1-1"/>
  <p:tag name="KSO_WM_TAG_VERSION" val="1.0"/>
  <p:tag name="KSO_WM_TEMPLATE_CATEGORY" val="diagram"/>
  <p:tag name="KSO_WM_TEMPLATE_INDEX" val="20201494"/>
  <p:tag name="KSO_WM_UNIT_COMPATIBLE" val="0"/>
  <p:tag name="KSO_WM_UNIT_DIAGRAM_ISNUMVISUAL" val="0"/>
  <p:tag name="KSO_WM_UNIT_DIAGRAM_ISREFERUNIT" val="0"/>
  <p:tag name="KSO_WM_UNIT_HIGHLIGHT" val="0"/>
  <p:tag name="KSO_WM_UNIT_ID" val="diagram20201494_2*m_h_a*1_1_1"/>
  <p:tag name="KSO_WM_UNIT_ISCONTENTSTITLE" val="0"/>
  <p:tag name="KSO_WM_UNIT_ISNUMDGMTITLE" val="0"/>
  <p:tag name="KSO_WM_UNIT_LAYERLEVEL" val="1_1_1"/>
  <p:tag name="KSO_WM_UNIT_NOCLEAR" val="0"/>
  <p:tag name="KSO_WM_UNIT_PRESET_TEXT" val="添加标题"/>
  <p:tag name="KSO_WM_UNIT_TEXT_FILL_FORE_SCHEMECOLOR_INDEX" val="5"/>
  <p:tag name="KSO_WM_UNIT_TEXT_FILL_TYPE" val="1"/>
  <p:tag name="KSO_WM_UNIT_USESOURCEFORMAT_APPLY" val="1"/>
  <p:tag name="KSO_WM_UNIT_VALUE" val="8"/>
</p:tagLst>
</file>

<file path=ppt/tags/tag157.xml><?xml version="1.0" encoding="utf-8"?>
<p:tagLst xmlns:p="http://schemas.openxmlformats.org/presentationml/2006/main">
  <p:tag name="AS_UNIQUEID" val="1398"/>
  <p:tag name="KSO_WM_DIAGRAM_GROUP_CODE" val="m1-1"/>
  <p:tag name="KSO_WM_TAG_VERSION" val="1.0"/>
  <p:tag name="KSO_WM_TEMPLATE_CATEGORY" val="diagram"/>
  <p:tag name="KSO_WM_TEMPLATE_INDEX" val="20201494"/>
  <p:tag name="KSO_WM_UNIT_COMPATIBLE" val="0"/>
  <p:tag name="KSO_WM_UNIT_DIAGRAM_ISNUMVISUAL" val="0"/>
  <p:tag name="KSO_WM_UNIT_DIAGRAM_ISREFERUNIT" val="0"/>
  <p:tag name="KSO_WM_UNIT_HIGHLIGHT" val="0"/>
  <p:tag name="KSO_WM_UNIT_ID" val="diagram20201494_2*m_h_a*1_1_1"/>
  <p:tag name="KSO_WM_UNIT_ISCONTENTSTITLE" val="0"/>
  <p:tag name="KSO_WM_UNIT_ISNUMDGMTITLE" val="0"/>
  <p:tag name="KSO_WM_UNIT_LAYERLEVEL" val="1_1_1"/>
  <p:tag name="KSO_WM_UNIT_NOCLEAR" val="0"/>
  <p:tag name="KSO_WM_UNIT_PRESET_TEXT" val="添加标题"/>
  <p:tag name="KSO_WM_UNIT_TEXT_FILL_FORE_SCHEMECOLOR_INDEX" val="5"/>
  <p:tag name="KSO_WM_UNIT_TEXT_FILL_TYPE" val="1"/>
  <p:tag name="KSO_WM_UNIT_USESOURCEFORMAT_APPLY" val="1"/>
  <p:tag name="KSO_WM_UNIT_VALUE" val="8"/>
</p:tagLst>
</file>

<file path=ppt/tags/tag158.xml><?xml version="1.0" encoding="utf-8"?>
<p:tagLst xmlns:p="http://schemas.openxmlformats.org/presentationml/2006/main">
  <p:tag name="AS_UNIQUEID" val="6538"/>
</p:tagLst>
</file>

<file path=ppt/tags/tag159.xml><?xml version="1.0" encoding="utf-8"?>
<p:tagLst xmlns:p="http://schemas.openxmlformats.org/presentationml/2006/main">
  <p:tag name="AS_UNIQUEID" val="6539"/>
</p:tagLst>
</file>

<file path=ppt/tags/tag16.xml><?xml version="1.0" encoding="utf-8"?>
<p:tagLst xmlns:p="http://schemas.openxmlformats.org/presentationml/2006/main">
  <p:tag name="AS_UNIQUEID" val="8848"/>
</p:tagLst>
</file>

<file path=ppt/tags/tag160.xml><?xml version="1.0" encoding="utf-8"?>
<p:tagLst xmlns:p="http://schemas.openxmlformats.org/presentationml/2006/main">
  <p:tag name="AS_UNIQUEID" val="6540"/>
</p:tagLst>
</file>

<file path=ppt/tags/tag161.xml><?xml version="1.0" encoding="utf-8"?>
<p:tagLst xmlns:p="http://schemas.openxmlformats.org/presentationml/2006/main">
  <p:tag name="AS_UNIQUEID" val="6541"/>
</p:tagLst>
</file>

<file path=ppt/tags/tag162.xml><?xml version="1.0" encoding="utf-8"?>
<p:tagLst xmlns:p="http://schemas.openxmlformats.org/presentationml/2006/main">
  <p:tag name="KSO_WM_SPECIAL_SOURCE" val="bdnull"/>
</p:tagLst>
</file>

<file path=ppt/tags/tag163.xml><?xml version="1.0" encoding="utf-8"?>
<p:tagLst xmlns:p="http://schemas.openxmlformats.org/presentationml/2006/main">
  <p:tag name="AS_UNIQUEID" val="6393"/>
</p:tagLst>
</file>

<file path=ppt/tags/tag164.xml><?xml version="1.0" encoding="utf-8"?>
<p:tagLst xmlns:p="http://schemas.openxmlformats.org/presentationml/2006/main">
  <p:tag name="AS_UNIQUEID" val="6394"/>
</p:tagLst>
</file>

<file path=ppt/tags/tag165.xml><?xml version="1.0" encoding="utf-8"?>
<p:tagLst xmlns:p="http://schemas.openxmlformats.org/presentationml/2006/main">
  <p:tag name="AS_UNIQUEID" val="6395"/>
</p:tagLst>
</file>

<file path=ppt/tags/tag166.xml><?xml version="1.0" encoding="utf-8"?>
<p:tagLst xmlns:p="http://schemas.openxmlformats.org/presentationml/2006/main">
  <p:tag name="AS_UNIQUEID" val="2418"/>
</p:tagLst>
</file>

<file path=ppt/tags/tag167.xml><?xml version="1.0" encoding="utf-8"?>
<p:tagLst xmlns:p="http://schemas.openxmlformats.org/presentationml/2006/main">
  <p:tag name="AS_UNIQUEID" val="2419"/>
</p:tagLst>
</file>

<file path=ppt/tags/tag168.xml><?xml version="1.0" encoding="utf-8"?>
<p:tagLst xmlns:p="http://schemas.openxmlformats.org/presentationml/2006/main">
  <p:tag name="AS_UNIQUEID" val="2420"/>
</p:tagLst>
</file>

<file path=ppt/tags/tag169.xml><?xml version="1.0" encoding="utf-8"?>
<p:tagLst xmlns:p="http://schemas.openxmlformats.org/presentationml/2006/main">
  <p:tag name="AS_UNIQUEID" val="2421"/>
</p:tagLst>
</file>

<file path=ppt/tags/tag17.xml><?xml version="1.0" encoding="utf-8"?>
<p:tagLst xmlns:p="http://schemas.openxmlformats.org/presentationml/2006/main">
  <p:tag name="AS_UNIQUEID" val="8849"/>
</p:tagLst>
</file>

<file path=ppt/tags/tag170.xml><?xml version="1.0" encoding="utf-8"?>
<p:tagLst xmlns:p="http://schemas.openxmlformats.org/presentationml/2006/main">
  <p:tag name="AS_UNIQUEID" val="2422"/>
</p:tagLst>
</file>

<file path=ppt/tags/tag171.xml><?xml version="1.0" encoding="utf-8"?>
<p:tagLst xmlns:p="http://schemas.openxmlformats.org/presentationml/2006/main">
  <p:tag name="AS_UNIQUEID" val="2423"/>
</p:tagLst>
</file>

<file path=ppt/tags/tag172.xml><?xml version="1.0" encoding="utf-8"?>
<p:tagLst xmlns:p="http://schemas.openxmlformats.org/presentationml/2006/main">
  <p:tag name="AS_UNIQUEID" val="2424"/>
</p:tagLst>
</file>

<file path=ppt/tags/tag173.xml><?xml version="1.0" encoding="utf-8"?>
<p:tagLst xmlns:p="http://schemas.openxmlformats.org/presentationml/2006/main">
  <p:tag name="AS_UNIQUEID" val="2425"/>
</p:tagLst>
</file>

<file path=ppt/tags/tag174.xml><?xml version="1.0" encoding="utf-8"?>
<p:tagLst xmlns:p="http://schemas.openxmlformats.org/presentationml/2006/main">
  <p:tag name="AS_UNIQUEID" val="2426"/>
</p:tagLst>
</file>

<file path=ppt/tags/tag175.xml><?xml version="1.0" encoding="utf-8"?>
<p:tagLst xmlns:p="http://schemas.openxmlformats.org/presentationml/2006/main">
  <p:tag name="AS_UNIQUEID" val="2427"/>
</p:tagLst>
</file>

<file path=ppt/tags/tag176.xml><?xml version="1.0" encoding="utf-8"?>
<p:tagLst xmlns:p="http://schemas.openxmlformats.org/presentationml/2006/main">
  <p:tag name="AS_UNIQUEID" val="2428"/>
</p:tagLst>
</file>

<file path=ppt/tags/tag177.xml><?xml version="1.0" encoding="utf-8"?>
<p:tagLst xmlns:p="http://schemas.openxmlformats.org/presentationml/2006/main">
  <p:tag name="AS_UNIQUEID" val="2429"/>
</p:tagLst>
</file>

<file path=ppt/tags/tag178.xml><?xml version="1.0" encoding="utf-8"?>
<p:tagLst xmlns:p="http://schemas.openxmlformats.org/presentationml/2006/main">
  <p:tag name="AS_UNIQUEID" val="2430"/>
</p:tagLst>
</file>

<file path=ppt/tags/tag179.xml><?xml version="1.0" encoding="utf-8"?>
<p:tagLst xmlns:p="http://schemas.openxmlformats.org/presentationml/2006/main">
  <p:tag name="AS_UNIQUEID" val="2431"/>
</p:tagLst>
</file>

<file path=ppt/tags/tag18.xml><?xml version="1.0" encoding="utf-8"?>
<p:tagLst xmlns:p="http://schemas.openxmlformats.org/presentationml/2006/main">
  <p:tag name="AS_UNIQUEID" val="8850"/>
</p:tagLst>
</file>

<file path=ppt/tags/tag180.xml><?xml version="1.0" encoding="utf-8"?>
<p:tagLst xmlns:p="http://schemas.openxmlformats.org/presentationml/2006/main">
  <p:tag name="AS_UNIQUEID" val="2432"/>
</p:tagLst>
</file>

<file path=ppt/tags/tag181.xml><?xml version="1.0" encoding="utf-8"?>
<p:tagLst xmlns:p="http://schemas.openxmlformats.org/presentationml/2006/main">
  <p:tag name="AS_UNIQUEID" val="2433"/>
</p:tagLst>
</file>

<file path=ppt/tags/tag182.xml><?xml version="1.0" encoding="utf-8"?>
<p:tagLst xmlns:p="http://schemas.openxmlformats.org/presentationml/2006/main">
  <p:tag name="AS_UNIQUEID" val="2434"/>
</p:tagLst>
</file>

<file path=ppt/tags/tag183.xml><?xml version="1.0" encoding="utf-8"?>
<p:tagLst xmlns:p="http://schemas.openxmlformats.org/presentationml/2006/main">
  <p:tag name="AS_UNIQUEID" val="2435"/>
</p:tagLst>
</file>

<file path=ppt/tags/tag184.xml><?xml version="1.0" encoding="utf-8"?>
<p:tagLst xmlns:p="http://schemas.openxmlformats.org/presentationml/2006/main">
  <p:tag name="AS_UNIQUEID" val="2436"/>
</p:tagLst>
</file>

<file path=ppt/tags/tag185.xml><?xml version="1.0" encoding="utf-8"?>
<p:tagLst xmlns:p="http://schemas.openxmlformats.org/presentationml/2006/main">
  <p:tag name="AS_UNIQUEID" val="2437"/>
</p:tagLst>
</file>

<file path=ppt/tags/tag186.xml><?xml version="1.0" encoding="utf-8"?>
<p:tagLst xmlns:p="http://schemas.openxmlformats.org/presentationml/2006/main">
  <p:tag name="AS_UNIQUEID" val="2438"/>
</p:tagLst>
</file>

<file path=ppt/tags/tag187.xml><?xml version="1.0" encoding="utf-8"?>
<p:tagLst xmlns:p="http://schemas.openxmlformats.org/presentationml/2006/main">
  <p:tag name="AS_UNIQUEID" val="2439"/>
</p:tagLst>
</file>

<file path=ppt/tags/tag188.xml><?xml version="1.0" encoding="utf-8"?>
<p:tagLst xmlns:p="http://schemas.openxmlformats.org/presentationml/2006/main">
  <p:tag name="AS_UNIQUEID" val="2694"/>
</p:tagLst>
</file>

<file path=ppt/tags/tag189.xml><?xml version="1.0" encoding="utf-8"?>
<p:tagLst xmlns:p="http://schemas.openxmlformats.org/presentationml/2006/main">
  <p:tag name="AS_UNIQUEID" val="2695"/>
</p:tagLst>
</file>

<file path=ppt/tags/tag19.xml><?xml version="1.0" encoding="utf-8"?>
<p:tagLst xmlns:p="http://schemas.openxmlformats.org/presentationml/2006/main">
  <p:tag name="AS_UNIQUEID" val="8851"/>
</p:tagLst>
</file>

<file path=ppt/tags/tag190.xml><?xml version="1.0" encoding="utf-8"?>
<p:tagLst xmlns:p="http://schemas.openxmlformats.org/presentationml/2006/main">
  <p:tag name="AS_UNIQUEID" val="2696"/>
</p:tagLst>
</file>

<file path=ppt/tags/tag191.xml><?xml version="1.0" encoding="utf-8"?>
<p:tagLst xmlns:p="http://schemas.openxmlformats.org/presentationml/2006/main">
  <p:tag name="AS_UNIQUEID" val="1167"/>
  <p:tag name="KSO_WM_BEAUTIFY_FLAG" val=""/>
</p:tagLst>
</file>

<file path=ppt/tags/tag192.xml><?xml version="1.0" encoding="utf-8"?>
<p:tagLst xmlns:p="http://schemas.openxmlformats.org/presentationml/2006/main">
  <p:tag name="AS_UNIQUEID" val="9001"/>
</p:tagLst>
</file>

<file path=ppt/tags/tag193.xml><?xml version="1.0" encoding="utf-8"?>
<p:tagLst xmlns:p="http://schemas.openxmlformats.org/presentationml/2006/main">
  <p:tag name="AS_UNIQUEID" val="9002"/>
</p:tagLst>
</file>

<file path=ppt/tags/tag194.xml><?xml version="1.0" encoding="utf-8"?>
<p:tagLst xmlns:p="http://schemas.openxmlformats.org/presentationml/2006/main">
  <p:tag name="AS_UNIQUEID" val="9003"/>
</p:tagLst>
</file>

<file path=ppt/tags/tag195.xml><?xml version="1.0" encoding="utf-8"?>
<p:tagLst xmlns:p="http://schemas.openxmlformats.org/presentationml/2006/main">
  <p:tag name="AS_UNIQUEID" val="9004"/>
</p:tagLst>
</file>

<file path=ppt/tags/tag196.xml><?xml version="1.0" encoding="utf-8"?>
<p:tagLst xmlns:p="http://schemas.openxmlformats.org/presentationml/2006/main">
  <p:tag name="KSO_WM_SPECIAL_SOURCE" val="bdnull"/>
</p:tagLst>
</file>

<file path=ppt/tags/tag197.xml><?xml version="1.0" encoding="utf-8"?>
<p:tagLst xmlns:p="http://schemas.openxmlformats.org/presentationml/2006/main">
  <p:tag name="AS_UNIQUEID" val="2766"/>
  <p:tag name="KSO_WM_UNIT_TABLE_BEAUTIFY" val="smartTable{c6c50c04-104f-49df-8568-84629f874ef4}"/>
  <p:tag name="TABLE_ENDDRAG_ORIGIN_RECT" val="904*393"/>
  <p:tag name="TABLE_ENDDRAG_RECT" val="27*79*904*393"/>
</p:tagLst>
</file>

<file path=ppt/tags/tag198.xml><?xml version="1.0" encoding="utf-8"?>
<p:tagLst xmlns:p="http://schemas.openxmlformats.org/presentationml/2006/main">
  <p:tag name="AS_UNIQUEID" val="6513"/>
</p:tagLst>
</file>

<file path=ppt/tags/tag199.xml><?xml version="1.0" encoding="utf-8"?>
<p:tagLst xmlns:p="http://schemas.openxmlformats.org/presentationml/2006/main">
  <p:tag name="AS_UNIQUEID" val="4227"/>
  <p:tag name="KSO_WM_BEAUTIFY_FLAG" val=""/>
</p:tagLst>
</file>

<file path=ppt/tags/tag2.xml><?xml version="1.0" encoding="utf-8"?>
<p:tagLst xmlns:p="http://schemas.openxmlformats.org/presentationml/2006/main">
  <p:tag name="AS_UNIQUEID" val="8831"/>
</p:tagLst>
</file>

<file path=ppt/tags/tag20.xml><?xml version="1.0" encoding="utf-8"?>
<p:tagLst xmlns:p="http://schemas.openxmlformats.org/presentationml/2006/main">
  <p:tag name="AS_UNIQUEID" val="8852"/>
</p:tagLst>
</file>

<file path=ppt/tags/tag200.xml><?xml version="1.0" encoding="utf-8"?>
<p:tagLst xmlns:p="http://schemas.openxmlformats.org/presentationml/2006/main">
  <p:tag name="KSO_WM_SPECIAL_SOURCE" val="bdnull"/>
</p:tagLst>
</file>

<file path=ppt/tags/tag201.xml><?xml version="1.0" encoding="utf-8"?>
<p:tagLst xmlns:p="http://schemas.openxmlformats.org/presentationml/2006/main">
  <p:tag name="AS_UNIQUEID" val="9011"/>
</p:tagLst>
</file>

<file path=ppt/tags/tag202.xml><?xml version="1.0" encoding="utf-8"?>
<p:tagLst xmlns:p="http://schemas.openxmlformats.org/presentationml/2006/main">
  <p:tag name="AS_UNIQUEID" val="9012"/>
  <p:tag name="KSO_WM_BEAUTIFY_FLAG" val=""/>
</p:tagLst>
</file>

<file path=ppt/tags/tag203.xml><?xml version="1.0" encoding="utf-8"?>
<p:tagLst xmlns:p="http://schemas.openxmlformats.org/presentationml/2006/main">
  <p:tag name="KSO_WM_SPECIAL_SOURCE" val="bdnull"/>
</p:tagLst>
</file>

<file path=ppt/tags/tag204.xml><?xml version="1.0" encoding="utf-8"?>
<p:tagLst xmlns:p="http://schemas.openxmlformats.org/presentationml/2006/main">
  <p:tag name="AS_UNIQUEID" val="9007"/>
</p:tagLst>
</file>

<file path=ppt/tags/tag205.xml><?xml version="1.0" encoding="utf-8"?>
<p:tagLst xmlns:p="http://schemas.openxmlformats.org/presentationml/2006/main">
  <p:tag name="AS_UNIQUEID" val="9008"/>
</p:tagLst>
</file>

<file path=ppt/tags/tag206.xml><?xml version="1.0" encoding="utf-8"?>
<p:tagLst xmlns:p="http://schemas.openxmlformats.org/presentationml/2006/main">
  <p:tag name="AS_UNIQUEID" val="9009"/>
</p:tagLst>
</file>

<file path=ppt/tags/tag207.xml><?xml version="1.0" encoding="utf-8"?>
<p:tagLst xmlns:p="http://schemas.openxmlformats.org/presentationml/2006/main">
  <p:tag name="AS_UNIQUEID" val="9014"/>
</p:tagLst>
</file>

<file path=ppt/tags/tag208.xml><?xml version="1.0" encoding="utf-8"?>
<p:tagLst xmlns:p="http://schemas.openxmlformats.org/presentationml/2006/main">
  <p:tag name="AS_UNIQUEID" val="9015"/>
  <p:tag name="KSO_WM_BEAUTIFY_FLAG" val=""/>
</p:tagLst>
</file>

<file path=ppt/tags/tag209.xml><?xml version="1.0" encoding="utf-8"?>
<p:tagLst xmlns:p="http://schemas.openxmlformats.org/presentationml/2006/main">
  <p:tag name="KSO_WM_SPECIAL_SOURCE" val="bdnull"/>
</p:tagLst>
</file>

<file path=ppt/tags/tag21.xml><?xml version="1.0" encoding="utf-8"?>
<p:tagLst xmlns:p="http://schemas.openxmlformats.org/presentationml/2006/main">
  <p:tag name="AS_UNIQUEID" val="8853"/>
</p:tagLst>
</file>

<file path=ppt/tags/tag210.xml><?xml version="1.0" encoding="utf-8"?>
<p:tagLst xmlns:p="http://schemas.openxmlformats.org/presentationml/2006/main">
  <p:tag name="AS_UNIQUEID" val="9021"/>
</p:tagLst>
</file>

<file path=ppt/tags/tag211.xml><?xml version="1.0" encoding="utf-8"?>
<p:tagLst xmlns:p="http://schemas.openxmlformats.org/presentationml/2006/main">
  <p:tag name="AS_UNIQUEID" val="9022"/>
  <p:tag name="KSO_WM_BEAUTIFY_FLAG" val=""/>
</p:tagLst>
</file>

<file path=ppt/tags/tag212.xml><?xml version="1.0" encoding="utf-8"?>
<p:tagLst xmlns:p="http://schemas.openxmlformats.org/presentationml/2006/main">
  <p:tag name="KSO_WM_SPECIAL_SOURCE" val="bdnull"/>
</p:tagLst>
</file>

<file path=ppt/tags/tag213.xml><?xml version="1.0" encoding="utf-8"?>
<p:tagLst xmlns:p="http://schemas.openxmlformats.org/presentationml/2006/main">
  <p:tag name="AS_UNIQUEID" val="9017"/>
</p:tagLst>
</file>

<file path=ppt/tags/tag214.xml><?xml version="1.0" encoding="utf-8"?>
<p:tagLst xmlns:p="http://schemas.openxmlformats.org/presentationml/2006/main">
  <p:tag name="AS_UNIQUEID" val="9018"/>
</p:tagLst>
</file>

<file path=ppt/tags/tag215.xml><?xml version="1.0" encoding="utf-8"?>
<p:tagLst xmlns:p="http://schemas.openxmlformats.org/presentationml/2006/main">
  <p:tag name="AS_UNIQUEID" val="9019"/>
</p:tagLst>
</file>

<file path=ppt/tags/tag216.xml><?xml version="1.0" encoding="utf-8"?>
<p:tagLst xmlns:p="http://schemas.openxmlformats.org/presentationml/2006/main">
  <p:tag name="AS_UNIQUEID" val="9024"/>
</p:tagLst>
</file>

<file path=ppt/tags/tag217.xml><?xml version="1.0" encoding="utf-8"?>
<p:tagLst xmlns:p="http://schemas.openxmlformats.org/presentationml/2006/main">
  <p:tag name="AS_UNIQUEID" val="9025"/>
</p:tagLst>
</file>

<file path=ppt/tags/tag218.xml><?xml version="1.0" encoding="utf-8"?>
<p:tagLst xmlns:p="http://schemas.openxmlformats.org/presentationml/2006/main">
  <p:tag name="AS_UNIQUEID" val="9026"/>
</p:tagLst>
</file>

<file path=ppt/tags/tag219.xml><?xml version="1.0" encoding="utf-8"?>
<p:tagLst xmlns:p="http://schemas.openxmlformats.org/presentationml/2006/main">
  <p:tag name="AS_UNIQUEID" val="9027"/>
</p:tagLst>
</file>

<file path=ppt/tags/tag22.xml><?xml version="1.0" encoding="utf-8"?>
<p:tagLst xmlns:p="http://schemas.openxmlformats.org/presentationml/2006/main">
  <p:tag name="AS_UNIQUEID" val="8855"/>
</p:tagLst>
</file>

<file path=ppt/tags/tag220.xml><?xml version="1.0" encoding="utf-8"?>
<p:tagLst xmlns:p="http://schemas.openxmlformats.org/presentationml/2006/main">
  <p:tag name="KSO_WM_SPECIAL_SOURCE" val="bdnull"/>
</p:tagLst>
</file>

<file path=ppt/tags/tag221.xml><?xml version="1.0" encoding="utf-8"?>
<p:tagLst xmlns:p="http://schemas.openxmlformats.org/presentationml/2006/main">
  <p:tag name="AS_UNIQUEID" val="9029"/>
  <p:tag name="KSO_WM_UNIT_TABLE_BEAUTIFY" val="smartTable{08bb526b-864e-4ae7-a5fa-5527e0611312}"/>
  <p:tag name="TABLE_ENDDRAG_ORIGIN_RECT" val="942*396"/>
  <p:tag name="TABLE_ENDDRAG_RECT" val="11*58*942*396"/>
</p:tagLst>
</file>

<file path=ppt/tags/tag222.xml><?xml version="1.0" encoding="utf-8"?>
<p:tagLst xmlns:p="http://schemas.openxmlformats.org/presentationml/2006/main">
  <p:tag name="AS_UNIQUEID" val="8828"/>
</p:tagLst>
</file>

<file path=ppt/tags/tag223.xml><?xml version="1.0" encoding="utf-8"?>
<p:tagLst xmlns:p="http://schemas.openxmlformats.org/presentationml/2006/main">
  <p:tag name="KSO_WM_SPECIAL_SOURCE" val="bdnull"/>
</p:tagLst>
</file>

<file path=ppt/tags/tag224.xml><?xml version="1.0" encoding="utf-8"?>
<p:tagLst xmlns:p="http://schemas.openxmlformats.org/presentationml/2006/main">
  <p:tag name="AS_UNIQUEID" val="9031"/>
</p:tagLst>
</file>

<file path=ppt/tags/tag225.xml><?xml version="1.0" encoding="utf-8"?>
<p:tagLst xmlns:p="http://schemas.openxmlformats.org/presentationml/2006/main">
  <p:tag name="KSO_WM_SPECIAL_SOURCE" val="bdnull"/>
</p:tagLst>
</file>

<file path=ppt/tags/tag226.xml><?xml version="1.0" encoding="utf-8"?>
<p:tagLst xmlns:p="http://schemas.openxmlformats.org/presentationml/2006/main">
  <p:tag name="AS_UNIQUEID" val="8910"/>
</p:tagLst>
</file>

<file path=ppt/tags/tag227.xml><?xml version="1.0" encoding="utf-8"?>
<p:tagLst xmlns:p="http://schemas.openxmlformats.org/presentationml/2006/main">
  <p:tag name="AS_UNIQUEID" val="8911"/>
</p:tagLst>
</file>

<file path=ppt/tags/tag228.xml><?xml version="1.0" encoding="utf-8"?>
<p:tagLst xmlns:p="http://schemas.openxmlformats.org/presentationml/2006/main">
  <p:tag name="AS_UNIQUEID" val="8912"/>
</p:tagLst>
</file>

<file path=ppt/tags/tag229.xml><?xml version="1.0" encoding="utf-8"?>
<p:tagLst xmlns:p="http://schemas.openxmlformats.org/presentationml/2006/main">
  <p:tag name="AS_UNIQUEID" val="8913"/>
</p:tagLst>
</file>

<file path=ppt/tags/tag23.xml><?xml version="1.0" encoding="utf-8"?>
<p:tagLst xmlns:p="http://schemas.openxmlformats.org/presentationml/2006/main">
  <p:tag name="AS_UNIQUEID" val="8856"/>
</p:tagLst>
</file>

<file path=ppt/tags/tag230.xml><?xml version="1.0" encoding="utf-8"?>
<p:tagLst xmlns:p="http://schemas.openxmlformats.org/presentationml/2006/main">
  <p:tag name="AS_UNIQUEID" val="8914"/>
</p:tagLst>
</file>

<file path=ppt/tags/tag231.xml><?xml version="1.0" encoding="utf-8"?>
<p:tagLst xmlns:p="http://schemas.openxmlformats.org/presentationml/2006/main">
  <p:tag name="AS_UNIQUEID" val="8915"/>
</p:tagLst>
</file>

<file path=ppt/tags/tag232.xml><?xml version="1.0" encoding="utf-8"?>
<p:tagLst xmlns:p="http://schemas.openxmlformats.org/presentationml/2006/main">
  <p:tag name="AS_OS" val="Unix 3.10 unknown"/>
  <p:tag name="AS_RELEASE_DATE" val="2023.03.31"/>
  <p:tag name="AS_TITLE" val="Aspose.Slides for Java"/>
  <p:tag name="AS_VERSION" val="23.3"/>
  <p:tag name="KSO_WPP_MARK_KEY" val="fc701acf-09c4-4800-b146-47dea02d93ca"/>
</p:tagLst>
</file>

<file path=ppt/tags/tag24.xml><?xml version="1.0" encoding="utf-8"?>
<p:tagLst xmlns:p="http://schemas.openxmlformats.org/presentationml/2006/main">
  <p:tag name="AS_UNIQUEID" val="8857"/>
</p:tagLst>
</file>

<file path=ppt/tags/tag25.xml><?xml version="1.0" encoding="utf-8"?>
<p:tagLst xmlns:p="http://schemas.openxmlformats.org/presentationml/2006/main">
  <p:tag name="AS_UNIQUEID" val="8858"/>
</p:tagLst>
</file>

<file path=ppt/tags/tag26.xml><?xml version="1.0" encoding="utf-8"?>
<p:tagLst xmlns:p="http://schemas.openxmlformats.org/presentationml/2006/main">
  <p:tag name="AS_UNIQUEID" val="8859"/>
</p:tagLst>
</file>

<file path=ppt/tags/tag27.xml><?xml version="1.0" encoding="utf-8"?>
<p:tagLst xmlns:p="http://schemas.openxmlformats.org/presentationml/2006/main">
  <p:tag name="AS_UNIQUEID" val="8860"/>
</p:tagLst>
</file>

<file path=ppt/tags/tag28.xml><?xml version="1.0" encoding="utf-8"?>
<p:tagLst xmlns:p="http://schemas.openxmlformats.org/presentationml/2006/main">
  <p:tag name="AS_UNIQUEID" val="8861"/>
</p:tagLst>
</file>

<file path=ppt/tags/tag29.xml><?xml version="1.0" encoding="utf-8"?>
<p:tagLst xmlns:p="http://schemas.openxmlformats.org/presentationml/2006/main">
  <p:tag name="AS_UNIQUEID" val="8862"/>
</p:tagLst>
</file>

<file path=ppt/tags/tag3.xml><?xml version="1.0" encoding="utf-8"?>
<p:tagLst xmlns:p="http://schemas.openxmlformats.org/presentationml/2006/main">
  <p:tag name="AS_UNIQUEID" val="8832"/>
</p:tagLst>
</file>

<file path=ppt/tags/tag30.xml><?xml version="1.0" encoding="utf-8"?>
<p:tagLst xmlns:p="http://schemas.openxmlformats.org/presentationml/2006/main">
  <p:tag name="AS_UNIQUEID" val="8864"/>
</p:tagLst>
</file>

<file path=ppt/tags/tag31.xml><?xml version="1.0" encoding="utf-8"?>
<p:tagLst xmlns:p="http://schemas.openxmlformats.org/presentationml/2006/main">
  <p:tag name="AS_UNIQUEID" val="8865"/>
</p:tagLst>
</file>

<file path=ppt/tags/tag32.xml><?xml version="1.0" encoding="utf-8"?>
<p:tagLst xmlns:p="http://schemas.openxmlformats.org/presentationml/2006/main">
  <p:tag name="AS_UNIQUEID" val="8866"/>
</p:tagLst>
</file>

<file path=ppt/tags/tag33.xml><?xml version="1.0" encoding="utf-8"?>
<p:tagLst xmlns:p="http://schemas.openxmlformats.org/presentationml/2006/main">
  <p:tag name="AS_UNIQUEID" val="8867"/>
</p:tagLst>
</file>

<file path=ppt/tags/tag34.xml><?xml version="1.0" encoding="utf-8"?>
<p:tagLst xmlns:p="http://schemas.openxmlformats.org/presentationml/2006/main">
  <p:tag name="AS_UNIQUEID" val="8869"/>
</p:tagLst>
</file>

<file path=ppt/tags/tag35.xml><?xml version="1.0" encoding="utf-8"?>
<p:tagLst xmlns:p="http://schemas.openxmlformats.org/presentationml/2006/main">
  <p:tag name="AS_UNIQUEID" val="8870"/>
</p:tagLst>
</file>

<file path=ppt/tags/tag36.xml><?xml version="1.0" encoding="utf-8"?>
<p:tagLst xmlns:p="http://schemas.openxmlformats.org/presentationml/2006/main">
  <p:tag name="AS_UNIQUEID" val="8871"/>
</p:tagLst>
</file>

<file path=ppt/tags/tag37.xml><?xml version="1.0" encoding="utf-8"?>
<p:tagLst xmlns:p="http://schemas.openxmlformats.org/presentationml/2006/main">
  <p:tag name="AS_UNIQUEID" val="8873"/>
</p:tagLst>
</file>

<file path=ppt/tags/tag38.xml><?xml version="1.0" encoding="utf-8"?>
<p:tagLst xmlns:p="http://schemas.openxmlformats.org/presentationml/2006/main">
  <p:tag name="AS_UNIQUEID" val="8874"/>
</p:tagLst>
</file>

<file path=ppt/tags/tag39.xml><?xml version="1.0" encoding="utf-8"?>
<p:tagLst xmlns:p="http://schemas.openxmlformats.org/presentationml/2006/main">
  <p:tag name="AS_UNIQUEID" val="8875"/>
</p:tagLst>
</file>

<file path=ppt/tags/tag4.xml><?xml version="1.0" encoding="utf-8"?>
<p:tagLst xmlns:p="http://schemas.openxmlformats.org/presentationml/2006/main">
  <p:tag name="AS_UNIQUEID" val="8833"/>
</p:tagLst>
</file>

<file path=ppt/tags/tag40.xml><?xml version="1.0" encoding="utf-8"?>
<p:tagLst xmlns:p="http://schemas.openxmlformats.org/presentationml/2006/main">
  <p:tag name="AS_UNIQUEID" val="8876"/>
</p:tagLst>
</file>

<file path=ppt/tags/tag41.xml><?xml version="1.0" encoding="utf-8"?>
<p:tagLst xmlns:p="http://schemas.openxmlformats.org/presentationml/2006/main">
  <p:tag name="AS_UNIQUEID" val="8877"/>
</p:tagLst>
</file>

<file path=ppt/tags/tag42.xml><?xml version="1.0" encoding="utf-8"?>
<p:tagLst xmlns:p="http://schemas.openxmlformats.org/presentationml/2006/main">
  <p:tag name="AS_UNIQUEID" val="8878"/>
</p:tagLst>
</file>

<file path=ppt/tags/tag43.xml><?xml version="1.0" encoding="utf-8"?>
<p:tagLst xmlns:p="http://schemas.openxmlformats.org/presentationml/2006/main">
  <p:tag name="AS_UNIQUEID" val="8880"/>
</p:tagLst>
</file>

<file path=ppt/tags/tag44.xml><?xml version="1.0" encoding="utf-8"?>
<p:tagLst xmlns:p="http://schemas.openxmlformats.org/presentationml/2006/main">
  <p:tag name="AS_UNIQUEID" val="8881"/>
</p:tagLst>
</file>

<file path=ppt/tags/tag45.xml><?xml version="1.0" encoding="utf-8"?>
<p:tagLst xmlns:p="http://schemas.openxmlformats.org/presentationml/2006/main">
  <p:tag name="AS_UNIQUEID" val="8882"/>
</p:tagLst>
</file>

<file path=ppt/tags/tag46.xml><?xml version="1.0" encoding="utf-8"?>
<p:tagLst xmlns:p="http://schemas.openxmlformats.org/presentationml/2006/main">
  <p:tag name="AS_UNIQUEID" val="8883"/>
</p:tagLst>
</file>

<file path=ppt/tags/tag47.xml><?xml version="1.0" encoding="utf-8"?>
<p:tagLst xmlns:p="http://schemas.openxmlformats.org/presentationml/2006/main">
  <p:tag name="AS_UNIQUEID" val="8884"/>
</p:tagLst>
</file>

<file path=ppt/tags/tag48.xml><?xml version="1.0" encoding="utf-8"?>
<p:tagLst xmlns:p="http://schemas.openxmlformats.org/presentationml/2006/main">
  <p:tag name="AS_UNIQUEID" val="8885"/>
</p:tagLst>
</file>

<file path=ppt/tags/tag49.xml><?xml version="1.0" encoding="utf-8"?>
<p:tagLst xmlns:p="http://schemas.openxmlformats.org/presentationml/2006/main">
  <p:tag name="AS_UNIQUEID" val="8887"/>
</p:tagLst>
</file>

<file path=ppt/tags/tag5.xml><?xml version="1.0" encoding="utf-8"?>
<p:tagLst xmlns:p="http://schemas.openxmlformats.org/presentationml/2006/main">
  <p:tag name="AS_UNIQUEID" val="8834"/>
</p:tagLst>
</file>

<file path=ppt/tags/tag50.xml><?xml version="1.0" encoding="utf-8"?>
<p:tagLst xmlns:p="http://schemas.openxmlformats.org/presentationml/2006/main">
  <p:tag name="AS_UNIQUEID" val="8888"/>
</p:tagLst>
</file>

<file path=ppt/tags/tag51.xml><?xml version="1.0" encoding="utf-8"?>
<p:tagLst xmlns:p="http://schemas.openxmlformats.org/presentationml/2006/main">
  <p:tag name="AS_UNIQUEID" val="8889"/>
</p:tagLst>
</file>

<file path=ppt/tags/tag52.xml><?xml version="1.0" encoding="utf-8"?>
<p:tagLst xmlns:p="http://schemas.openxmlformats.org/presentationml/2006/main">
  <p:tag name="AS_UNIQUEID" val="8890"/>
</p:tagLst>
</file>

<file path=ppt/tags/tag53.xml><?xml version="1.0" encoding="utf-8"?>
<p:tagLst xmlns:p="http://schemas.openxmlformats.org/presentationml/2006/main">
  <p:tag name="AS_UNIQUEID" val="8891"/>
</p:tagLst>
</file>

<file path=ppt/tags/tag54.xml><?xml version="1.0" encoding="utf-8"?>
<p:tagLst xmlns:p="http://schemas.openxmlformats.org/presentationml/2006/main">
  <p:tag name="AS_UNIQUEID" val="8893"/>
</p:tagLst>
</file>

<file path=ppt/tags/tag55.xml><?xml version="1.0" encoding="utf-8"?>
<p:tagLst xmlns:p="http://schemas.openxmlformats.org/presentationml/2006/main">
  <p:tag name="AS_UNIQUEID" val="8894"/>
</p:tagLst>
</file>

<file path=ppt/tags/tag56.xml><?xml version="1.0" encoding="utf-8"?>
<p:tagLst xmlns:p="http://schemas.openxmlformats.org/presentationml/2006/main">
  <p:tag name="AS_UNIQUEID" val="8895"/>
</p:tagLst>
</file>

<file path=ppt/tags/tag57.xml><?xml version="1.0" encoding="utf-8"?>
<p:tagLst xmlns:p="http://schemas.openxmlformats.org/presentationml/2006/main">
  <p:tag name="AS_UNIQUEID" val="8896"/>
</p:tagLst>
</file>

<file path=ppt/tags/tag58.xml><?xml version="1.0" encoding="utf-8"?>
<p:tagLst xmlns:p="http://schemas.openxmlformats.org/presentationml/2006/main">
  <p:tag name="AS_UNIQUEID" val="8897"/>
</p:tagLst>
</file>

<file path=ppt/tags/tag59.xml><?xml version="1.0" encoding="utf-8"?>
<p:tagLst xmlns:p="http://schemas.openxmlformats.org/presentationml/2006/main">
  <p:tag name="AS_UNIQUEID" val="8903"/>
</p:tagLst>
</file>

<file path=ppt/tags/tag6.xml><?xml version="1.0" encoding="utf-8"?>
<p:tagLst xmlns:p="http://schemas.openxmlformats.org/presentationml/2006/main">
  <p:tag name="AS_UNIQUEID" val="8836"/>
</p:tagLst>
</file>

<file path=ppt/tags/tag60.xml><?xml version="1.0" encoding="utf-8"?>
<p:tagLst xmlns:p="http://schemas.openxmlformats.org/presentationml/2006/main">
  <p:tag name="AS_UNIQUEID" val="8904"/>
</p:tagLst>
</file>

<file path=ppt/tags/tag61.xml><?xml version="1.0" encoding="utf-8"?>
<p:tagLst xmlns:p="http://schemas.openxmlformats.org/presentationml/2006/main">
  <p:tag name="AS_UNIQUEID" val="8905"/>
</p:tagLst>
</file>

<file path=ppt/tags/tag62.xml><?xml version="1.0" encoding="utf-8"?>
<p:tagLst xmlns:p="http://schemas.openxmlformats.org/presentationml/2006/main">
  <p:tag name="AS_UNIQUEID" val="8906"/>
</p:tagLst>
</file>

<file path=ppt/tags/tag63.xml><?xml version="1.0" encoding="utf-8"?>
<p:tagLst xmlns:p="http://schemas.openxmlformats.org/presentationml/2006/main">
  <p:tag name="AS_UNIQUEID" val="8907"/>
</p:tagLst>
</file>

<file path=ppt/tags/tag64.xml><?xml version="1.0" encoding="utf-8"?>
<p:tagLst xmlns:p="http://schemas.openxmlformats.org/presentationml/2006/main">
  <p:tag name="AS_UNIQUEID" val="8908"/>
</p:tagLst>
</file>

<file path=ppt/tags/tag65.xml><?xml version="1.0" encoding="utf-8"?>
<p:tagLst xmlns:p="http://schemas.openxmlformats.org/presentationml/2006/main">
  <p:tag name="AS_UNIQUEID" val="8920"/>
  <p:tag name="KSO_WM_UNIT_TABLE_BEAUTIFY" val="smartTable{8080f459-cccb-4b8d-b3bb-9d13d399f788}"/>
  <p:tag name="TABLE_ENDDRAG_ORIGIN_RECT" val="935*455"/>
  <p:tag name="TABLE_ENDDRAG_RECT" val="11*58*935*455"/>
</p:tagLst>
</file>

<file path=ppt/tags/tag66.xml><?xml version="1.0" encoding="utf-8"?>
<p:tagLst xmlns:p="http://schemas.openxmlformats.org/presentationml/2006/main">
  <p:tag name="AS_UNIQUEID" val="8921"/>
</p:tagLst>
</file>

<file path=ppt/tags/tag67.xml><?xml version="1.0" encoding="utf-8"?>
<p:tagLst xmlns:p="http://schemas.openxmlformats.org/presentationml/2006/main">
  <p:tag name="AS_UNIQUEID" val="8922"/>
</p:tagLst>
</file>

<file path=ppt/tags/tag68.xml><?xml version="1.0" encoding="utf-8"?>
<p:tagLst xmlns:p="http://schemas.openxmlformats.org/presentationml/2006/main">
  <p:tag name="KSO_WM_BEAUTIFY_FLAG" val="#wm#"/>
  <p:tag name="KSO_WM_SPECIAL_SOURCE" val="bdnull"/>
  <p:tag name="KSO_WM_TEMPLATE_CATEGORY" val="custom"/>
  <p:tag name="KSO_WM_TEMPLATE_INDEX" val="20204130"/>
</p:tagLst>
</file>

<file path=ppt/tags/tag69.xml><?xml version="1.0" encoding="utf-8"?>
<p:tagLst xmlns:p="http://schemas.openxmlformats.org/presentationml/2006/main">
  <p:tag name="AS_UNIQUEID" val="8917"/>
</p:tagLst>
</file>

<file path=ppt/tags/tag7.xml><?xml version="1.0" encoding="utf-8"?>
<p:tagLst xmlns:p="http://schemas.openxmlformats.org/presentationml/2006/main">
  <p:tag name="AS_UNIQUEID" val="8837"/>
</p:tagLst>
</file>

<file path=ppt/tags/tag70.xml><?xml version="1.0" encoding="utf-8"?>
<p:tagLst xmlns:p="http://schemas.openxmlformats.org/presentationml/2006/main">
  <p:tag name="AS_UNIQUEID" val="8918"/>
</p:tagLst>
</file>

<file path=ppt/tags/tag71.xml><?xml version="1.0" encoding="utf-8"?>
<p:tagLst xmlns:p="http://schemas.openxmlformats.org/presentationml/2006/main">
  <p:tag name="AS_UNIQUEID" val="2657"/>
</p:tagLst>
</file>

<file path=ppt/tags/tag72.xml><?xml version="1.0" encoding="utf-8"?>
<p:tagLst xmlns:p="http://schemas.openxmlformats.org/presentationml/2006/main">
  <p:tag name="AS_UNIQUEID" val="2658"/>
</p:tagLst>
</file>

<file path=ppt/tags/tag73.xml><?xml version="1.0" encoding="utf-8"?>
<p:tagLst xmlns:p="http://schemas.openxmlformats.org/presentationml/2006/main">
  <p:tag name="AS_UNIQUEID" val="2659"/>
</p:tagLst>
</file>

<file path=ppt/tags/tag74.xml><?xml version="1.0" encoding="utf-8"?>
<p:tagLst xmlns:p="http://schemas.openxmlformats.org/presentationml/2006/main">
  <p:tag name="AS_UNIQUEID" val="8924"/>
  <p:tag name="KSO_WM_UNIT_TABLE_BEAUTIFY" val="smartTable{4c0d9f93-b2ea-4897-be05-d4a16f804a4e}"/>
  <p:tag name="TABLE_ENDDRAG_ORIGIN_RECT" val="942*370"/>
  <p:tag name="TABLE_ENDDRAG_RECT" val="12*162*942*370"/>
</p:tagLst>
</file>

<file path=ppt/tags/tag75.xml><?xml version="1.0" encoding="utf-8"?>
<p:tagLst xmlns:p="http://schemas.openxmlformats.org/presentationml/2006/main">
  <p:tag name="KSO_WM_SPECIAL_SOURCE" val="bdnull"/>
</p:tagLst>
</file>

<file path=ppt/tags/tag76.xml><?xml version="1.0" encoding="utf-8"?>
<p:tagLst xmlns:p="http://schemas.openxmlformats.org/presentationml/2006/main">
  <p:tag name="AS_UNIQUEID" val="8926"/>
</p:tagLst>
</file>

<file path=ppt/tags/tag77.xml><?xml version="1.0" encoding="utf-8"?>
<p:tagLst xmlns:p="http://schemas.openxmlformats.org/presentationml/2006/main">
  <p:tag name="AS_UNIQUEID" val="8927"/>
</p:tagLst>
</file>

<file path=ppt/tags/tag78.xml><?xml version="1.0" encoding="utf-8"?>
<p:tagLst xmlns:p="http://schemas.openxmlformats.org/presentationml/2006/main">
  <p:tag name="KSO_WM_SPECIAL_SOURCE" val="bdnull"/>
</p:tagLst>
</file>

<file path=ppt/tags/tag79.xml><?xml version="1.0" encoding="utf-8"?>
<p:tagLst xmlns:p="http://schemas.openxmlformats.org/presentationml/2006/main">
  <p:tag name="AS_UNIQUEID" val="8932"/>
  <p:tag name="KSO_WM_BEAUTIFY_FLAG" val=""/>
  <p:tag name="KSO_WM_UNIT_TABLE_BEAUTIFY" val="smartTable{70f55c7a-948d-4e79-9f46-28ce1bdc9815}"/>
  <p:tag name="TABLE_ENDDRAG_ORIGIN_RECT" val="901*399"/>
  <p:tag name="TABLE_ENDDRAG_RECT" val="34*61*901*399"/>
</p:tagLst>
</file>

<file path=ppt/tags/tag8.xml><?xml version="1.0" encoding="utf-8"?>
<p:tagLst xmlns:p="http://schemas.openxmlformats.org/presentationml/2006/main">
  <p:tag name="AS_UNIQUEID" val="8838"/>
</p:tagLst>
</file>

<file path=ppt/tags/tag80.xml><?xml version="1.0" encoding="utf-8"?>
<p:tagLst xmlns:p="http://schemas.openxmlformats.org/presentationml/2006/main">
  <p:tag name="KSO_WM_SPECIAL_SOURCE" val="bdnull"/>
</p:tagLst>
</file>

<file path=ppt/tags/tag81.xml><?xml version="1.0" encoding="utf-8"?>
<p:tagLst xmlns:p="http://schemas.openxmlformats.org/presentationml/2006/main">
  <p:tag name="AS_UNIQUEID" val="8929"/>
</p:tagLst>
</file>

<file path=ppt/tags/tag82.xml><?xml version="1.0" encoding="utf-8"?>
<p:tagLst xmlns:p="http://schemas.openxmlformats.org/presentationml/2006/main">
  <p:tag name="AS_UNIQUEID" val="8930"/>
</p:tagLst>
</file>

<file path=ppt/tags/tag83.xml><?xml version="1.0" encoding="utf-8"?>
<p:tagLst xmlns:p="http://schemas.openxmlformats.org/presentationml/2006/main">
  <p:tag name="AS_UNIQUEID" val="8934"/>
</p:tagLst>
</file>

<file path=ppt/tags/tag84.xml><?xml version="1.0" encoding="utf-8"?>
<p:tagLst xmlns:p="http://schemas.openxmlformats.org/presentationml/2006/main">
  <p:tag name="AS_UNIQUEID" val="8935"/>
</p:tagLst>
</file>

<file path=ppt/tags/tag85.xml><?xml version="1.0" encoding="utf-8"?>
<p:tagLst xmlns:p="http://schemas.openxmlformats.org/presentationml/2006/main">
  <p:tag name="AS_UNIQUEID" val="8936"/>
</p:tagLst>
</file>

<file path=ppt/tags/tag86.xml><?xml version="1.0" encoding="utf-8"?>
<p:tagLst xmlns:p="http://schemas.openxmlformats.org/presentationml/2006/main">
  <p:tag name="KSO_WM_SPECIAL_SOURCE" val="bdnull"/>
</p:tagLst>
</file>

<file path=ppt/tags/tag87.xml><?xml version="1.0" encoding="utf-8"?>
<p:tagLst xmlns:p="http://schemas.openxmlformats.org/presentationml/2006/main">
  <p:tag name="AS_UNIQUEID" val="8938"/>
</p:tagLst>
</file>

<file path=ppt/tags/tag88.xml><?xml version="1.0" encoding="utf-8"?>
<p:tagLst xmlns:p="http://schemas.openxmlformats.org/presentationml/2006/main">
  <p:tag name="AS_UNIQUEID" val="8939"/>
</p:tagLst>
</file>

<file path=ppt/tags/tag89.xml><?xml version="1.0" encoding="utf-8"?>
<p:tagLst xmlns:p="http://schemas.openxmlformats.org/presentationml/2006/main">
  <p:tag name="AS_UNIQUEID" val="8940"/>
</p:tagLst>
</file>

<file path=ppt/tags/tag9.xml><?xml version="1.0" encoding="utf-8"?>
<p:tagLst xmlns:p="http://schemas.openxmlformats.org/presentationml/2006/main">
  <p:tag name="AS_UNIQUEID" val="8839"/>
</p:tagLst>
</file>

<file path=ppt/tags/tag90.xml><?xml version="1.0" encoding="utf-8"?>
<p:tagLst xmlns:p="http://schemas.openxmlformats.org/presentationml/2006/main">
  <p:tag name="AS_UNIQUEID" val="8941"/>
</p:tagLst>
</file>

<file path=ppt/tags/tag91.xml><?xml version="1.0" encoding="utf-8"?>
<p:tagLst xmlns:p="http://schemas.openxmlformats.org/presentationml/2006/main">
  <p:tag name="AS_UNIQUEID" val="8942"/>
</p:tagLst>
</file>

<file path=ppt/tags/tag92.xml><?xml version="1.0" encoding="utf-8"?>
<p:tagLst xmlns:p="http://schemas.openxmlformats.org/presentationml/2006/main">
  <p:tag name="AS_UNIQUEID" val="8943"/>
</p:tagLst>
</file>

<file path=ppt/tags/tag93.xml><?xml version="1.0" encoding="utf-8"?>
<p:tagLst xmlns:p="http://schemas.openxmlformats.org/presentationml/2006/main">
  <p:tag name="AS_UNIQUEID" val="8944"/>
</p:tagLst>
</file>

<file path=ppt/tags/tag94.xml><?xml version="1.0" encoding="utf-8"?>
<p:tagLst xmlns:p="http://schemas.openxmlformats.org/presentationml/2006/main">
  <p:tag name="AS_UNIQUEID" val="9032"/>
</p:tagLst>
</file>

<file path=ppt/tags/tag95.xml><?xml version="1.0" encoding="utf-8"?>
<p:tagLst xmlns:p="http://schemas.openxmlformats.org/presentationml/2006/main">
  <p:tag name="KSO_WM_SPECIAL_SOURCE" val="bdnull"/>
</p:tagLst>
</file>

<file path=ppt/tags/tag96.xml><?xml version="1.0" encoding="utf-8"?>
<p:tagLst xmlns:p="http://schemas.openxmlformats.org/presentationml/2006/main">
  <p:tag name="AS_UNIQUEID" val="8946"/>
  <p:tag name="KSO_WM_BEAUTIFY_FLAG" val=""/>
</p:tagLst>
</file>

<file path=ppt/tags/tag97.xml><?xml version="1.0" encoding="utf-8"?>
<p:tagLst xmlns:p="http://schemas.openxmlformats.org/presentationml/2006/main">
  <p:tag name="AS_UNIQUEID" val="8947"/>
</p:tagLst>
</file>

<file path=ppt/tags/tag98.xml><?xml version="1.0" encoding="utf-8"?>
<p:tagLst xmlns:p="http://schemas.openxmlformats.org/presentationml/2006/main">
  <p:tag name="AS_UNIQUEID" val="8948"/>
  <p:tag name="KSO_WM_BEAUTIFY_FLAG" val=""/>
</p:tagLst>
</file>

<file path=ppt/tags/tag99.xml><?xml version="1.0" encoding="utf-8"?>
<p:tagLst xmlns:p="http://schemas.openxmlformats.org/presentationml/2006/main">
  <p:tag name="AS_UNIQUEID" val="8949"/>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7457</Words>
  <Application>WPS 演示</Application>
  <PresentationFormat/>
  <Paragraphs>494</Paragraphs>
  <Slides>30</Slides>
  <Notes>7</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30</vt:i4>
      </vt:variant>
    </vt:vector>
  </HeadingPairs>
  <TitlesOfParts>
    <vt:vector size="55" baseType="lpstr">
      <vt:lpstr>Arial</vt:lpstr>
      <vt:lpstr>宋体</vt:lpstr>
      <vt:lpstr>Wingdings</vt:lpstr>
      <vt:lpstr>黑体</vt:lpstr>
      <vt:lpstr>微软雅黑</vt:lpstr>
      <vt:lpstr>Times New Roman</vt:lpstr>
      <vt:lpstr>仿宋</vt:lpstr>
      <vt:lpstr>幼圆</vt:lpstr>
      <vt:lpstr>Times New Roman</vt:lpstr>
      <vt:lpstr>楷体</vt:lpstr>
      <vt:lpstr>Times New Roman</vt:lpstr>
      <vt:lpstr>Arial Unicode MS</vt:lpstr>
      <vt:lpstr>等线 Light</vt:lpstr>
      <vt:lpstr>等线</vt:lpstr>
      <vt:lpstr>Wingdings</vt:lpstr>
      <vt:lpstr>华文楷体</vt:lpstr>
      <vt:lpstr>方正苏新诗柳楷_GBK</vt:lpstr>
      <vt:lpstr>华文中宋</vt:lpstr>
      <vt:lpstr>方正粗黑宋简体</vt:lpstr>
      <vt:lpstr>Calibri</vt:lpstr>
      <vt:lpstr>华文新魏</vt:lpstr>
      <vt:lpstr>Times New Roman</vt:lpstr>
      <vt:lpstr>Calibri</vt:lpstr>
      <vt:lpstr>方正粗黑宋简繁</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时差</cp:lastModifiedBy>
  <cp:revision>2</cp:revision>
  <cp:lastPrinted>2024-11-28T20:21:00Z</cp:lastPrinted>
  <dcterms:created xsi:type="dcterms:W3CDTF">2024-11-28T20:21:00Z</dcterms:created>
  <dcterms:modified xsi:type="dcterms:W3CDTF">2024-12-06T08:54:20Z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5888FC7AF2564EF1B2BBC3E64A322A4A</vt:lpwstr>
  </property>
  <property fmtid="{D5CDD505-2E9C-101B-9397-08002B2CF9AE}" pid="7" name="KSOProductBuildVer">
    <vt:lpwstr>2052-11.1.0.12165</vt:lpwstr>
  </property>
</Properties>
</file>