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70" r:id="rId3"/>
    <p:sldId id="271" r:id="rId5"/>
    <p:sldId id="272" r:id="rId6"/>
    <p:sldId id="273" r:id="rId7"/>
    <p:sldId id="274" r:id="rId8"/>
    <p:sldId id="275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</p:sldIdLst>
  <p:sldSz cx="12192000" cy="6858000"/>
  <p:notesSz cx="6858000" cy="12192000"/>
  <p:custDataLst>
    <p:tags r:id="rId5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6" d="100"/>
          <a:sy n="86" d="100"/>
        </p:scale>
        <p:origin x="-1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tags" Target="tags/tag1.xml"/><Relationship Id="rId5" Type="http://schemas.openxmlformats.org/officeDocument/2006/relationships/slide" Target="slides/slide2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#mc=题号超链接#6788be282,6788be282,00b4d60ff,c3634a2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#mc=题号超链接#6788be282,db848e08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#mc=题号超链接#6788be282,86f105374,f33ae2136,9fa39f556,3225f8a96,0b931388f,79d28afb3,ee9492f83,be4cf857d,47a3de698,ca94efe9a,067a4c70c,9040d4b11,f1d6bce0e,2e0c6ab02,d6ec27b42,ac58db0c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history#pid=65dd96c4e056ec8579458688#tid=65e02db61df13b0009e60a53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file:///D:\qq&#25991;&#20214;\712321467\Image\C2C\Image2\%7b75232B38-A165-1FB7-499C-2E1C792CACB5%7d.png" TargetMode="Externa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a0f295143.fixed?vbadefaultcenterpage=1&amp;parentnodeid=88b16a448&amp;color=161,73,155&amp;vbahtmlprocessed=1&amp;bbb=1"/>
          <p:cNvSpPr/>
          <p:nvPr/>
        </p:nvSpPr>
        <p:spPr>
          <a:xfrm>
            <a:off x="539496" y="2267712"/>
            <a:ext cx="11091672" cy="859536"/>
          </a:xfrm>
          <a:prstGeom prst="rect">
            <a:avLst/>
          </a:prstGeom>
          <a:noFill/>
        </p:spPr>
        <p:txBody>
          <a:bodyPr wrap="none" lIns="0" tIns="0" rIns="0" bIns="0" rtlCol="0" anchor="b"/>
          <a:lstStyle/>
          <a:p>
            <a:pPr algn="ctr" latinLnBrk="1">
              <a:lnSpc>
                <a:spcPts val="6200"/>
              </a:lnSpc>
            </a:pPr>
            <a:r>
              <a:rPr lang="en-US" altLang="zh-CN" sz="50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国家制度与社会治理</a:t>
            </a:r>
            <a:endParaRPr lang="en-US" altLang="zh-CN" sz="5000">
              <a:solidFill>
                <a:srgbClr val="FF0000"/>
              </a:solidFill>
            </a:endParaRPr>
          </a:p>
        </p:txBody>
      </p:sp>
      <p:sp>
        <p:nvSpPr>
          <p:cNvPr id="3" name="C_2#a0f295143"/>
          <p:cNvSpPr/>
          <p:nvPr/>
        </p:nvSpPr>
        <p:spPr>
          <a:xfrm>
            <a:off x="2313432" y="3163824"/>
            <a:ext cx="7562088" cy="9144"/>
          </a:xfrm>
          <a:prstGeom prst="line">
            <a:avLst/>
          </a:prstGeom>
          <a:noFill/>
          <a:ln w="12700">
            <a:solidFill>
              <a:srgbClr val="A1499B"/>
            </a:solidFill>
            <a:prstDash val="solid"/>
          </a:ln>
        </p:spPr>
        <p:txBody>
          <a:bodyPr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C_2_BD#a0f295143.fixed?vbadefaultcenterpage=1&amp;parentnodeid=88b16a448&amp;color=161,73,155&amp;vbahtmlprocessed=1&amp;bbb=1"/>
          <p:cNvSpPr/>
          <p:nvPr/>
        </p:nvSpPr>
        <p:spPr>
          <a:xfrm>
            <a:off x="539496" y="3419856"/>
            <a:ext cx="11091672" cy="14945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6300"/>
              </a:lnSpc>
            </a:pPr>
            <a:r>
              <a:rPr lang="en-US" altLang="zh-CN" sz="50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第十五单元</a:t>
            </a:r>
            <a:r>
              <a:rPr lang="en-US" altLang="zh-CN" sz="5000" b="0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0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政治制度</a:t>
            </a:r>
            <a:endParaRPr lang="en-US" altLang="zh-CN" sz="5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5_1#ea69cb28f?segpoint=1&amp;vbadefaultcenterpage=1&amp;parentnodeid=6172f5b82&amp;color=0,0,0&amp;vbahtmlprocessed=1&amp;breaktoken=1&amp;bbb=1"/>
          <p:cNvSpPr/>
          <p:nvPr/>
        </p:nvSpPr>
        <p:spPr>
          <a:xfrm>
            <a:off x="356616" y="963367"/>
            <a:ext cx="11475720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西周</a:t>
            </a:r>
            <a:endParaRPr lang="en-US" altLang="zh-CN" sz="24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（1）分封制</a:t>
            </a:r>
            <a:endParaRPr lang="en-US" altLang="zh-CN" sz="2400"/>
          </a:p>
        </p:txBody>
      </p:sp>
      <p:graphicFrame>
        <p:nvGraphicFramePr>
          <p:cNvPr id="14" name="QB_7_BD.5_3#ea69cb28f?colgroup=7,29&amp;vbadefaultcenterpage=1&amp;parentnodeid=6172f5b82&amp;color=0,0,0&amp;vbahtmlprocessed=1&amp;bbb=1&amp;hasbroken=1"/>
          <p:cNvGraphicFramePr>
            <a:graphicFrameLocks noGrp="1"/>
          </p:cNvGraphicFramePr>
          <p:nvPr/>
        </p:nvGraphicFramePr>
        <p:xfrm>
          <a:off x="356616" y="2123893"/>
          <a:ext cx="11439144" cy="2454148"/>
        </p:xfrm>
        <a:graphic>
          <a:graphicData uri="http://schemas.openxmlformats.org/drawingml/2006/table">
            <a:tbl>
              <a:tblPr/>
              <a:tblGrid>
                <a:gridCol w="2386584"/>
                <a:gridCol w="9052560"/>
              </a:tblGrid>
              <a:tr h="494665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分封对象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同姓贵族、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或旧贵族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65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等级序列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“周天子—诸侯—卿大夫—士”，层层分封，形成贵族等级分封序列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153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权力义务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诸侯虽享有受封土地上的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，但要服从周天子的政令，承担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对周王室的义务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65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意义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是较内外服制更进一步的政治制度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QB_7_BD.5_4#ea69cb28f?segpoint=1&amp;vbadefaultcenterpage=1&amp;parentnodeid=6172f5b82&amp;color=0,0,0&amp;vbahtmlprocessed=1&amp;bbb=1"/>
          <p:cNvSpPr/>
          <p:nvPr/>
        </p:nvSpPr>
        <p:spPr>
          <a:xfrm>
            <a:off x="356616" y="4714693"/>
            <a:ext cx="11475720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（2）宗法制：以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为核心的宗法制。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（3）特征：分封制与宗法制相配合，政治权力分配与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相结合。</a:t>
            </a:r>
            <a:endParaRPr lang="en-US" altLang="zh-CN" sz="2400"/>
          </a:p>
        </p:txBody>
      </p:sp>
      <p:sp>
        <p:nvSpPr>
          <p:cNvPr id="7" name="QB_7_AN.6_1#ea69cb28f.blank?vbadefaultcenterpage=1&amp;parentnodeid=6172f5b82&amp;color=0,0,0&amp;vbapositionanswer=3&amp;vbahtmlprocessed=1&amp;bbb=1"/>
          <p:cNvSpPr/>
          <p:nvPr/>
        </p:nvSpPr>
        <p:spPr>
          <a:xfrm>
            <a:off x="4390000" y="2110685"/>
            <a:ext cx="1439863" cy="4174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异姓功臣</a:t>
            </a:r>
            <a:endParaRPr lang="en-US" altLang="zh-CN" sz="2400"/>
          </a:p>
        </p:txBody>
      </p:sp>
      <p:sp>
        <p:nvSpPr>
          <p:cNvPr id="8" name="QB_7_AN.7_1#ea69cb28f.blank?vbadefaultcenterpage=1&amp;parentnodeid=6172f5b82&amp;color=0,0,0&amp;vbapositionanswer=4&amp;vbahtmlprocessed=1&amp;bbb=1"/>
          <p:cNvSpPr/>
          <p:nvPr/>
        </p:nvSpPr>
        <p:spPr>
          <a:xfrm>
            <a:off x="6218800" y="3117287"/>
            <a:ext cx="1135063" cy="4174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统治权</a:t>
            </a:r>
            <a:endParaRPr lang="en-US" altLang="zh-CN" sz="2400"/>
          </a:p>
        </p:txBody>
      </p:sp>
      <p:sp>
        <p:nvSpPr>
          <p:cNvPr id="9" name="QB_7_AN.8_1#ea69cb28f.blank?vbadefaultcenterpage=1&amp;parentnodeid=6172f5b82&amp;color=0,0,0&amp;vbapositionanswer=5&amp;vbahtmlprocessed=1&amp;bbb=1"/>
          <p:cNvSpPr/>
          <p:nvPr/>
        </p:nvSpPr>
        <p:spPr>
          <a:xfrm>
            <a:off x="2693416" y="4686753"/>
            <a:ext cx="204946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嫡长子继承制</a:t>
            </a:r>
            <a:endParaRPr lang="en-US" altLang="zh-CN" sz="2400"/>
          </a:p>
        </p:txBody>
      </p:sp>
      <p:sp>
        <p:nvSpPr>
          <p:cNvPr id="10" name="QB_7_AN.9_1#ea69cb28f.blank?vbadefaultcenterpage=1&amp;parentnodeid=6172f5b82&amp;color=0,0,0&amp;vbapositionanswer=6&amp;vbahtmlprocessed=1&amp;bbb=1"/>
          <p:cNvSpPr/>
          <p:nvPr/>
        </p:nvSpPr>
        <p:spPr>
          <a:xfrm>
            <a:off x="7570216" y="5223963"/>
            <a:ext cx="143986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血缘关系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uiExpand="1" build="p"/>
      <p:bldP spid="8" grpId="0" animBg="1" uiExpand="1" build="p"/>
      <p:bldP spid="9" grpId="0" animBg="1" uiExpand="1" build="p"/>
      <p:bldP spid="10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0_1#5ccb6a206?segpoint=1&amp;vbadefaultcenterpage=1&amp;parentnodeid=6172f5b82&amp;color=0,0,0&amp;vbahtmlprocessed=1&amp;breaktoken=1&amp;bbb=1"/>
          <p:cNvSpPr/>
          <p:nvPr/>
        </p:nvSpPr>
        <p:spPr>
          <a:xfrm>
            <a:off x="356616" y="2016706"/>
            <a:ext cx="11475720" cy="2709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商周政体特征</a:t>
            </a:r>
            <a:endParaRPr lang="en-US" altLang="zh-CN" sz="24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（1）政治权力分配与血缘关系相结合，是西周政体的基本特征。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（2）君主的权力不是绝对的，其中的原始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，对君主的权力有制约作用。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（3）最高统治者尚未实现中央集权。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（4）王权具有神秘色彩。</a:t>
            </a:r>
            <a:endParaRPr lang="en-US" altLang="zh-CN" sz="2400"/>
          </a:p>
        </p:txBody>
      </p:sp>
      <p:sp>
        <p:nvSpPr>
          <p:cNvPr id="7" name="QB_7_AN.11_1#5ccb6a206.blank?vbadefaultcenterpage=1&amp;parentnodeid=6172f5b82&amp;color=0,0,0&amp;vbapositionanswer=7&amp;vbahtmlprocessed=1&amp;bbb=1"/>
          <p:cNvSpPr/>
          <p:nvPr/>
        </p:nvSpPr>
        <p:spPr>
          <a:xfrm>
            <a:off x="6046216" y="3106366"/>
            <a:ext cx="143986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民主传统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7_BD#48c29a576?vbadefaultcenterpage=1&amp;parentnodeid=6172f5b82&amp;color=0,0,0&amp;vbahtmlprocessed=1&amp;breaktoken=1&amp;bbb=1"/>
          <p:cNvSpPr/>
          <p:nvPr/>
        </p:nvSpPr>
        <p:spPr>
          <a:xfrm>
            <a:off x="356616" y="1498736"/>
            <a:ext cx="11475720" cy="54349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图解历史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分封制、宗法制与礼乐制的关系</a:t>
            </a:r>
            <a:endParaRPr lang="en-US" altLang="zh-CN" sz="2800"/>
          </a:p>
        </p:txBody>
      </p:sp>
      <p:pic>
        <p:nvPicPr>
          <p:cNvPr id="3" name="P_7_BD#48c29a576?vbadefaultcenterpage=1&amp;parentnodeid=6172f5b82&amp;color=0,0,0&amp;vbahtmlprocessed=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7288" y="2175265"/>
            <a:ext cx="5294376" cy="30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65_1#23e3a589e?vbadefaultcenterpage=1&amp;parentnodeid=6172f5b82&amp;color=0,0,0&amp;vbahtmlprocessed=1&amp;breaktoken=1&amp;bbb=1&amp;hasbroken=1&amp;haslongtextanswerposition=1"/>
          <p:cNvSpPr/>
          <p:nvPr/>
        </p:nvSpPr>
        <p:spPr>
          <a:xfrm>
            <a:off x="356616" y="1455366"/>
            <a:ext cx="11475720" cy="3827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问题导学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思考：内外服制与分封制的区别有哪些？</a:t>
            </a:r>
            <a:endParaRPr lang="en-US" altLang="zh-CN" sz="240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试答：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____________________________________________________________________</a:t>
            </a:r>
            <a:endParaRPr lang="en-US" altLang="zh-CN" sz="24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___________________________________________________________________________</a:t>
            </a:r>
            <a:endParaRPr lang="en-US" altLang="zh-CN" sz="24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___________________________________________________________________________</a:t>
            </a:r>
            <a:endParaRPr lang="en-US" altLang="zh-CN" sz="24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___________________________________________________________________________</a:t>
            </a:r>
            <a:endParaRPr lang="en-US" altLang="zh-CN" sz="24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______________________________________________________________________</a:t>
            </a:r>
            <a:endParaRPr lang="en-US" altLang="zh-CN" sz="2400">
              <a:solidFill>
                <a:srgbClr val="000000"/>
              </a:solidFill>
            </a:endParaRPr>
          </a:p>
        </p:txBody>
      </p:sp>
      <p:sp>
        <p:nvSpPr>
          <p:cNvPr id="3" name="QB_7_AN.66_1#23e3a589e?vbadefaultcenterpage=1&amp;parentnodeid=6172f5b82&amp;color=0,0,0&amp;vbahtmlprocessed=1&amp;breaktoken=1&amp;bbb=1&amp;hasbroken=1&amp;haslongtextanswer=1"/>
          <p:cNvSpPr/>
          <p:nvPr/>
        </p:nvSpPr>
        <p:spPr>
          <a:xfrm>
            <a:off x="356616" y="2552646"/>
            <a:ext cx="11475720" cy="2709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 </a:t>
            </a: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（1）与王室的关系：内外服制度下，王室与附属国是同盟关系，是形式上支配</a:t>
            </a:r>
            <a:endParaRPr lang="en-US" altLang="zh-CN" sz="2400" b="0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与被支配的关系，没有血缘关系；分封制下，诸侯国与王室是臣属关系，诸侯王与周</a:t>
            </a:r>
            <a:endParaRPr lang="en-US" altLang="zh-CN" sz="2400" b="0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王室一般都有血缘关系。</a:t>
            </a:r>
            <a:endParaRPr lang="en-US" altLang="zh-CN" sz="2400"/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（2）地方居民组织上：内外服制度下，附属国居民多数是聚族而居，有血缘关系；分</a:t>
            </a:r>
            <a:endParaRPr lang="en-US" altLang="zh-CN" sz="2400" b="0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封制下，多数诸侯国内血缘关系被打破。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3_1#44ef9ba7f?segpoint=1&amp;vbadefaultcenterpage=1&amp;parentnodeid=6172f5b82&amp;color=0,0,0&amp;vbahtmlprocessed=1&amp;breaktoken=1&amp;bbb=1"/>
          <p:cNvSpPr/>
          <p:nvPr/>
        </p:nvSpPr>
        <p:spPr>
          <a:xfrm>
            <a:off x="356616" y="2016706"/>
            <a:ext cx="11475720" cy="2709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5.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春秋战国时期</a:t>
            </a:r>
            <a:endParaRPr lang="en-US" altLang="zh-CN" sz="24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（1）春秋时期，随着社会经济的发展和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关系的瓦解，贵族等级分封制开始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解体。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（2）战国时期，各国政治改革，君主权力加强，郡县制、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等封建政治制度开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始产生。</a:t>
            </a:r>
            <a:endParaRPr lang="en-US" altLang="zh-CN" sz="2400"/>
          </a:p>
        </p:txBody>
      </p:sp>
      <p:sp>
        <p:nvSpPr>
          <p:cNvPr id="5" name="QB_7_AN.14_1#44ef9ba7f.blank?vbadefaultcenterpage=1&amp;parentnodeid=6172f5b82&amp;color=0,0,0&amp;vbapositionanswer=8&amp;vbahtmlprocessed=1&amp;bbb=1"/>
          <p:cNvSpPr/>
          <p:nvPr/>
        </p:nvSpPr>
        <p:spPr>
          <a:xfrm>
            <a:off x="5741416" y="2547566"/>
            <a:ext cx="143986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宗法血缘</a:t>
            </a:r>
            <a:endParaRPr lang="en-US" altLang="zh-CN" sz="2400"/>
          </a:p>
        </p:txBody>
      </p:sp>
      <p:sp>
        <p:nvSpPr>
          <p:cNvPr id="6" name="QB_7_AN.15_1#44ef9ba7f.blank?vbadefaultcenterpage=1&amp;parentnodeid=6172f5b82&amp;color=0,0,0&amp;vbapositionanswer=9&amp;vbahtmlprocessed=1&amp;bbb=1"/>
          <p:cNvSpPr/>
          <p:nvPr/>
        </p:nvSpPr>
        <p:spPr>
          <a:xfrm>
            <a:off x="8179816" y="3665165"/>
            <a:ext cx="113506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官僚制</a:t>
            </a:r>
            <a:endParaRPr lang="en-US" altLang="zh-CN" sz="24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0896600" y="123190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  <p:bldP spid="6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6_BD#27227f025?vbadefaultcenterpage=1&amp;parentnodeid=006a10989&amp;color=0,0,0&amp;vbahtmlprocessed=1&amp;breaktoken=1&amp;bbb=1"/>
          <p:cNvSpPr/>
          <p:nvPr/>
        </p:nvSpPr>
        <p:spPr>
          <a:xfrm>
            <a:off x="356616" y="504000"/>
            <a:ext cx="11475720" cy="1077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700"/>
              </a:lnSpc>
            </a:pPr>
            <a:r>
              <a:rPr lang="en-US" altLang="zh-CN" sz="32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知识点二</a:t>
            </a:r>
            <a:r>
              <a:rPr lang="en-US" altLang="zh-CN" sz="32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秦朝的政治制度</a:t>
            </a:r>
            <a:endParaRPr lang="en-US" altLang="zh-CN" sz="3200"/>
          </a:p>
        </p:txBody>
      </p:sp>
      <p:sp>
        <p:nvSpPr>
          <p:cNvPr id="3" name="QB_7_BD.16_1#4ab96a1b7?vbadefaultcenterpage=1&amp;parentnodeid=27227f025&amp;color=0,0,0&amp;vbahtmlprocessed=1&amp;bbb=1"/>
          <p:cNvSpPr/>
          <p:nvPr/>
        </p:nvSpPr>
        <p:spPr>
          <a:xfrm>
            <a:off x="356616" y="1217148"/>
            <a:ext cx="11475720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</a:t>
            </a:r>
            <a:r>
              <a:rPr lang="en-US" altLang="zh-CN" sz="2400" b="1" i="0" spc="-10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spc="-1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 spc="-10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皇帝制度</a:t>
            </a:r>
            <a:r>
              <a:rPr lang="en-US" altLang="zh-CN" sz="2400" b="0" i="0" spc="-10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：秦朝政治制度的核心。一切政治、军事、法律事务的决定权都在</a:t>
            </a:r>
            <a:r>
              <a:rPr lang="en-US" altLang="zh-CN" sz="2400" i="0" spc="-1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400" b="0" i="0" spc="-10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手中。</a:t>
            </a:r>
            <a:endParaRPr lang="en-US" altLang="zh-CN" sz="2400" b="0" i="0" spc="-10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三公九卿制</a:t>
            </a:r>
            <a:endParaRPr lang="en-US" altLang="zh-CN" sz="2400" spc="-100"/>
          </a:p>
        </p:txBody>
      </p:sp>
      <p:sp>
        <p:nvSpPr>
          <p:cNvPr id="4" name="QB_7_AN.17_1#4ab96a1b7.blank?vbadefaultcenterpage=1&amp;parentnodeid=27227f025&amp;color=0,0,0&amp;vbapositionanswer=10&amp;vbahtmlprocessed=1&amp;bbb=1"/>
          <p:cNvSpPr/>
          <p:nvPr/>
        </p:nvSpPr>
        <p:spPr>
          <a:xfrm>
            <a:off x="10384854" y="1189208"/>
            <a:ext cx="79216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spc="-10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皇帝</a:t>
            </a:r>
            <a:endParaRPr lang="en-US" altLang="zh-CN" sz="2400" spc="-100"/>
          </a:p>
        </p:txBody>
      </p:sp>
      <p:graphicFrame>
        <p:nvGraphicFramePr>
          <p:cNvPr id="19" name="QB_7_BD.18_2#177883664?colgroup=8,28&amp;vbadefaultcenterpage=1&amp;parentnodeid=27227f025&amp;color=0,0,0&amp;vbahtmlprocessed=1&amp;bbb=1"/>
          <p:cNvGraphicFramePr>
            <a:graphicFrameLocks noGrp="1"/>
          </p:cNvGraphicFramePr>
          <p:nvPr/>
        </p:nvGraphicFramePr>
        <p:xfrm>
          <a:off x="356616" y="2381695"/>
          <a:ext cx="11439144" cy="1978660"/>
        </p:xfrm>
        <a:graphic>
          <a:graphicData uri="http://schemas.openxmlformats.org/drawingml/2006/table">
            <a:tbl>
              <a:tblPr/>
              <a:tblGrid>
                <a:gridCol w="2615184"/>
                <a:gridCol w="8823960"/>
              </a:tblGrid>
              <a:tr h="494665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丞相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百官之长，秉承皇帝旨意，统领众官，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是行政中枢所在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65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太尉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最高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，掌军事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65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御史大夫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副丞相，协理国政，掌管图籍、文书，同时又是最高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65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九卿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下设若干部门，处理具体事务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QB_7_AN.19_1#177883664.blank?vbadefaultcenterpage=1&amp;parentnodeid=27227f025&amp;color=0,0,0&amp;vbapositionanswer=11&amp;vbahtmlprocessed=1&amp;bbb=1"/>
          <p:cNvSpPr/>
          <p:nvPr/>
        </p:nvSpPr>
        <p:spPr>
          <a:xfrm>
            <a:off x="8276200" y="2368487"/>
            <a:ext cx="1135063" cy="4174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丞相府</a:t>
            </a:r>
            <a:endParaRPr lang="en-US" altLang="zh-CN" sz="2400"/>
          </a:p>
        </p:txBody>
      </p:sp>
      <p:sp>
        <p:nvSpPr>
          <p:cNvPr id="8" name="QB_7_AN.20_1#177883664.blank?vbadefaultcenterpage=1&amp;parentnodeid=27227f025&amp;color=0,0,0&amp;vbapositionanswer=12&amp;vbahtmlprocessed=1&amp;bbb=1"/>
          <p:cNvSpPr/>
          <p:nvPr/>
        </p:nvSpPr>
        <p:spPr>
          <a:xfrm>
            <a:off x="3704200" y="2863152"/>
            <a:ext cx="830263" cy="4174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武官</a:t>
            </a:r>
            <a:endParaRPr lang="en-US" altLang="zh-CN" sz="2400"/>
          </a:p>
        </p:txBody>
      </p:sp>
      <p:sp>
        <p:nvSpPr>
          <p:cNvPr id="9" name="QB_7_AN.21_1#177883664.blank?vbadefaultcenterpage=1&amp;parentnodeid=27227f025&amp;color=0,0,0&amp;vbapositionanswer=13&amp;vbahtmlprocessed=1&amp;bbb=1"/>
          <p:cNvSpPr/>
          <p:nvPr/>
        </p:nvSpPr>
        <p:spPr>
          <a:xfrm>
            <a:off x="10105000" y="3357817"/>
            <a:ext cx="1135063" cy="4174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监察官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  <p:bldP spid="7" grpId="0" animBg="1" uiExpand="1" build="p"/>
      <p:bldP spid="8" grpId="0" animBg="1" uiExpand="1" build="p"/>
      <p:bldP spid="9" grpId="0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22_1#6a36e2478?vbadefaultcenterpage=1&amp;parentnodeid=27227f025&amp;color=0,0,0&amp;vbahtmlprocessed=1&amp;breaktoken=1&amp;bbb=1&amp;hasbroken=1"/>
          <p:cNvSpPr/>
          <p:nvPr/>
        </p:nvSpPr>
        <p:spPr>
          <a:xfrm>
            <a:off x="356616" y="2310075"/>
            <a:ext cx="11475720" cy="2150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郡县制：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秦朝地方行政机构分为郡和县两级；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是地方最高行政机构，另设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掌监察；郡下设县或道，郡县主要官吏都由中央直接任命。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4.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文书制度：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各级官僚机构以文书推行行政管理，建立以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为中心的文书传送系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统，以保障皇帝和中央的政令能够传送到全国各地。</a:t>
            </a:r>
            <a:endParaRPr lang="en-US" altLang="zh-CN" sz="2400"/>
          </a:p>
        </p:txBody>
      </p:sp>
      <p:sp>
        <p:nvSpPr>
          <p:cNvPr id="3" name="QB_7_AN.23_1#6a36e2478.blank?vbadefaultcenterpage=1&amp;parentnodeid=27227f025&amp;color=0,0,0&amp;vbapositionanswer=14&amp;vbahtmlprocessed=1"/>
          <p:cNvSpPr/>
          <p:nvPr/>
        </p:nvSpPr>
        <p:spPr>
          <a:xfrm>
            <a:off x="6892354" y="2282135"/>
            <a:ext cx="52546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郡</a:t>
            </a:r>
            <a:endParaRPr lang="en-US" altLang="zh-CN" sz="2400"/>
          </a:p>
        </p:txBody>
      </p:sp>
      <p:sp>
        <p:nvSpPr>
          <p:cNvPr id="4" name="QB_7_AN.24_1#6a36e2478.blank?vbadefaultcenterpage=1&amp;parentnodeid=27227f025&amp;color=0,0,0&amp;vbapositionanswer=15&amp;vbahtmlprocessed=1&amp;bbb=1"/>
          <p:cNvSpPr/>
          <p:nvPr/>
        </p:nvSpPr>
        <p:spPr>
          <a:xfrm>
            <a:off x="483616" y="2840935"/>
            <a:ext cx="113506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监御史</a:t>
            </a:r>
            <a:endParaRPr lang="en-US" altLang="zh-CN" sz="2400"/>
          </a:p>
        </p:txBody>
      </p:sp>
      <p:sp>
        <p:nvSpPr>
          <p:cNvPr id="6" name="QB_7_AN.26_1#6a36e2478.blank?vbadefaultcenterpage=1&amp;parentnodeid=27227f025&amp;color=0,0,0&amp;vbapositionanswer=16&amp;vbahtmlprocessed=1&amp;bbb=1"/>
          <p:cNvSpPr/>
          <p:nvPr/>
        </p:nvSpPr>
        <p:spPr>
          <a:xfrm>
            <a:off x="8113141" y="3399736"/>
            <a:ext cx="83026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邮传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 uiExpand="1" build="p"/>
      <p:bldP spid="6" grpId="0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7_BD#02b4bbd00?vbadefaultcenterpage=1&amp;parentnodeid=27227f025&amp;color=0,0,0&amp;vbahtmlprocessed=1&amp;breaktoken=1&amp;bbb=1"/>
          <p:cNvSpPr/>
          <p:nvPr/>
        </p:nvSpPr>
        <p:spPr>
          <a:xfrm>
            <a:off x="356616" y="1091828"/>
            <a:ext cx="11475720" cy="54349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图解历史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早期政治制度与秦朝中央集权制度的关系</a:t>
            </a:r>
            <a:endParaRPr lang="en-US" altLang="zh-CN" sz="2800"/>
          </a:p>
        </p:txBody>
      </p:sp>
      <p:pic>
        <p:nvPicPr>
          <p:cNvPr id="3" name="P_7_BD#02b4bbd00?vbadefaultcenterpage=1&amp;parentnodeid=27227f025&amp;color=0,0,0&amp;vbahtmlprocessed=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2192" y="1768357"/>
            <a:ext cx="4544568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7_BD#02b4bbd00?vbadefaultcenterpage=1&amp;parentnodeid=27227f025&amp;color=0,0,0&amp;vbahtmlprocessed=1&amp;breaktoken=1&amp;bbb=1&amp;hasbroken=1"/>
          <p:cNvSpPr/>
          <p:nvPr/>
        </p:nvSpPr>
        <p:spPr>
          <a:xfrm>
            <a:off x="356616" y="1683966"/>
            <a:ext cx="11475720" cy="3268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概念阐释</a:t>
            </a:r>
            <a:endParaRPr lang="en-US" altLang="zh-CN" sz="2800"/>
          </a:p>
          <a:p>
            <a:pPr algn="ctr"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官僚政治</a:t>
            </a:r>
            <a:endParaRPr lang="en-US" altLang="zh-CN" sz="2800"/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楷体" panose="02010609060101010101" pitchFamily="34" charset="-122"/>
                <a:cs typeface="Times New Roman" panose="02020603050405020304" pitchFamily="34" charset="-120"/>
              </a:rPr>
              <a:t>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西周宗法分封制下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“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官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”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以贵族血统世袭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秦以后的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“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官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”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则是皇帝任免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俸禄来自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国家税收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形成了完善的官僚政治体系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官僚制度有严格的职务分工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职权分明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有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职则有权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离职则无权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当官实际上成为一种职业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是君主专制中央集权的产物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官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僚政治体系还包括管理官僚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选拔官僚的制度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官僚履行职责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执行政务的制度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6_BD#6ce609ba5?vbadefaultcenterpage=1&amp;parentnodeid=006a10989&amp;color=0,0,0&amp;vbahtmlprocessed=1&amp;breaktoken=1&amp;bbb=1"/>
          <p:cNvSpPr/>
          <p:nvPr/>
        </p:nvSpPr>
        <p:spPr>
          <a:xfrm>
            <a:off x="356616" y="504000"/>
            <a:ext cx="11475720" cy="1077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700"/>
              </a:lnSpc>
            </a:pPr>
            <a:r>
              <a:rPr lang="en-US" altLang="zh-CN" sz="32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知识点三</a:t>
            </a:r>
            <a:r>
              <a:rPr lang="en-US" altLang="zh-CN" sz="32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两汉至明清时期政治制度的演变</a:t>
            </a:r>
            <a:endParaRPr lang="en-US" altLang="zh-CN" sz="3200"/>
          </a:p>
        </p:txBody>
      </p:sp>
      <p:sp>
        <p:nvSpPr>
          <p:cNvPr id="3" name="QO_7_BD.27_1#b7f75f897?vbadefaultcenterpage=1&amp;parentnodeid=6ce609ba5&amp;color=0,0,0&amp;vbahtmlprocessed=1&amp;bbb=1"/>
          <p:cNvSpPr/>
          <p:nvPr/>
        </p:nvSpPr>
        <p:spPr>
          <a:xfrm>
            <a:off x="356616" y="1225661"/>
            <a:ext cx="1147572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中央行政制度</a:t>
            </a:r>
            <a:endParaRPr lang="en-US" altLang="zh-CN" sz="2400"/>
          </a:p>
        </p:txBody>
      </p:sp>
      <p:sp>
        <p:nvSpPr>
          <p:cNvPr id="4" name="QB_8_BD.28_1#b67a94ca7?segpoint=1&amp;vbadefaultcenterpage=1&amp;parentnodeid=b7f75f897&amp;color=0,0,0&amp;vbahtmlprocessed=1&amp;bbb=1"/>
          <p:cNvSpPr/>
          <p:nvPr/>
        </p:nvSpPr>
        <p:spPr>
          <a:xfrm>
            <a:off x="356616" y="1767078"/>
            <a:ext cx="1147572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两汉：汉承秦制，有所损益</a:t>
            </a:r>
            <a:endParaRPr lang="en-US" altLang="zh-CN" sz="2400"/>
          </a:p>
        </p:txBody>
      </p:sp>
      <p:graphicFrame>
        <p:nvGraphicFramePr>
          <p:cNvPr id="23" name="QB_8_BD.28_2#b67a94ca7?colgroup=4,32&amp;vbadefaultcenterpage=1&amp;parentnodeid=b7f75f897&amp;color=0,0,0&amp;vbahtmlprocessed=1&amp;bbb=1&amp;hasbroken=1"/>
          <p:cNvGraphicFramePr>
            <a:graphicFrameLocks noGrp="1"/>
          </p:cNvGraphicFramePr>
          <p:nvPr/>
        </p:nvGraphicFramePr>
        <p:xfrm>
          <a:off x="356616" y="2372805"/>
          <a:ext cx="11439144" cy="2929636"/>
        </p:xfrm>
        <a:graphic>
          <a:graphicData uri="http://schemas.openxmlformats.org/drawingml/2006/table">
            <a:tbl>
              <a:tblPr/>
              <a:tblGrid>
                <a:gridCol w="1472184"/>
                <a:gridCol w="2862072"/>
                <a:gridCol w="7104888"/>
              </a:tblGrid>
              <a:tr h="494665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汉承秦制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中央仍是三公九卿制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970153">
                <a:tc rowSpan="3"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中外朝制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汉武帝时期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设立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，中央行政中枢的权力逐渐由丞相转移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到皇帝亲信手中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65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西汉晚期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中朝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的权力逐渐增大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153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东汉时期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刘秀将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确立为新的行政中枢，三公权力受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到削弱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QB_8_AN.29_1#b67a94ca7.blank?vbadefaultcenterpage=1&amp;parentnodeid=b7f75f897&amp;color=0,0,0&amp;vbapositionanswer=17&amp;vbahtmlprocessed=1&amp;bbb=1"/>
          <p:cNvSpPr/>
          <p:nvPr/>
        </p:nvSpPr>
        <p:spPr>
          <a:xfrm>
            <a:off x="5423272" y="2871534"/>
            <a:ext cx="830263" cy="4174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中朝</a:t>
            </a:r>
            <a:endParaRPr lang="en-US" altLang="zh-CN" sz="2400"/>
          </a:p>
        </p:txBody>
      </p:sp>
      <p:sp>
        <p:nvSpPr>
          <p:cNvPr id="7" name="QB_8_AN.30_1#b67a94ca7.blank?vbadefaultcenterpage=1&amp;parentnodeid=b7f75f897&amp;color=0,0,0&amp;vbapositionanswer=18&amp;vbahtmlprocessed=1&amp;bbb=1"/>
          <p:cNvSpPr/>
          <p:nvPr/>
        </p:nvSpPr>
        <p:spPr>
          <a:xfrm>
            <a:off x="5423272" y="3824415"/>
            <a:ext cx="830263" cy="4174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尚书</a:t>
            </a:r>
            <a:endParaRPr lang="en-US" altLang="zh-CN" sz="2400"/>
          </a:p>
        </p:txBody>
      </p:sp>
      <p:sp>
        <p:nvSpPr>
          <p:cNvPr id="8" name="QB_8_AN.31_1#b67a94ca7.blank?vbadefaultcenterpage=1&amp;parentnodeid=b7f75f897&amp;color=0,0,0&amp;vbapositionanswer=19&amp;vbahtmlprocessed=1&amp;bbb=1"/>
          <p:cNvSpPr/>
          <p:nvPr/>
        </p:nvSpPr>
        <p:spPr>
          <a:xfrm>
            <a:off x="5728072" y="4336352"/>
            <a:ext cx="1135063" cy="4174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尚书台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uiExpand="1" build="p"/>
      <p:bldP spid="7" grpId="0" animBg="1" uiExpand="1" build="p"/>
      <p:bldP spid="8" grpId="0" animBg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_3_BD#e9123024e?colgroup=2,34&amp;vbadefaultcenterpage=1&amp;parentnodeid=a0f295143&amp;color=0,0,0&amp;vbahtmlprocessed=1&amp;breaktoken=1&amp;bbb=1&amp;hasbroken=1"/>
          <p:cNvGraphicFramePr>
            <a:graphicFrameLocks noGrp="1"/>
          </p:cNvGraphicFramePr>
          <p:nvPr/>
        </p:nvGraphicFramePr>
        <p:xfrm>
          <a:off x="356617" y="824366"/>
          <a:ext cx="11472628" cy="5065268"/>
        </p:xfrm>
        <a:graphic>
          <a:graphicData uri="http://schemas.openxmlformats.org/drawingml/2006/table">
            <a:tbl>
              <a:tblPr/>
              <a:tblGrid>
                <a:gridCol w="872222"/>
                <a:gridCol w="10600406"/>
              </a:tblGrid>
              <a:tr h="5065268">
                <a:tc>
                  <a:txBody>
                    <a:bodyPr wrap="square"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时空</a:t>
                      </a:r>
                      <a:endParaRPr lang="en-US" altLang="zh-CN" sz="24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演进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22700"/>
                        </a:lnSpc>
                      </a:pPr>
                      <a:r>
                        <a:rPr lang="en-US" altLang="zh-CN" sz="14550" b="0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_</a:t>
                      </a:r>
                      <a:r>
                        <a:rPr lang="en-US" altLang="zh-CN" sz="900" b="0" i="0" kern="0" spc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________________________________________________________________________________________________________________________________________________</a:t>
                      </a:r>
                      <a:endParaRPr lang="en-US" altLang="zh-CN" sz="900" b="0" i="0" kern="0" spc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algn="ctr" latinLnBrk="1" hangingPunct="0">
                        <a:lnSpc>
                          <a:spcPts val="15500"/>
                        </a:lnSpc>
                      </a:pPr>
                      <a:r>
                        <a:rPr lang="en-US" altLang="zh-CN" sz="10000" b="0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_</a:t>
                      </a:r>
                      <a:r>
                        <a:rPr lang="en-US" altLang="zh-CN" sz="900" b="0" i="0" kern="0" spc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___________________________________________________________________________________________________________________________________________________</a:t>
                      </a:r>
                      <a:endParaRPr lang="en-US" altLang="zh-CN" sz="900" spc="0">
                        <a:latin typeface="宋体" panose="02010600030101010101" pitchFamily="2" charset="-122"/>
                      </a:endParaRPr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_3_BD#e9123024e.table_image?hastextimagelayout=1&amp;tableimageindex=1&amp;vbadefaultcenterpage=1&amp;parentnodeid=a0f295143&amp;color=0,0,0&amp;vbahtmlprocessed=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6246" y="1017533"/>
            <a:ext cx="8165592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4" name="P_3_BD#e9123024e.table_image?hastextimagelayout=1&amp;tableimageindex=2&amp;vbadefaultcenterpage=1&amp;parentnodeid=a0f295143&amp;color=0,0,0&amp;vbahtmlprocessed=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3950" y="3912879"/>
            <a:ext cx="8330184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BD.32_1#3f68d2b4e?segpoint=1&amp;vbadefaultcenterpage=1&amp;parentnodeid=b7f75f897&amp;color=0,0,0&amp;vbahtmlprocessed=1&amp;breaktoken=1&amp;bbb=1"/>
          <p:cNvSpPr/>
          <p:nvPr/>
        </p:nvSpPr>
        <p:spPr>
          <a:xfrm>
            <a:off x="356616" y="1249117"/>
            <a:ext cx="1147572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隋唐：三省六部制</a:t>
            </a:r>
            <a:endParaRPr lang="en-US" altLang="zh-CN" sz="2400"/>
          </a:p>
        </p:txBody>
      </p:sp>
      <p:graphicFrame>
        <p:nvGraphicFramePr>
          <p:cNvPr id="24" name="QB_8_BD.32_2#3f68d2b4e?colgroup=3,32&amp;vbadefaultcenterpage=1&amp;parentnodeid=b7f75f897&amp;color=0,0,0&amp;vbahtmlprocessed=1&amp;bbb=1&amp;hasbroken=1"/>
          <p:cNvGraphicFramePr>
            <a:graphicFrameLocks noGrp="1"/>
          </p:cNvGraphicFramePr>
          <p:nvPr/>
        </p:nvGraphicFramePr>
        <p:xfrm>
          <a:off x="356616" y="1853383"/>
          <a:ext cx="11439144" cy="2434971"/>
        </p:xfrm>
        <a:graphic>
          <a:graphicData uri="http://schemas.openxmlformats.org/drawingml/2006/table">
            <a:tbl>
              <a:tblPr/>
              <a:tblGrid>
                <a:gridCol w="1234440"/>
                <a:gridCol w="10204704"/>
              </a:tblGrid>
              <a:tr h="1445641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内容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中书省是受命于皇帝的决策机构，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是审议封驳朝廷政令的机构，尚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书省是执行机构，下设吏、户、礼、兵、刑、工六部，三省长官共同议政的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地方叫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65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特点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体系完整，职责分明，相互制约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65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意义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标志着中央行政制度发展到一个新阶段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QB_8_AN.33_1#3f68d2b4e.blank?vbadefaultcenterpage=1&amp;parentnodeid=b7f75f897&amp;color=0,0,0&amp;vbapositionanswer=20&amp;vbahtmlprocessed=1&amp;bbb=1"/>
          <p:cNvSpPr/>
          <p:nvPr/>
        </p:nvSpPr>
        <p:spPr>
          <a:xfrm>
            <a:off x="6285856" y="1853891"/>
            <a:ext cx="1135063" cy="4174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门下省</a:t>
            </a:r>
            <a:endParaRPr lang="en-US" altLang="zh-CN" sz="2400"/>
          </a:p>
        </p:txBody>
      </p:sp>
      <p:sp>
        <p:nvSpPr>
          <p:cNvPr id="5" name="QB_8_AN.34_1#3f68d2b4e.blank?vbadefaultcenterpage=1&amp;parentnodeid=b7f75f897&amp;color=0,0,0&amp;vbapositionanswer=21&amp;vbahtmlprocessed=1&amp;bbb=1"/>
          <p:cNvSpPr/>
          <p:nvPr/>
        </p:nvSpPr>
        <p:spPr>
          <a:xfrm>
            <a:off x="2628256" y="2798264"/>
            <a:ext cx="1135063" cy="4174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政事堂</a:t>
            </a:r>
            <a:endParaRPr lang="en-US" altLang="zh-CN" sz="2400"/>
          </a:p>
        </p:txBody>
      </p:sp>
      <p:sp>
        <p:nvSpPr>
          <p:cNvPr id="6" name="QB_8_BD.35_1#93456a8b0?vbadefaultcenterpage=1&amp;parentnodeid=b7f75f897&amp;color=0,0,0&amp;vbahtmlprocessed=1&amp;bbb=1&amp;hasbroken=1"/>
          <p:cNvSpPr/>
          <p:nvPr/>
        </p:nvSpPr>
        <p:spPr>
          <a:xfrm>
            <a:off x="356616" y="4418783"/>
            <a:ext cx="11475720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宋朝：二府三司。设同中书门下平章事为宰相之职，又设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掌管军政，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三司掌握财政，分割宰相的权力。</a:t>
            </a:r>
            <a:endParaRPr lang="en-US" altLang="zh-CN" sz="2400"/>
          </a:p>
        </p:txBody>
      </p:sp>
      <p:sp>
        <p:nvSpPr>
          <p:cNvPr id="7" name="QB_8_AN.36_1#93456a8b0.blank?vbadefaultcenterpage=1&amp;parentnodeid=b7f75f897&amp;color=0,0,0&amp;vbapositionanswer=22&amp;vbahtmlprocessed=1&amp;bbb=1"/>
          <p:cNvSpPr/>
          <p:nvPr/>
        </p:nvSpPr>
        <p:spPr>
          <a:xfrm>
            <a:off x="8946579" y="4390843"/>
            <a:ext cx="113506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枢密院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  <p:bldP spid="5" grpId="0" animBg="1" uiExpand="1" build="p"/>
      <p:bldP spid="7" grpId="0" animBg="1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BD.37_1#d29eb7358?vbadefaultcenterpage=1&amp;parentnodeid=b7f75f897&amp;color=0,0,0&amp;vbahtmlprocessed=1&amp;breaktoken=1&amp;bbb=1&amp;hasbroken=1"/>
          <p:cNvSpPr/>
          <p:nvPr/>
        </p:nvSpPr>
        <p:spPr>
          <a:xfrm>
            <a:off x="356616" y="1761436"/>
            <a:ext cx="11475720" cy="3268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（4）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元朝：一省二院。实行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总理全国政务的中枢制度，设立枢密院掌军事，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宣政院统领宗教事务，管辖西藏。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（5）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明朝：废丞相，设内阁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①废除中书省和宰相，1</a:t>
            </a:r>
            <a:r>
              <a:rPr kumimoji="0" lang="en-US" altLang="zh-CN" sz="2400" b="0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kumimoji="0" lang="en-US" altLang="zh-CN" sz="2400" b="0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000多年的宰相制度终结，标志着封建君主专制发展到更高阶段。</a:t>
            </a:r>
            <a:endParaRPr kumimoji="0" lang="en-US" altLang="zh-CN" sz="2400" b="0" i="0" u="none" strike="noStrike" kern="1200" cap="none" spc="-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②设内阁，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成为事实上中央行政的中枢首脑。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（6）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清朝：雍正帝设立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，逐渐成为掌管处理全国军政事务的中枢。</a:t>
            </a:r>
            <a:endParaRPr lang="en-US" altLang="zh-CN" sz="2400"/>
          </a:p>
        </p:txBody>
      </p:sp>
      <p:sp>
        <p:nvSpPr>
          <p:cNvPr id="3" name="QB_8_AN.38_1#d29eb7358.blank?vbadefaultcenterpage=1&amp;parentnodeid=b7f75f897&amp;color=0,0,0&amp;vbapositionanswer=23&amp;vbahtmlprocessed=1&amp;bbb=1"/>
          <p:cNvSpPr/>
          <p:nvPr/>
        </p:nvSpPr>
        <p:spPr>
          <a:xfrm>
            <a:off x="4374579" y="1733496"/>
            <a:ext cx="113506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中书省</a:t>
            </a:r>
            <a:endParaRPr lang="en-US" altLang="zh-CN" sz="2400"/>
          </a:p>
        </p:txBody>
      </p:sp>
      <p:sp>
        <p:nvSpPr>
          <p:cNvPr id="7" name="QB_8_AN.40_1#d29eb7358.blank?vbadefaultcenterpage=1&amp;parentnodeid=b7f75f897&amp;color=0,0,0&amp;vbapositionanswer=24&amp;vbahtmlprocessed=1&amp;bbb=1"/>
          <p:cNvSpPr/>
          <p:nvPr/>
        </p:nvSpPr>
        <p:spPr>
          <a:xfrm>
            <a:off x="1931416" y="3968695"/>
            <a:ext cx="174466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内阁大学士</a:t>
            </a:r>
            <a:endParaRPr lang="en-US" altLang="zh-CN" sz="2400"/>
          </a:p>
        </p:txBody>
      </p:sp>
      <p:sp>
        <p:nvSpPr>
          <p:cNvPr id="9" name="QB_8_AN.42_1#d29eb7358.blank?vbadefaultcenterpage=1&amp;parentnodeid=b7f75f897&amp;color=0,0,0&amp;vbapositionanswer=25&amp;vbahtmlprocessed=1&amp;bbb=1"/>
          <p:cNvSpPr/>
          <p:nvPr/>
        </p:nvSpPr>
        <p:spPr>
          <a:xfrm>
            <a:off x="3764979" y="4505906"/>
            <a:ext cx="113506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军机处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7" grpId="0" animBg="1" uiExpand="1" build="p"/>
      <p:bldP spid="9" grpId="0" animBg="1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7_BD#a43178458?vbadefaultcenterpage=1&amp;parentnodeid=6ce609ba5&amp;color=0,0,0&amp;vbahtmlprocessed=1&amp;breaktoken=1&amp;bbb=1"/>
          <p:cNvSpPr/>
          <p:nvPr/>
        </p:nvSpPr>
        <p:spPr>
          <a:xfrm>
            <a:off x="356616" y="1237433"/>
            <a:ext cx="11475720" cy="54349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图解历史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从西汉到隋唐中枢机构的变迁</a:t>
            </a:r>
            <a:endParaRPr lang="en-US" altLang="zh-CN" sz="2800"/>
          </a:p>
        </p:txBody>
      </p:sp>
      <p:pic>
        <p:nvPicPr>
          <p:cNvPr id="3" name="P_7_BD#a43178458?vbadefaultcenterpage=1&amp;parentnodeid=6ce609ba5&amp;color=0,0,0&amp;vbahtmlprocessed=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0864" y="1913962"/>
            <a:ext cx="7507224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P_7_BD#a43178458?vbadefaultcenterpage=1&amp;parentnodeid=6ce609ba5&amp;color=0,0,0&amp;vbahtmlprocessed=1&amp;bbb=1&amp;hasbroken=1"/>
          <p:cNvSpPr/>
          <p:nvPr/>
        </p:nvSpPr>
        <p:spPr>
          <a:xfrm>
            <a:off x="356616" y="4428562"/>
            <a:ext cx="11475720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从尚书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中书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侍中到尚书省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中书省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门下省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说明中朝制与三省制存在一定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渊源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体现了内廷近臣向朝堂执政大臣的演化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43_1#941c7cff4?segpoint=1&amp;vbadefaultcenterpage=1&amp;parentnodeid=6ce609ba5&amp;color=0,0,0&amp;vbahtmlprocessed=1&amp;breaktoken=1&amp;bbb=1"/>
          <p:cNvSpPr/>
          <p:nvPr/>
        </p:nvSpPr>
        <p:spPr>
          <a:xfrm>
            <a:off x="356616" y="1098114"/>
            <a:ext cx="1147572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地方行政制度</a:t>
            </a:r>
            <a:endParaRPr lang="en-US" altLang="zh-CN" sz="2400"/>
          </a:p>
        </p:txBody>
      </p:sp>
      <p:graphicFrame>
        <p:nvGraphicFramePr>
          <p:cNvPr id="27" name="QB_7_BD.43_2#941c7cff4?colgroup=5,8,22&amp;vbadefaultcenterpage=1&amp;parentnodeid=6ce609ba5&amp;color=0,0,0&amp;vbahtmlprocessed=1&amp;bbb=1&amp;hasbroken=1"/>
          <p:cNvGraphicFramePr>
            <a:graphicFrameLocks noGrp="1"/>
          </p:cNvGraphicFramePr>
          <p:nvPr/>
        </p:nvGraphicFramePr>
        <p:xfrm>
          <a:off x="356616" y="1702381"/>
          <a:ext cx="11439144" cy="3902075"/>
        </p:xfrm>
        <a:graphic>
          <a:graphicData uri="http://schemas.openxmlformats.org/drawingml/2006/table">
            <a:tbl>
              <a:tblPr/>
              <a:tblGrid>
                <a:gridCol w="1837944"/>
                <a:gridCol w="2743200"/>
                <a:gridCol w="6858000"/>
              </a:tblGrid>
              <a:tr h="471551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朝代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地方行政体制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具体内容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041">
                <a:tc rowSpan="2"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两汉时期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西汉初期：</a:t>
                      </a:r>
                      <a:endParaRPr lang="en-US" altLang="zh-CN" sz="1200"/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（1）郡、县二级制</a:t>
                      </a:r>
                      <a:endParaRPr lang="en-US" altLang="zh-CN" sz="1200"/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（2）王国和侯国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汉朝沿袭秦朝的郡、县二级制，汉初地方行政制度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还包括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。景帝、武帝后，诸侯国的权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力被不断削弱。东汉晚期，原监察区“州”变为一级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行政机构，形成州、郡、县三级制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153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东汉晚期：州、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郡、县三级制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494665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魏晋南北朝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州、郡、县三级制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州、郡、县三级制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65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隋朝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州、县二级制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废郡，以州统县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QB_7_AN.44_1#941c7cff4.blank?vbadefaultcenterpage=1&amp;parentnodeid=6ce609ba5&amp;color=0,0,0&amp;vbapositionanswer=26&amp;vbahtmlprocessed=1&amp;bbb=1"/>
          <p:cNvSpPr/>
          <p:nvPr/>
        </p:nvSpPr>
        <p:spPr>
          <a:xfrm>
            <a:off x="5974960" y="2913516"/>
            <a:ext cx="1744663" cy="4174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王国和侯国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QB_7_BD.45_1#941c7cff4?colgroup=5,8,22&amp;vbadefaultcenterpage=1&amp;parentnodeid=6ce609ba5&amp;color=0,0,0&amp;vbahtmlprocessed=1&amp;breaktoken=1&amp;bbb=1&amp;hasbroken=1"/>
          <p:cNvGraphicFramePr>
            <a:graphicFrameLocks noGrp="1"/>
          </p:cNvGraphicFramePr>
          <p:nvPr/>
        </p:nvGraphicFramePr>
        <p:xfrm>
          <a:off x="356616" y="1968255"/>
          <a:ext cx="11439144" cy="3382010"/>
        </p:xfrm>
        <a:graphic>
          <a:graphicData uri="http://schemas.openxmlformats.org/drawingml/2006/table">
            <a:tbl>
              <a:tblPr/>
              <a:tblGrid>
                <a:gridCol w="1837944"/>
                <a:gridCol w="2743200"/>
                <a:gridCol w="6858000"/>
              </a:tblGrid>
              <a:tr h="471551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朝代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地方行政体制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具体内容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153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唐朝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道、州、县三级制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道变成州、县以上的一级行政实体。唐中期以后设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，后形成藩镇割据势力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153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宋朝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路、州、县三级制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分为州和县二级，后又改道为路，形成路、州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（府）、县三级制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153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元朝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省、路、府、州、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县多级行政制度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实行行省制，形成省、路、府、州、县多级行政制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度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QB_7_AN.46_1#941c7cff4.blank?vbadefaultcenterpage=1&amp;parentnodeid=6ce609ba5&amp;color=0,0,0&amp;vbapositionanswer=27&amp;vbahtmlprocessed=1&amp;bbb=1"/>
          <p:cNvSpPr/>
          <p:nvPr/>
        </p:nvSpPr>
        <p:spPr>
          <a:xfrm>
            <a:off x="5060560" y="2905642"/>
            <a:ext cx="1135063" cy="4174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节度使</a:t>
            </a:r>
            <a:endParaRPr lang="en-US" altLang="zh-CN" sz="2400"/>
          </a:p>
        </p:txBody>
      </p:sp>
      <p:sp>
        <p:nvSpPr>
          <p:cNvPr id="2" name="QB_7_BD.45_1#941c7cff4?colgroup=5,8,22&amp;vbadefaultcenterpage=1&amp;parentnodeid=6ce609ba5&amp;color=0,0,0&amp;vbahtmlprocessed=1&amp;breaktoken=1&amp;bbb=1"/>
          <p:cNvSpPr txBox="1"/>
          <p:nvPr/>
        </p:nvSpPr>
        <p:spPr>
          <a:xfrm>
            <a:off x="11180207" y="1352305"/>
            <a:ext cx="615553" cy="4935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  <a:endParaRPr lang="zh-CN" altLang="en-US" sz="24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QB_7_BD.47_1#941c7cff4?colgroup=5,8,22&amp;vbadefaultcenterpage=1&amp;parentnodeid=6ce609ba5&amp;color=0,0,0&amp;vbahtmlprocessed=1&amp;breaktoken=1&amp;bbb=1&amp;hasbroken=1"/>
          <p:cNvGraphicFramePr>
            <a:graphicFrameLocks noGrp="1"/>
          </p:cNvGraphicFramePr>
          <p:nvPr/>
        </p:nvGraphicFramePr>
        <p:xfrm>
          <a:off x="356616" y="1977844"/>
          <a:ext cx="11439144" cy="3362833"/>
        </p:xfrm>
        <a:graphic>
          <a:graphicData uri="http://schemas.openxmlformats.org/drawingml/2006/table">
            <a:tbl>
              <a:tblPr/>
              <a:tblGrid>
                <a:gridCol w="1837944"/>
                <a:gridCol w="2743200"/>
                <a:gridCol w="6858000"/>
              </a:tblGrid>
              <a:tr h="471551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朝代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地方行政体制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具体内容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641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明朝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废行省设三司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明初废除行中书省，但省的格局并未改变，其权力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由布政使司、按察使司、都指挥使司分割。后来，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朝廷向各省派出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、巡按，总揽一省之权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641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清朝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省、府、县三级制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清承明制，巡抚成为一省长官，又设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掌管一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省或数省军政大权。明清时期，省之下设府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（州），府之下设县（州）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QB_7_AN.48_1#941c7cff4.blank?vbadefaultcenterpage=1&amp;parentnodeid=6ce609ba5&amp;color=0,0,0&amp;vbapositionanswer=28&amp;vbahtmlprocessed=1&amp;bbb=1"/>
          <p:cNvSpPr/>
          <p:nvPr/>
        </p:nvSpPr>
        <p:spPr>
          <a:xfrm>
            <a:off x="7194160" y="3394274"/>
            <a:ext cx="830263" cy="4174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巡抚</a:t>
            </a:r>
            <a:endParaRPr lang="en-US" altLang="zh-CN" sz="2400"/>
          </a:p>
        </p:txBody>
      </p:sp>
      <p:sp>
        <p:nvSpPr>
          <p:cNvPr id="4" name="QB_7_AN.49_1#941c7cff4.blank?vbadefaultcenterpage=1&amp;parentnodeid=6ce609ba5&amp;color=0,0,0&amp;vbapositionanswer=29&amp;vbahtmlprocessed=1&amp;bbb=1"/>
          <p:cNvSpPr/>
          <p:nvPr/>
        </p:nvSpPr>
        <p:spPr>
          <a:xfrm>
            <a:off x="9937360" y="3895543"/>
            <a:ext cx="830263" cy="4174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总督</a:t>
            </a:r>
            <a:endParaRPr lang="en-US" altLang="zh-CN" sz="2400"/>
          </a:p>
        </p:txBody>
      </p:sp>
      <p:sp>
        <p:nvSpPr>
          <p:cNvPr id="2" name="QB_7_BD.47_1#941c7cff4?colgroup=5,8,22&amp;vbadefaultcenterpage=1&amp;parentnodeid=6ce609ba5&amp;color=0,0,0&amp;vbahtmlprocessed=1&amp;breaktoken=1&amp;bbb=1"/>
          <p:cNvSpPr txBox="1"/>
          <p:nvPr/>
        </p:nvSpPr>
        <p:spPr>
          <a:xfrm>
            <a:off x="11180207" y="1361893"/>
            <a:ext cx="615553" cy="4935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  <a:endParaRPr lang="zh-CN" altLang="en-US" sz="24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7_BD#a010c2e9f?vbadefaultcenterpage=1&amp;parentnodeid=6ce609ba5&amp;color=0,0,0&amp;vbahtmlprocessed=1&amp;breaktoken=1&amp;bbb=1&amp;hasbroken=1"/>
          <p:cNvSpPr/>
          <p:nvPr/>
        </p:nvSpPr>
        <p:spPr>
          <a:xfrm>
            <a:off x="356616" y="1128976"/>
            <a:ext cx="11475720" cy="4386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知识拓展</a:t>
            </a:r>
            <a:endParaRPr lang="en-US" altLang="zh-CN" sz="2800"/>
          </a:p>
          <a:p>
            <a:pPr algn="ctr"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山川形便与犬牙交错</a:t>
            </a:r>
            <a:endParaRPr lang="en-US" altLang="zh-CN" sz="2800"/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“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山川形便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”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指的是秦汉以来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地方行政区划大体依山川地形的自然界线或历史传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统等因素来确定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。“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犬牙交错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”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指从元代开始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行省区划主要以中央军事控制为目的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采取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“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犬牙交错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”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的原则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任意将自然环境差异极大的地区拼成一个省级行政区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“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山川形便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”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区划的政区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自然属性与经济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文化一体化趋势较强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但极易产生割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据局面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。“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犬牙交错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”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区划的政区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能削弱地方的经济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文化认同感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使行省失去扼险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而守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割据称雄的地理环境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比较容易受到中央控制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#64bedd6c2.fixed?vbadefaultcenterpage=1&amp;parentnodeid=17ef7716e&amp;color=161,73,155&amp;vbahtmlprocessed=1&amp;bbb=1"/>
          <p:cNvSpPr/>
          <p:nvPr/>
        </p:nvSpPr>
        <p:spPr>
          <a:xfrm>
            <a:off x="5541264" y="2121408"/>
            <a:ext cx="1078992" cy="85953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6200"/>
              </a:lnSpc>
            </a:pPr>
            <a:r>
              <a:rPr lang="en-US" altLang="zh-CN" sz="50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5000">
              <a:solidFill>
                <a:srgbClr val="FF0000"/>
              </a:solidFill>
            </a:endParaRPr>
          </a:p>
        </p:txBody>
      </p:sp>
      <p:sp>
        <p:nvSpPr>
          <p:cNvPr id="3" name="C_5#64bedd6c2"/>
          <p:cNvSpPr/>
          <p:nvPr/>
        </p:nvSpPr>
        <p:spPr>
          <a:xfrm>
            <a:off x="2313432" y="3163824"/>
            <a:ext cx="7562088" cy="9144"/>
          </a:xfrm>
          <a:prstGeom prst="line">
            <a:avLst/>
          </a:prstGeom>
          <a:noFill/>
          <a:ln w="12700">
            <a:solidFill>
              <a:srgbClr val="A1499B"/>
            </a:solidFill>
            <a:prstDash val="solid"/>
          </a:ln>
        </p:spPr>
        <p:txBody>
          <a:bodyPr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C_5_BD#64bedd6c2.fixed?vbadefaultcenterpage=1&amp;parentnodeid=17ef7716e&amp;color=161,73,155&amp;vbahtmlprocessed=1&amp;bbb=1"/>
          <p:cNvSpPr/>
          <p:nvPr/>
        </p:nvSpPr>
        <p:spPr>
          <a:xfrm>
            <a:off x="539496" y="3419856"/>
            <a:ext cx="11091672" cy="14945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6300"/>
              </a:lnSpc>
            </a:pPr>
            <a:r>
              <a:rPr lang="en-US" altLang="zh-CN" sz="50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</a:t>
            </a:r>
            <a:r>
              <a:rPr lang="en-US" altLang="zh-CN" sz="5000" b="0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0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研考点</a:t>
            </a:r>
            <a:r>
              <a:rPr lang="en-US" altLang="zh-CN" sz="5000" b="0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0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精准突破</a:t>
            </a:r>
            <a:endParaRPr lang="en-US" altLang="zh-CN" sz="5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6_BD#b0cb4766b?vbadefaultcenterpage=1&amp;parentnodeid=64bedd6c2&amp;color=0,0,0&amp;vbahtmlprocessed=1&amp;breaktoken=1&amp;bbb=1"/>
          <p:cNvSpPr/>
          <p:nvPr/>
        </p:nvSpPr>
        <p:spPr>
          <a:xfrm>
            <a:off x="356616" y="502920"/>
            <a:ext cx="11475720" cy="1077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700"/>
              </a:lnSpc>
            </a:pPr>
            <a:r>
              <a:rPr lang="en-US" altLang="zh-CN" sz="32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考点一</a:t>
            </a:r>
            <a:r>
              <a:rPr lang="en-US" altLang="zh-CN" sz="32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中国古代政治体制在秦朝建立前后的巨大变化</a:t>
            </a:r>
            <a:endParaRPr lang="en-US" altLang="zh-CN" sz="3200"/>
          </a:p>
        </p:txBody>
      </p:sp>
      <p:sp>
        <p:nvSpPr>
          <p:cNvPr id="3" name="C_7_BD#c1adc6637?vbadefaultcenterpage=1&amp;parentnodeid=b0cb4766b&amp;color=0,0,0&amp;vbahtmlprocessed=1&amp;bbb=1"/>
          <p:cNvSpPr/>
          <p:nvPr/>
        </p:nvSpPr>
        <p:spPr>
          <a:xfrm>
            <a:off x="356616" y="1205928"/>
            <a:ext cx="11475720" cy="1077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600"/>
              </a:lnSpc>
            </a:pPr>
            <a:r>
              <a:rPr lang="en-US" altLang="zh-CN" sz="32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史料探究</a:t>
            </a:r>
            <a:endParaRPr lang="en-US" altLang="zh-CN" sz="3200"/>
          </a:p>
        </p:txBody>
      </p:sp>
      <p:sp>
        <p:nvSpPr>
          <p:cNvPr id="4" name="QB_8_BD.50_1#002a9e007?vbadefaultcenterpage=1&amp;parentnodeid=c1adc6637&amp;color=0,0,0&amp;vbahtmlprocessed=1&amp;bbb=1&amp;hasbroken=1"/>
          <p:cNvSpPr/>
          <p:nvPr/>
        </p:nvSpPr>
        <p:spPr>
          <a:xfrm>
            <a:off x="356616" y="1912598"/>
            <a:ext cx="11475720" cy="3268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材料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春秋战国时期是中国历史上承前启后的重要时期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,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因为春秋战国时期中国完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成了社会的转型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在此之前中国社会仍然是血缘社会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,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在此之后虽然仍有浓重的血缘色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彩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,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但转向了地缘社会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;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在此之前是封建诸侯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贵族分权的时代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,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在此之后是专制独裁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皇帝集权的时代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400"/>
          </a:p>
          <a:p>
            <a:pPr algn="r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——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摘编自辛田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《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春秋战国时期社会转型研究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》</a:t>
            </a:r>
            <a:endParaRPr lang="en-US" altLang="zh-CN" sz="2400"/>
          </a:p>
          <a:p>
            <a:pPr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【思考】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根据材料，归纳春秋战国时期社会转型前后的相同点与不同点。</a:t>
            </a:r>
            <a:endParaRPr lang="en-US" altLang="zh-CN" sz="2400"/>
          </a:p>
        </p:txBody>
      </p:sp>
      <p:sp>
        <p:nvSpPr>
          <p:cNvPr id="5" name="QB_8_BD.50_2#002a9e007?segpoint=1&amp;vbadefaultcenterpage=1&amp;parentnodeid=c1adc6637&amp;color=0,0,0&amp;vbahtmlprocessed=1&amp;bbb=1&amp;hasbroken=1"/>
          <p:cNvSpPr/>
          <p:nvPr/>
        </p:nvSpPr>
        <p:spPr>
          <a:xfrm>
            <a:off x="356616" y="5210556"/>
            <a:ext cx="11475720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试答：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____________________________________________________________________</a:t>
            </a:r>
            <a:endParaRPr lang="en-US" altLang="zh-CN" sz="24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______________________________________________________________________</a:t>
            </a:r>
            <a:endParaRPr lang="en-US" altLang="zh-CN" sz="2400"/>
          </a:p>
        </p:txBody>
      </p:sp>
      <p:sp>
        <p:nvSpPr>
          <p:cNvPr id="6" name="QB_8_AN.51_1#002a9e007.blank?vbadefaultcenterpage=1&amp;parentnodeid=c1adc6637&amp;color=0,0,0&amp;vbapositionanswer=30&amp;vbahtmlprocessed=1&amp;bbb=1"/>
          <p:cNvSpPr/>
          <p:nvPr/>
        </p:nvSpPr>
        <p:spPr>
          <a:xfrm>
            <a:off x="356616" y="5182616"/>
            <a:ext cx="11475388" cy="10333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indent="1224280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相同点:保留了血缘色彩。</a:t>
            </a:r>
            <a:endParaRPr lang="en-US" altLang="zh-CN" sz="2400"/>
          </a:p>
          <a:p>
            <a:pPr lvl="1" indent="-457200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不同点:从血缘社会到地缘社会;从贵族政治到官僚政治;从分权到集权。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7_BD#c9d7ae557?vbadefaultcenterpage=1&amp;parentnodeid=b0cb4766b&amp;color=0,0,0&amp;vbahtmlprocessed=1&amp;breaktoken=1&amp;bbb=1"/>
          <p:cNvSpPr/>
          <p:nvPr/>
        </p:nvSpPr>
        <p:spPr>
          <a:xfrm>
            <a:off x="356616" y="504000"/>
            <a:ext cx="11475720" cy="1077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600"/>
              </a:lnSpc>
            </a:pPr>
            <a:r>
              <a:rPr lang="en-US" altLang="zh-CN" sz="32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史观史论</a:t>
            </a:r>
            <a:endParaRPr lang="en-US" altLang="zh-CN" sz="3200"/>
          </a:p>
        </p:txBody>
      </p:sp>
      <p:sp>
        <p:nvSpPr>
          <p:cNvPr id="3" name="P_8_BD#4437ab7c4?segpoint=1&amp;vbadefaultcenterpage=1&amp;parentnodeid=c9d7ae557&amp;color=0,0,0&amp;vbahtmlprocessed=1&amp;bbb=1"/>
          <p:cNvSpPr/>
          <p:nvPr/>
        </p:nvSpPr>
        <p:spPr>
          <a:xfrm>
            <a:off x="356616" y="1220892"/>
            <a:ext cx="11475720" cy="3827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1.中国古代政治体制在秦朝建立前后的巨大变化</a:t>
            </a:r>
            <a:endParaRPr lang="en-US" altLang="zh-CN" sz="24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（1）先秦时期的国家建立在部族联合和分封制的基础之上,集权程度不高,管理比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较松散。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（2）春秋战国时期,周天子权力衰落,分封制瓦解,各诸侯国为了满足争霸的需要,通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过变法逐渐形成新的政治制度,顺应了新兴地主阶级的要求。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（3）从秦朝开始,君主专制中央集权制度确立,“皇帝”取代“王”,官僚政治取代贵族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政治,郡县制取代分封制,政权组织结构更加紧密,统治力度大大加强。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_3_BD#e9123024e?colgroup=2,34&amp;vbadefaultcenterpage=1&amp;parentnodeid=a0f295143&amp;color=0,0,0&amp;vbahtmlprocessed=1&amp;breaktoken=1&amp;bbb=1&amp;hasbroken=1"/>
          <p:cNvGraphicFramePr>
            <a:graphicFrameLocks noGrp="1"/>
          </p:cNvGraphicFramePr>
          <p:nvPr/>
        </p:nvGraphicFramePr>
        <p:xfrm>
          <a:off x="356617" y="2698695"/>
          <a:ext cx="11472628" cy="1921129"/>
        </p:xfrm>
        <a:graphic>
          <a:graphicData uri="http://schemas.openxmlformats.org/drawingml/2006/table">
            <a:tbl>
              <a:tblPr/>
              <a:tblGrid>
                <a:gridCol w="872222"/>
                <a:gridCol w="10600406"/>
              </a:tblGrid>
              <a:tr h="1921129">
                <a:tc>
                  <a:txBody>
                    <a:bodyPr wrap="square"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主题</a:t>
                      </a:r>
                      <a:endParaRPr lang="en-US" altLang="zh-CN" sz="24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线索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政治制度是统治阶级为实现阶级专政而采取的统治方式、方法的总和。由于国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情不同，各国的政治制度有较大差异。人类历史上政治制度的发展演变过程,体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现了从专制到民主、从人治到法治的历史发展趋势，反映了人类政治文明的进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步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3_BD#e9123024e?colgroup=2,34&amp;vbadefaultcenterpage=1&amp;parentnodeid=a0f295143&amp;color=0,0,0&amp;vbahtmlprocessed=1&amp;breaktoken=1&amp;bbb=1"/>
          <p:cNvSpPr txBox="1"/>
          <p:nvPr/>
        </p:nvSpPr>
        <p:spPr>
          <a:xfrm>
            <a:off x="11213692" y="2082746"/>
            <a:ext cx="615553" cy="4935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  <a:endParaRPr lang="zh-CN" altLang="en-US" sz="24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8_BD#4437ab7c4?segpoint=1&amp;vbadefaultcenterpage=1&amp;parentnodeid=c9d7ae557&amp;color=0,0,0&amp;vbahtmlprocessed=1&amp;breaktoken=1&amp;bbb=1"/>
          <p:cNvSpPr/>
          <p:nvPr/>
        </p:nvSpPr>
        <p:spPr>
          <a:xfrm>
            <a:off x="356616" y="817317"/>
            <a:ext cx="11475720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2.早期贵族政治向官僚政治的转变</a:t>
            </a:r>
            <a:endParaRPr lang="en-US" altLang="zh-CN" sz="24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ts val="4200"/>
              </a:lnSpc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（1）表现</a:t>
            </a:r>
            <a:endParaRPr lang="en-US" altLang="zh-CN" sz="2400"/>
          </a:p>
        </p:txBody>
      </p:sp>
      <p:pic>
        <p:nvPicPr>
          <p:cNvPr id="4" name="P_8_BD#4437ab7c4?vbadefaultcenterpage=1&amp;parentnodeid=c9d7ae557&amp;color=0,0,0&amp;vbahtmlprocessed=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2696" y="1977843"/>
            <a:ext cx="563270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P_8_BD#4437ab7c4?segpoint=1&amp;vbadefaultcenterpage=1&amp;parentnodeid=c9d7ae557&amp;color=0,0,0&amp;vbahtmlprocessed=1&amp;bbb=1&amp;hasbroken=1"/>
          <p:cNvSpPr/>
          <p:nvPr/>
        </p:nvSpPr>
        <p:spPr>
          <a:xfrm>
            <a:off x="356616" y="4860743"/>
            <a:ext cx="11475720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（2）影响:郡县制取代分封制,官僚制取代贵族制,地缘政治组织取代血缘政治组织,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一种新型的国家形态和国家管理方式及政治体制由此建立起来。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7_BD#eeabceb8d?vbadefaultcenterpage=1&amp;parentnodeid=b0cb4766b&amp;color=0,0,0&amp;vbahtmlprocessed=1&amp;breaktoken=1&amp;bbb=1"/>
          <p:cNvSpPr/>
          <p:nvPr/>
        </p:nvSpPr>
        <p:spPr>
          <a:xfrm>
            <a:off x="356616" y="504000"/>
            <a:ext cx="11475720" cy="1077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600"/>
              </a:lnSpc>
            </a:pPr>
            <a:r>
              <a:rPr lang="en-US" altLang="zh-CN" sz="32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真题典例</a:t>
            </a:r>
            <a:endParaRPr lang="en-US" altLang="zh-CN" sz="3200"/>
          </a:p>
        </p:txBody>
      </p:sp>
      <p:sp>
        <p:nvSpPr>
          <p:cNvPr id="3" name="QC_8_BD.52_1#33045ec4b?vbadefaultcenterpage=1&amp;parentnodeid=eeabceb8d&amp;color=0,0,0&amp;vbahtmlprocessed=1&amp;bbb=1&amp;hasbroken=1"/>
          <p:cNvSpPr/>
          <p:nvPr/>
        </p:nvSpPr>
        <p:spPr>
          <a:xfrm>
            <a:off x="356616" y="1220892"/>
            <a:ext cx="11475720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[2022·河北卷]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“太子”在周代是对天子、诸侯权位继承人的称谓。该词在西周时期青铜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器铭文和其他文献中绝少见到，而在春秋时期开始频繁出现。这一现象(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endParaRPr lang="en-US" altLang="zh-CN" sz="2400"/>
          </a:p>
        </p:txBody>
      </p:sp>
      <p:sp>
        <p:nvSpPr>
          <p:cNvPr id="4" name="QC_8_AN.53_1#33045ec4b.bracket?vbadefaultcenterpage=1&amp;parentnodeid=eeabceb8d&amp;color=0,0,0&amp;vbapositionanswer=31&amp;vbahtmlprocessed=1"/>
          <p:cNvSpPr/>
          <p:nvPr/>
        </p:nvSpPr>
        <p:spPr>
          <a:xfrm>
            <a:off x="10072116" y="1768262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400"/>
          </a:p>
        </p:txBody>
      </p:sp>
      <p:sp>
        <p:nvSpPr>
          <p:cNvPr id="5" name="QC_8_BD.54_1#33045ec4b.choices?vbadefaultcenterpage=1&amp;parentnodeid=eeabceb8d&amp;color=0,0,0&amp;vbahtmlprocessed=1&amp;bbb=1"/>
          <p:cNvSpPr/>
          <p:nvPr/>
        </p:nvSpPr>
        <p:spPr>
          <a:xfrm>
            <a:off x="356616" y="2320481"/>
            <a:ext cx="11475720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400"/>
              </a:lnSpc>
              <a:tabLst>
                <a:tab pos="5843905" algn="l"/>
              </a:tabLst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A.反映社会尊卑有序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B.表明分封制逐渐瓦解</a:t>
            </a:r>
            <a:endParaRPr lang="en-US" altLang="zh-CN" sz="2400"/>
          </a:p>
          <a:p>
            <a:pPr latinLnBrk="1">
              <a:lnSpc>
                <a:spcPts val="4200"/>
              </a:lnSpc>
              <a:tabLst>
                <a:tab pos="5843905" algn="l"/>
              </a:tabLst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C.体现权力过渡平稳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D.说明宗法制遭到破坏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8_AS.55_1#33045ec4b?vbadefaultcenterpage=1&amp;parentnodeid=eeabceb8d&amp;color=0,0,0&amp;vbahtmlprocessed=1&amp;breaktoken=1&amp;bbb=1"/>
          <p:cNvSpPr/>
          <p:nvPr/>
        </p:nvSpPr>
        <p:spPr>
          <a:xfrm>
            <a:off x="356616" y="1574745"/>
            <a:ext cx="1147572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4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解题思路</a:t>
            </a:r>
            <a:endParaRPr lang="en-US" altLang="zh-CN" sz="2400"/>
          </a:p>
        </p:txBody>
      </p:sp>
      <p:graphicFrame>
        <p:nvGraphicFramePr>
          <p:cNvPr id="36" name="QC_8_AS.55_2#33045ec4b?colgroup=4,32&amp;vbadefaultcenterpage=1&amp;parentnodeid=eeabceb8d&amp;color=0,0,0&amp;vbahtmlprocessed=1&amp;bbb=1&amp;hasbroken=1"/>
          <p:cNvGraphicFramePr>
            <a:graphicFrameLocks noGrp="1"/>
          </p:cNvGraphicFramePr>
          <p:nvPr/>
        </p:nvGraphicFramePr>
        <p:xfrm>
          <a:off x="356616" y="2179011"/>
          <a:ext cx="11430000" cy="2948813"/>
        </p:xfrm>
        <a:graphic>
          <a:graphicData uri="http://schemas.openxmlformats.org/drawingml/2006/table">
            <a:tbl>
              <a:tblPr/>
              <a:tblGrid>
                <a:gridCol w="1371600"/>
                <a:gridCol w="6355080"/>
                <a:gridCol w="3703320"/>
              </a:tblGrid>
              <a:tr h="494665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提关键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“太子”</a:t>
                      </a: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……</a:t>
                      </a: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在春秋时期开始频繁出现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494665">
                <a:tc rowSpan="3"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辨易错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社会尊卑有序指的是礼乐制，而非宗法制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A:史实错误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65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材料描述的是继承制度宗法制，而非分封制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B:表述错误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65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宗法制的破坏与瓦解，与权力平稳过渡无关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C:史实错误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153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明结论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“太子”这个词在西周时期几乎没有出现过，但是在春秋时期却频繁出现，</a:t>
                      </a:r>
                      <a:endParaRPr lang="en-US" altLang="zh-CN" sz="2400" b="1" i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楷体" panose="02010609060101010101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说明西周时期的嫡长子继承制遭到了破坏，D项正确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6_BD#4e24c8b17?vbadefaultcenterpage=1&amp;parentnodeid=64bedd6c2&amp;color=0,0,0&amp;vbahtmlprocessed=1&amp;breaktoken=1&amp;bbb=1"/>
          <p:cNvSpPr/>
          <p:nvPr/>
        </p:nvSpPr>
        <p:spPr>
          <a:xfrm>
            <a:off x="356616" y="504000"/>
            <a:ext cx="11475720" cy="1077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700"/>
              </a:lnSpc>
            </a:pPr>
            <a:r>
              <a:rPr lang="en-US" altLang="zh-CN" sz="32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考点二</a:t>
            </a:r>
            <a:r>
              <a:rPr lang="en-US" altLang="zh-CN" sz="32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中央与地方体制的发展演变</a:t>
            </a:r>
            <a:endParaRPr lang="en-US" altLang="zh-CN" sz="3200"/>
          </a:p>
        </p:txBody>
      </p:sp>
      <p:sp>
        <p:nvSpPr>
          <p:cNvPr id="3" name="C_7_BD#0e3d664d8?vbadefaultcenterpage=1&amp;parentnodeid=4e24c8b17&amp;color=0,0,0&amp;vbahtmlprocessed=1&amp;bbb=1"/>
          <p:cNvSpPr/>
          <p:nvPr/>
        </p:nvSpPr>
        <p:spPr>
          <a:xfrm>
            <a:off x="356616" y="1207008"/>
            <a:ext cx="11475720" cy="1077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600"/>
              </a:lnSpc>
            </a:pPr>
            <a:r>
              <a:rPr lang="en-US" altLang="zh-CN" sz="32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史料探究</a:t>
            </a:r>
            <a:endParaRPr lang="en-US" altLang="zh-CN" sz="3200"/>
          </a:p>
        </p:txBody>
      </p:sp>
      <p:sp>
        <p:nvSpPr>
          <p:cNvPr id="4" name="C_8_BD#a9fae3c8a?segpoint=1&amp;vbadefaultcenterpage=1&amp;parentnodeid=0e3d664d8&amp;color=0,0,0&amp;vbahtmlprocessed=1&amp;bbb=1"/>
          <p:cNvSpPr/>
          <p:nvPr/>
        </p:nvSpPr>
        <p:spPr>
          <a:xfrm>
            <a:off x="356616" y="1911520"/>
            <a:ext cx="11475720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视角1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中央行政制度的变化</a:t>
            </a:r>
            <a:endParaRPr lang="en-US" altLang="zh-CN" sz="2800"/>
          </a:p>
        </p:txBody>
      </p:sp>
      <p:sp>
        <p:nvSpPr>
          <p:cNvPr id="5" name="QB_9_BD.56_1#d3753405f?vbadefaultcenterpage=1&amp;parentnodeid=a9fae3c8a&amp;color=0,0,0&amp;vbahtmlprocessed=1&amp;bbb=1&amp;hasbroken=1"/>
          <p:cNvSpPr/>
          <p:nvPr/>
        </p:nvSpPr>
        <p:spPr>
          <a:xfrm>
            <a:off x="356616" y="2526504"/>
            <a:ext cx="11475720" cy="2150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材料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汉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）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武帝重用内朝尚书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,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夺宰相权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下逮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南朝时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）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宋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齐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,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尚书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中书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侍中三者皆为辅臣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唐代中央最高机关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,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依然是魏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晋以来的尚书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中书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门下三省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但他们现在已是正式的宰相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,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而非帝王之私属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古代的宰相权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,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现在是析而为三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400"/>
          </a:p>
          <a:p>
            <a:pPr algn="r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——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摘编自钱穆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《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国史大纲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》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9_BD.56_2#d3753405f?vbadefaultcenterpage=1&amp;parentnodeid=a9fae3c8a&amp;color=0,0,0&amp;vbahtmlprocessed=1&amp;breaktoken=1&amp;bbb=1&amp;hasbroken=1"/>
          <p:cNvSpPr/>
          <p:nvPr/>
        </p:nvSpPr>
        <p:spPr>
          <a:xfrm>
            <a:off x="356616" y="2016642"/>
            <a:ext cx="11475720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【思考】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根据材料,概括汉、魏晋、唐三个时期中枢机构的演变，并概括历代封建王朝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不断调控中枢权力的基本策略。</a:t>
            </a:r>
            <a:endParaRPr lang="en-US" altLang="zh-CN" sz="2400"/>
          </a:p>
        </p:txBody>
      </p:sp>
      <p:sp>
        <p:nvSpPr>
          <p:cNvPr id="3" name="QB_9_BD.56_3#d3753405f?segpoint=1&amp;vbadefaultcenterpage=1&amp;parentnodeid=a9fae3c8a&amp;color=0,0,0&amp;vbahtmlprocessed=1&amp;bbb=1&amp;hasbroken=1"/>
          <p:cNvSpPr/>
          <p:nvPr/>
        </p:nvSpPr>
        <p:spPr>
          <a:xfrm>
            <a:off x="356616" y="3112779"/>
            <a:ext cx="11475720" cy="1592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试答：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____________________________________________________________________</a:t>
            </a:r>
            <a:endParaRPr lang="en-US" altLang="zh-CN" sz="24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___________________________________________________________________________</a:t>
            </a:r>
            <a:endParaRPr lang="en-US" altLang="zh-CN" sz="2400"/>
          </a:p>
        </p:txBody>
      </p:sp>
      <p:sp>
        <p:nvSpPr>
          <p:cNvPr id="4" name="QB_9_AN.57_1#d3753405f.blank?vbadefaultcenterpage=1&amp;parentnodeid=a9fae3c8a&amp;color=0,0,0&amp;vbapositionanswer=32&amp;vbahtmlprocessed=1&amp;bbb=1&amp;hasbroken=1"/>
          <p:cNvSpPr/>
          <p:nvPr/>
        </p:nvSpPr>
        <p:spPr>
          <a:xfrm>
            <a:off x="356870" y="3084830"/>
            <a:ext cx="11684000" cy="15716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767080" indent="457200" latinLnBrk="1">
              <a:lnSpc>
                <a:spcPct val="1500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演变:汉武帝设内朝以夺相权;魏晋时期出现了三省;唐代三省长官正式成为宰相。</a:t>
            </a:r>
            <a:endParaRPr lang="en-US" altLang="zh-CN" sz="2400"/>
          </a:p>
          <a:p>
            <a:pPr lvl="1" indent="-457200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基本策略:分散相权;权力制衡。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8_BD#65eb17fd4?segpoint=1&amp;vbadefaultcenterpage=1&amp;parentnodeid=0e3d664d8&amp;color=0,0,0&amp;vbahtmlprocessed=1&amp;breaktoken=1&amp;bbb=1"/>
          <p:cNvSpPr/>
          <p:nvPr/>
        </p:nvSpPr>
        <p:spPr>
          <a:xfrm>
            <a:off x="356616" y="504000"/>
            <a:ext cx="11475720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视角2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地方体制演变的特点</a:t>
            </a:r>
            <a:endParaRPr lang="en-US" altLang="zh-CN" sz="2800"/>
          </a:p>
        </p:txBody>
      </p:sp>
      <p:sp>
        <p:nvSpPr>
          <p:cNvPr id="3" name="QB_9_BD.58_1#f539e12ae?vbadefaultcenterpage=1&amp;parentnodeid=65eb17fd4&amp;color=0,0,0&amp;vbahtmlprocessed=1&amp;bbb=1&amp;hasbroken=1"/>
          <p:cNvSpPr/>
          <p:nvPr/>
        </p:nvSpPr>
        <p:spPr>
          <a:xfrm>
            <a:off x="356616" y="1125059"/>
            <a:ext cx="11475720" cy="3827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材料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东汉中平五年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公元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188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年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），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州由监察体制转变为行政区实体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历经三国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两晋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南北朝直至隋代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长达四百余年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州一直为我国最高一级行政区划单位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……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唐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朝初年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道仅是一种监察区划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至唐玄宗时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才发展为行政区划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成为凌驾于州县之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上的地方最高一级行政单位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从而使唐代地方行政体制由州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县二级制转变为道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州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县三级制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宋代沿袭唐制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仅将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“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道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”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改名为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“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路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”。</a:t>
            </a:r>
            <a:endParaRPr lang="en-US" altLang="zh-CN" sz="2400"/>
          </a:p>
          <a:p>
            <a:pPr algn="r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——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摘编自梁励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《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中国古代地方行政区划沿革述论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》</a:t>
            </a:r>
            <a:endParaRPr lang="en-US" altLang="zh-CN" sz="2400"/>
          </a:p>
          <a:p>
            <a:pPr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【思考】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根据材料并结合所学知识，分析州和道作为地方行政区划有何相同点。</a:t>
            </a:r>
            <a:endParaRPr lang="en-US" altLang="zh-CN" sz="2400"/>
          </a:p>
        </p:txBody>
      </p:sp>
      <p:sp>
        <p:nvSpPr>
          <p:cNvPr id="4" name="QB_9_BD.58_2#f539e12ae?segpoint=1&amp;vbadefaultcenterpage=1&amp;parentnodeid=65eb17fd4&amp;color=0,0,0&amp;vbahtmlprocessed=1&amp;bbb=1&amp;hasbroken=1"/>
          <p:cNvSpPr/>
          <p:nvPr/>
        </p:nvSpPr>
        <p:spPr>
          <a:xfrm>
            <a:off x="356616" y="4977956"/>
            <a:ext cx="11475720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试答：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____________________________________________________________________</a:t>
            </a:r>
            <a:endParaRPr lang="en-US" altLang="zh-CN" sz="24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</a:t>
            </a:r>
            <a:endParaRPr lang="en-US" altLang="zh-CN" sz="2400"/>
          </a:p>
        </p:txBody>
      </p:sp>
      <p:sp>
        <p:nvSpPr>
          <p:cNvPr id="5" name="QB_9_AN.59_1#f539e12ae.blank?vbadefaultcenterpage=1&amp;parentnodeid=65eb17fd4&amp;color=0,0,0&amp;vbapositionanswer=33&amp;vbahtmlprocessed=1&amp;bbb=1&amp;hasbroken=1"/>
          <p:cNvSpPr/>
          <p:nvPr/>
        </p:nvSpPr>
        <p:spPr>
          <a:xfrm>
            <a:off x="356616" y="4950016"/>
            <a:ext cx="11475388" cy="10346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ct val="150000"/>
              </a:lnSpc>
            </a:pPr>
            <a:r>
              <a:rPr lang="en-US" altLang="zh-CN" sz="24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</a:t>
            </a: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相同点：都由监察机构转变为行政实体；最初都是最高一级地方行政区划，后地位下降。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7_BD#0dce0eb80?vbadefaultcenterpage=1&amp;parentnodeid=4e24c8b17&amp;color=0,0,0&amp;vbahtmlprocessed=1&amp;breaktoken=1&amp;bbb=1"/>
          <p:cNvSpPr/>
          <p:nvPr/>
        </p:nvSpPr>
        <p:spPr>
          <a:xfrm>
            <a:off x="356616" y="504000"/>
            <a:ext cx="11475720" cy="1077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600"/>
              </a:lnSpc>
            </a:pPr>
            <a:r>
              <a:rPr lang="en-US" altLang="zh-CN" sz="32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史观史论</a:t>
            </a:r>
            <a:endParaRPr lang="en-US" altLang="zh-CN" sz="3200"/>
          </a:p>
        </p:txBody>
      </p:sp>
      <p:sp>
        <p:nvSpPr>
          <p:cNvPr id="3" name="P_8_BD#bbdde98ee?segpoint=1&amp;vbadefaultcenterpage=1&amp;parentnodeid=0dce0eb80&amp;color=0,0,0&amp;vbahtmlprocessed=1&amp;bbb=1"/>
          <p:cNvSpPr/>
          <p:nvPr/>
        </p:nvSpPr>
        <p:spPr>
          <a:xfrm>
            <a:off x="356616" y="1220892"/>
            <a:ext cx="11475720" cy="4944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1.汉唐以来君主专制演变的特点</a:t>
            </a:r>
            <a:endParaRPr lang="en-US" altLang="zh-CN" sz="24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（1）皇帝通过不断压制、侵夺相权来加强皇权。宰相制度沿着相权的步步削弱、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君权的逐渐强化这条主线发展演变。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（2）内朝官向外朝官转化。内朝在牵制、架空外朝的同时,久而久之逐步发展为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制度化、合法化的外朝中央机构。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（3）宰相职位的设置由“实位”转向“虚位”。由“实位”到“虚位”反映的是宰相权限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及权威的下降,宰相不再专职,是对相权的限制压缩。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（4）宰相权力不断分化。宰相既实行分权,在同一机构中,往往设置几个宰相职位,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又注重实权的相对集中,弥补分权效率低下的弊端。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8_BD#bbdde98ee?segpoint=1&amp;vbadefaultcenterpage=1&amp;parentnodeid=0dce0eb80&amp;color=0,0,0&amp;vbahtmlprocessed=1&amp;breaktoken=1&amp;bbb=1&amp;hasbroken=1"/>
          <p:cNvSpPr/>
          <p:nvPr/>
        </p:nvSpPr>
        <p:spPr>
          <a:xfrm>
            <a:off x="356616" y="1461716"/>
            <a:ext cx="11475720" cy="3827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2.中国古代地方行政机构的演变规律</a:t>
            </a:r>
            <a:endParaRPr lang="en-US" altLang="zh-CN" sz="2400"/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（1）中央集权是推动地方行政层级变化的主因。王朝建立初期，一般都要强化对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地方的控制，对地方机构进行改革；王朝后期，中央集权制受到破坏，对地方的控制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也随之减弱。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（2）分权是地方行政机构改革的基本方法。比如宋代设置通判监督知州，设置转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运使削弱地方财政权；明代设置三司分掌地方民政与财政、司法、军事等，但分权易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导致行政效率降低的局面出现。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8_BD#bbdde98ee?segpoint=1&amp;vbadefaultcenterpage=1&amp;parentnodeid=0dce0eb80&amp;color=0,0,0&amp;vbahtmlprocessed=1&amp;breaktoken=1&amp;bbb=1&amp;hasbroken=1"/>
          <p:cNvSpPr/>
          <p:nvPr/>
        </p:nvSpPr>
        <p:spPr>
          <a:xfrm>
            <a:off x="356616" y="2291025"/>
            <a:ext cx="11475720" cy="2150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（3）沿袭变革是历代地方行政层级变迁的主线。中国历代地方行政层级变迁的一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条主要线路是对前代地方行政制度的基本沿袭和改进，沿袭为主，变革为辅。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（4）下稳上动是地方行政层级结构变化的特征。纵观中国2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000多年的封建史，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县作为地方行政层级的基层政区，是相对稳定的，而县之上的州、府、省则变化很大。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7_BD#4af5c2bc1?vbadefaultcenterpage=1&amp;parentnodeid=4e24c8b17&amp;color=0,0,0&amp;vbahtmlprocessed=1&amp;breaktoken=1&amp;bbb=1"/>
          <p:cNvSpPr/>
          <p:nvPr/>
        </p:nvSpPr>
        <p:spPr>
          <a:xfrm>
            <a:off x="356616" y="504000"/>
            <a:ext cx="11475720" cy="1077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600"/>
              </a:lnSpc>
            </a:pPr>
            <a:r>
              <a:rPr lang="en-US" altLang="zh-CN" sz="32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真题典例</a:t>
            </a:r>
            <a:endParaRPr lang="en-US" altLang="zh-CN" sz="3200"/>
          </a:p>
        </p:txBody>
      </p:sp>
      <p:pic>
        <p:nvPicPr>
          <p:cNvPr id="3" name="QC_8_BD.60_1#79b8bc8ec?hastextimagelayout=2&amp;vbadefaultcenterpage=1&amp;parentnodeid=4af5c2bc1&amp;color=0,0,0&amp;vbahtmlprocessed=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0728" y="1266611"/>
            <a:ext cx="3703320" cy="43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8_BD.60_2#79b8bc8ec?hastextimagelayout=2&amp;vbadefaultcenterpage=1&amp;parentnodeid=4af5c2bc1&amp;color=0,0,0&amp;vbahtmlprocessed=1&amp;bbb=1&amp;hasbroken=1"/>
          <p:cNvSpPr/>
          <p:nvPr/>
        </p:nvSpPr>
        <p:spPr>
          <a:xfrm>
            <a:off x="356616" y="1220892"/>
            <a:ext cx="7635240" cy="1592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[2023·海南卷]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据东汉《乙瑛碑》载，鲁相乙瑛向朝廷陈请，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为孔庙增设一名百石卒史来守庙并掌管礼器（流程如下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图）。这一史实最适合用来说明，当时(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endParaRPr lang="en-US" altLang="zh-CN" sz="2400"/>
          </a:p>
        </p:txBody>
      </p:sp>
      <p:sp>
        <p:nvSpPr>
          <p:cNvPr id="5" name="QC_8_AN.61_1#79b8bc8ec.bracket?vbadefaultcenterpage=1&amp;parentnodeid=4af5c2bc1&amp;color=0,0,0&amp;vbapositionanswer=34&amp;vbahtmlprocessed=1"/>
          <p:cNvSpPr/>
          <p:nvPr/>
        </p:nvSpPr>
        <p:spPr>
          <a:xfrm>
            <a:off x="5804916" y="2327062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400"/>
          </a:p>
        </p:txBody>
      </p:sp>
      <p:sp>
        <p:nvSpPr>
          <p:cNvPr id="6" name="QC_8_BD.62_1#79b8bc8ec?hastextimagelayout=2&amp;vbadefaultcenterpage=1&amp;parentnodeid=4af5c2bc1&amp;color=0,0,0&amp;vbahtmlprocessed=1&amp;bbb=1"/>
          <p:cNvSpPr/>
          <p:nvPr/>
        </p:nvSpPr>
        <p:spPr>
          <a:xfrm>
            <a:off x="356616" y="2861183"/>
            <a:ext cx="763524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注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：①—⑦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表示处理此事的先后步骤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）</a:t>
            </a:r>
            <a:endParaRPr lang="en-US" altLang="zh-CN" sz="2400"/>
          </a:p>
        </p:txBody>
      </p:sp>
      <p:sp>
        <p:nvSpPr>
          <p:cNvPr id="7" name="QC_8_BD.62_2#79b8bc8ec.choices?hastextimagelayout=2&amp;vbadefaultcenterpage=1&amp;parentnodeid=4af5c2bc1&amp;color=0,0,0&amp;vbahtmlprocessed=1&amp;bbb=1"/>
          <p:cNvSpPr/>
          <p:nvPr/>
        </p:nvSpPr>
        <p:spPr>
          <a:xfrm>
            <a:off x="356616" y="3402521"/>
            <a:ext cx="7635240" cy="2150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A.国家行政中枢权力的逐渐扩大</a:t>
            </a:r>
            <a:endParaRPr lang="en-US" altLang="zh-CN" sz="2400"/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B.专制主义中央集权的日益巩固</a:t>
            </a:r>
            <a:endParaRPr lang="en-US" altLang="zh-CN" sz="2400"/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C.传统社会道德秩序的渐趋规范</a:t>
            </a:r>
            <a:endParaRPr lang="en-US" altLang="zh-CN" sz="2400"/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D.封建国家不同职能的有效履行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_3_BD#e9123024e?colgroup=2,3,30&amp;vbadefaultcenterpage=1&amp;parentnodeid=a0f295143&amp;color=0,0,0&amp;vbahtmlprocessed=1&amp;breaktoken=1&amp;bbb=1&amp;hasbroken=1"/>
          <p:cNvGraphicFramePr>
            <a:graphicFrameLocks noGrp="1"/>
          </p:cNvGraphicFramePr>
          <p:nvPr/>
        </p:nvGraphicFramePr>
        <p:xfrm>
          <a:off x="356616" y="1747720"/>
          <a:ext cx="11448288" cy="3835400"/>
        </p:xfrm>
        <a:graphic>
          <a:graphicData uri="http://schemas.openxmlformats.org/drawingml/2006/table">
            <a:tbl>
              <a:tblPr/>
              <a:tblGrid>
                <a:gridCol w="877824"/>
                <a:gridCol w="1152144"/>
                <a:gridCol w="9418320"/>
              </a:tblGrid>
              <a:tr h="3823081">
                <a:tc>
                  <a:txBody>
                    <a:bodyPr wrap="square"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主题</a:t>
                      </a:r>
                      <a:endParaRPr lang="en-US" altLang="zh-CN" sz="24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线索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线索1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中国古代的中枢权力机构经历了秦朝的三公九卿、西汉的中朝、隋唐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的三省六部、元朝的中书省、明朝的内阁、清朝的军机处等变化。地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方行政体制经历了从分封制到郡县制再到行省制的发展变化，总趋势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是皇权和中央集权不断加强，相权和地方权力不断被削弱。近代的辛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亥革命推翻了君主专制，建立了共和制；南京国民政府实行独裁统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治；中国共产党在抗日根据地的民主政治建设，加强了抗日民主政权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的建设；中华人民共和国成立后，中国特色的社会主义民主政治制度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逐步确立并发展完善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3_BD#e9123024e?colgroup=2,3,30&amp;vbadefaultcenterpage=1&amp;parentnodeid=a0f295143&amp;color=0,0,0&amp;vbahtmlprocessed=1&amp;breaktoken=1&amp;bbb=1"/>
          <p:cNvSpPr txBox="1"/>
          <p:nvPr/>
        </p:nvSpPr>
        <p:spPr>
          <a:xfrm>
            <a:off x="11189351" y="1131769"/>
            <a:ext cx="615553" cy="4935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  <a:endParaRPr lang="zh-CN" altLang="en-US" sz="24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8_AS.63_1#79b8bc8ec?vbadefaultcenterpage=1&amp;parentnodeid=4af5c2bc1&amp;color=0,0,0&amp;vbahtmlprocessed=1&amp;breaktoken=1&amp;bbb=1"/>
          <p:cNvSpPr/>
          <p:nvPr/>
        </p:nvSpPr>
        <p:spPr>
          <a:xfrm>
            <a:off x="356616" y="861513"/>
            <a:ext cx="1147572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4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解题思路</a:t>
            </a:r>
            <a:endParaRPr lang="en-US" altLang="zh-CN" sz="2400"/>
          </a:p>
        </p:txBody>
      </p:sp>
      <p:graphicFrame>
        <p:nvGraphicFramePr>
          <p:cNvPr id="44" name="QC_8_AS.63_2#79b8bc8ec?colgroup=3,32&amp;vbadefaultcenterpage=1&amp;parentnodeid=4af5c2bc1&amp;color=0,0,0&amp;vbahtmlprocessed=1&amp;bbb=1&amp;hasbroken=1"/>
          <p:cNvGraphicFramePr>
            <a:graphicFrameLocks noGrp="1"/>
          </p:cNvGraphicFramePr>
          <p:nvPr/>
        </p:nvGraphicFramePr>
        <p:xfrm>
          <a:off x="356616" y="1465779"/>
          <a:ext cx="11430000" cy="4375277"/>
        </p:xfrm>
        <a:graphic>
          <a:graphicData uri="http://schemas.openxmlformats.org/drawingml/2006/table">
            <a:tbl>
              <a:tblPr/>
              <a:tblGrid>
                <a:gridCol w="1362456"/>
                <a:gridCol w="8001000"/>
                <a:gridCol w="2066544"/>
              </a:tblGrid>
              <a:tr h="494665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提关键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流程图运行过程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970153">
                <a:tc rowSpan="3"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辨易错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材料中没有将东汉中枢权力部门与之前的朝代作比较，无</a:t>
                      </a:r>
                      <a:endParaRPr lang="en-US" altLang="zh-CN" sz="2400" b="1" i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楷体" panose="02010609060101010101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法得出中枢权力扩大的认识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A:表述错误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153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专制主义中央集权涉及中央集权与地方分权和皇权与相权</a:t>
                      </a:r>
                      <a:endParaRPr lang="en-US" altLang="zh-CN" sz="2400" b="1" i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楷体" panose="02010609060101010101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两对关系，但材料不涉及中央与地方的关系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B:材料未涉及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153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材料没有突出传统道德秩序走向规范，而是通过鲁相乙瑛</a:t>
                      </a:r>
                      <a:endParaRPr lang="en-US" altLang="zh-CN" sz="2400" b="1" i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楷体" panose="02010609060101010101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向朝廷陈请为孔庙增设百石卒史这一事件反映本质问题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C:材料未涉及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153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明结论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在鲁相乙瑛向朝廷陈请为孔庙增设百石卒史这一事件上，朝廷各部门各司</a:t>
                      </a:r>
                      <a:endParaRPr lang="en-US" altLang="zh-CN" sz="2400" b="1" i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楷体" panose="02010609060101010101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ea typeface="楷体" panose="02010609060101010101" pitchFamily="34" charset="-122"/>
                          <a:cs typeface="Times New Roman" panose="02020603050405020304" pitchFamily="34" charset="-120"/>
                        </a:rPr>
                        <a:t>其职，说明封建国家不同职能的有效履行，D项正确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#752ea1a39.fixed?vbadefaultcenterpage=1&amp;parentnodeid=17ef7716e&amp;color=161,73,155&amp;vbahtmlprocessed=1&amp;bbb=1"/>
          <p:cNvSpPr/>
          <p:nvPr/>
        </p:nvSpPr>
        <p:spPr>
          <a:xfrm>
            <a:off x="5541264" y="2121408"/>
            <a:ext cx="1078992" cy="85953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6200"/>
              </a:lnSpc>
            </a:pPr>
            <a:r>
              <a:rPr lang="en-US" altLang="zh-CN" sz="50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5000">
              <a:solidFill>
                <a:srgbClr val="FF0000"/>
              </a:solidFill>
            </a:endParaRPr>
          </a:p>
        </p:txBody>
      </p:sp>
      <p:sp>
        <p:nvSpPr>
          <p:cNvPr id="3" name="C_5#752ea1a39"/>
          <p:cNvSpPr/>
          <p:nvPr/>
        </p:nvSpPr>
        <p:spPr>
          <a:xfrm>
            <a:off x="2313432" y="3163824"/>
            <a:ext cx="7562088" cy="9144"/>
          </a:xfrm>
          <a:prstGeom prst="line">
            <a:avLst/>
          </a:prstGeom>
          <a:noFill/>
          <a:ln w="12700">
            <a:solidFill>
              <a:srgbClr val="A1499B"/>
            </a:solidFill>
            <a:prstDash val="solid"/>
          </a:ln>
        </p:spPr>
        <p:txBody>
          <a:bodyPr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C_5_BD#752ea1a39.fixed?vbadefaultcenterpage=1&amp;parentnodeid=17ef7716e&amp;color=161,73,155&amp;vbahtmlprocessed=1&amp;bbb=1"/>
          <p:cNvSpPr/>
          <p:nvPr/>
        </p:nvSpPr>
        <p:spPr>
          <a:xfrm>
            <a:off x="539496" y="3419856"/>
            <a:ext cx="11091672" cy="14945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6300"/>
              </a:lnSpc>
            </a:pPr>
            <a:r>
              <a:rPr lang="en-US" altLang="zh-CN" sz="50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3</a:t>
            </a:r>
            <a:r>
              <a:rPr lang="en-US" altLang="zh-CN" sz="5000" b="0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0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增素养</a:t>
            </a:r>
            <a:r>
              <a:rPr lang="en-US" altLang="zh-CN" sz="5000" b="0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0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拓展提升</a:t>
            </a:r>
            <a:endParaRPr lang="en-US" altLang="zh-CN" sz="5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02cc149e8?segpoint=1&amp;vbadefaultcenterpage=1&amp;parentnodeid=752ea1a39&amp;color=0,0,0&amp;vbahtmlprocessed=1&amp;breaktoken=1&amp;bbb=1"/>
          <p:cNvSpPr/>
          <p:nvPr/>
        </p:nvSpPr>
        <p:spPr>
          <a:xfrm>
            <a:off x="356616" y="1742386"/>
            <a:ext cx="11475720" cy="3268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历史解释——中国古代政治的“现代化”</a:t>
            </a:r>
            <a:endParaRPr lang="en-US" altLang="zh-CN" sz="24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（1）郡县制:春秋战国时期，伴随着郡县的出现，分封制逐渐被废替，君主通过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实现对地方的直接控制，加强了中央集权。这与现代国家追求统一、反对分裂类似。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（2）官僚制:春秋战国时期，新的职官实行任命制和俸禄制、考核与奖惩实行上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计制、选官实行举荐制和选任制、文书用兵实行“玺”“符”制以及档案管理制等一系列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官僚制度建立及成熟。这对现代国家治理具有重要借鉴意义。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02cc149e8?segpoint=1&amp;vbadefaultcenterpage=1&amp;parentnodeid=752ea1a39&amp;color=0,0,0&amp;vbahtmlprocessed=1&amp;breaktoken=1&amp;bbb=1&amp;hasbroken=1"/>
          <p:cNvSpPr/>
          <p:nvPr/>
        </p:nvSpPr>
        <p:spPr>
          <a:xfrm>
            <a:off x="356616" y="1468065"/>
            <a:ext cx="11475720" cy="3827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（3）“礼法”兼济的治术:春秋战国时期，治国出现了“礼之变”“法之兴”的现象。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“礼之变”是指春秋战国时期，礼的适用范围从贵族专用发展到贵族平民均可使用。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“法之兴”则是指从春秋时期郑国子产铸刑书，正式公布成文法;到战国时期，李悝编订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《法经》，形成较完备和系统的法典;再到战国晚期秦国云梦秦简中的《法律答问》等，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法作为一种治术已发展到相当细致甚至烦琐的程度。在此基础上的“礼治”与“法治”之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争促使统治者逐渐趋向“礼法”兼济的治术。这对现代国家治理如何处理德治与法治的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关系具有重要的启示作用。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_3_BD#e9123024e?colgroup=2,3,30&amp;vbadefaultcenterpage=1&amp;parentnodeid=a0f295143&amp;color=0,0,0&amp;vbahtmlprocessed=1&amp;breaktoken=1&amp;bbb=1&amp;hasbroken=1"/>
          <p:cNvGraphicFramePr>
            <a:graphicFrameLocks noGrp="1"/>
          </p:cNvGraphicFramePr>
          <p:nvPr/>
        </p:nvGraphicFramePr>
        <p:xfrm>
          <a:off x="356616" y="1738131"/>
          <a:ext cx="11448288" cy="3842258"/>
        </p:xfrm>
        <a:graphic>
          <a:graphicData uri="http://schemas.openxmlformats.org/drawingml/2006/table">
            <a:tbl>
              <a:tblPr/>
              <a:tblGrid>
                <a:gridCol w="877824"/>
                <a:gridCol w="1152144"/>
                <a:gridCol w="9418320"/>
              </a:tblGrid>
              <a:tr h="1921129">
                <a:tc rowSpan="2">
                  <a:txBody>
                    <a:bodyPr wrap="square"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主题</a:t>
                      </a:r>
                      <a:endParaRPr lang="en-US" altLang="zh-CN" sz="24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线索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线索2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古代史上的商鞅变法、北魏孝文帝改革、王安石变法和张居正改革是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具有代表性的变法与改革；近代清政府进行了戊戌变法和清末新政，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力求挽救统治危机；中华人民共和国成立后，进行了土地改革和经济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体制改革等，中国进入现代化建设的新时期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129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线索3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雅典民主制为后世民主制的建立起到了借鉴作用；古罗马则是由共和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制发展到帝制。近代西方随着资本主义经济的发展，资产阶级力量不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断增强，近代代议制政治制度相继在西方国家建立，但是由于各国国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情不同,代议制的特点也不相同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3_BD#e9123024e?colgroup=2,3,30&amp;vbadefaultcenterpage=1&amp;parentnodeid=a0f295143&amp;color=0,0,0&amp;vbahtmlprocessed=1&amp;breaktoken=1&amp;bbb=1"/>
          <p:cNvSpPr txBox="1"/>
          <p:nvPr/>
        </p:nvSpPr>
        <p:spPr>
          <a:xfrm>
            <a:off x="11189351" y="1122181"/>
            <a:ext cx="615553" cy="4935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  <a:endParaRPr lang="zh-CN" altLang="en-US" sz="24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_4_BD#8e6040687?colgroup=22,13&amp;vbadefaultcenterpage=1&amp;parentnodeid=f78025748&amp;color=0,0,0&amp;vbahtmlprocessed=1&amp;breaktoken=1&amp;bbb=1&amp;hasbroken=1"/>
          <p:cNvGraphicFramePr>
            <a:graphicFrameLocks noGrp="1"/>
          </p:cNvGraphicFramePr>
          <p:nvPr/>
        </p:nvGraphicFramePr>
        <p:xfrm>
          <a:off x="356616" y="1910216"/>
          <a:ext cx="11439144" cy="2893568"/>
        </p:xfrm>
        <a:graphic>
          <a:graphicData uri="http://schemas.openxmlformats.org/drawingml/2006/table">
            <a:tbl>
              <a:tblPr/>
              <a:tblGrid>
                <a:gridCol w="7095744"/>
                <a:gridCol w="4343400"/>
              </a:tblGrid>
              <a:tr h="471551"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课程标准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考点定位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17">
                <a:tc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1.了解中国古代政治体制在秦朝建立前后的巨大变化</a:t>
                      </a:r>
                      <a:endParaRPr lang="en-US" altLang="zh-CN" sz="1200"/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2.通过宰相制度和地方行政层级管理的变化，认识自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秦起君主专制中央集权政治体制的演变脉络</a:t>
                      </a:r>
                      <a:endParaRPr lang="en-US" altLang="zh-CN" sz="1200"/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3.了解共和制在中国建立的曲折过程，理解中国政治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道路发展的独特性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1.中国古代政治制度在秦朝建立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前后的巨大变化</a:t>
                      </a:r>
                      <a:endParaRPr lang="en-US" altLang="zh-CN" sz="1200"/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2.自秦起君主专制中央集权政治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制度的演变脉络</a:t>
                      </a:r>
                      <a:endParaRPr lang="en-US" altLang="zh-CN" sz="1200"/>
                    </a:p>
                    <a:p>
                      <a:pPr marL="0" lvl="0" indent="0"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3.共和制在中国建立的曲折过程</a:t>
                      </a:r>
                      <a:endParaRPr lang="en-US" altLang="zh-CN" sz="1200"/>
                    </a:p>
                  </a:txBody>
                  <a:tcPr marL="72000" marR="72000" marT="0" marB="0" vert="horz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#17ef7716e.fixed?vbadefaultcenterpage=1&amp;parentnodeid=f78025748&amp;color=161,73,155&amp;vbahtmlprocessed=1&amp;bbb=1"/>
          <p:cNvSpPr/>
          <p:nvPr/>
        </p:nvSpPr>
        <p:spPr>
          <a:xfrm>
            <a:off x="539496" y="2267712"/>
            <a:ext cx="11091672" cy="859536"/>
          </a:xfrm>
          <a:prstGeom prst="rect">
            <a:avLst/>
          </a:prstGeom>
          <a:noFill/>
        </p:spPr>
        <p:txBody>
          <a:bodyPr wrap="none" lIns="0" tIns="0" rIns="0" bIns="0" rtlCol="0" anchor="b"/>
          <a:lstStyle/>
          <a:p>
            <a:pPr algn="ctr" latinLnBrk="1">
              <a:lnSpc>
                <a:spcPts val="6300"/>
              </a:lnSpc>
            </a:pPr>
            <a:r>
              <a:rPr lang="en-US" altLang="zh-CN" sz="50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第30讲</a:t>
            </a:r>
            <a:r>
              <a:rPr lang="en-US" altLang="zh-CN" sz="5000" b="0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0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中国的政治制度</a:t>
            </a:r>
            <a:endParaRPr lang="en-US" altLang="zh-CN" sz="5000">
              <a:solidFill>
                <a:srgbClr val="FF0000"/>
              </a:solidFill>
            </a:endParaRPr>
          </a:p>
        </p:txBody>
      </p:sp>
      <p:sp>
        <p:nvSpPr>
          <p:cNvPr id="3" name="C_4#17ef7716e"/>
          <p:cNvSpPr/>
          <p:nvPr/>
        </p:nvSpPr>
        <p:spPr>
          <a:xfrm>
            <a:off x="2313432" y="3163824"/>
            <a:ext cx="7562088" cy="9144"/>
          </a:xfrm>
          <a:prstGeom prst="line">
            <a:avLst/>
          </a:prstGeom>
          <a:noFill/>
          <a:ln w="12700">
            <a:solidFill>
              <a:srgbClr val="A1499B"/>
            </a:solidFill>
            <a:prstDash val="solid"/>
          </a:ln>
        </p:spPr>
        <p:txBody>
          <a:bodyPr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C_4_BD#17ef7716e.fixed?vbadefaultcenterpage=1&amp;parentnodeid=f78025748&amp;color=161,73,155&amp;vbahtmlprocessed=1&amp;bbb=1"/>
          <p:cNvSpPr/>
          <p:nvPr/>
        </p:nvSpPr>
        <p:spPr>
          <a:xfrm>
            <a:off x="539496" y="3419856"/>
            <a:ext cx="11091672" cy="15240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6300"/>
              </a:lnSpc>
            </a:pPr>
            <a:r>
              <a:rPr lang="en-US" altLang="zh-CN" sz="5000" b="0" i="0" spc="-5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主题一</a:t>
            </a:r>
            <a:r>
              <a:rPr lang="en-US" altLang="zh-CN" sz="5000" b="0" i="0" spc="-5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000" b="0" i="0" spc="-5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中国古代政治制度的形成与发展</a:t>
            </a:r>
            <a:endParaRPr lang="en-US" altLang="zh-CN" sz="5000" spc="-5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#006a10989.fixed?vbadefaultcenterpage=1&amp;parentnodeid=17ef7716e&amp;color=161,73,155&amp;vbahtmlprocessed=1&amp;bbb=1"/>
          <p:cNvSpPr/>
          <p:nvPr/>
        </p:nvSpPr>
        <p:spPr>
          <a:xfrm>
            <a:off x="5541264" y="2121408"/>
            <a:ext cx="1078992" cy="85953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6200"/>
              </a:lnSpc>
            </a:pPr>
            <a:r>
              <a:rPr lang="en-US" altLang="zh-CN" sz="50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5000">
              <a:solidFill>
                <a:srgbClr val="FF0000"/>
              </a:solidFill>
            </a:endParaRPr>
          </a:p>
        </p:txBody>
      </p:sp>
      <p:sp>
        <p:nvSpPr>
          <p:cNvPr id="3" name="C_5#006a10989"/>
          <p:cNvSpPr/>
          <p:nvPr/>
        </p:nvSpPr>
        <p:spPr>
          <a:xfrm>
            <a:off x="2313432" y="3163824"/>
            <a:ext cx="7562088" cy="9144"/>
          </a:xfrm>
          <a:prstGeom prst="line">
            <a:avLst/>
          </a:prstGeom>
          <a:noFill/>
          <a:ln w="12700">
            <a:solidFill>
              <a:srgbClr val="A1499B"/>
            </a:solidFill>
            <a:prstDash val="solid"/>
          </a:ln>
        </p:spPr>
        <p:txBody>
          <a:bodyPr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C_5_BD#006a10989.fixed?vbadefaultcenterpage=1&amp;parentnodeid=17ef7716e&amp;color=161,73,155&amp;vbahtmlprocessed=1&amp;bbb=1"/>
          <p:cNvSpPr/>
          <p:nvPr/>
        </p:nvSpPr>
        <p:spPr>
          <a:xfrm>
            <a:off x="539496" y="3419856"/>
            <a:ext cx="11091672" cy="14945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6300"/>
              </a:lnSpc>
            </a:pPr>
            <a:r>
              <a:rPr lang="en-US" altLang="zh-CN" sz="50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1</a:t>
            </a:r>
            <a:r>
              <a:rPr lang="en-US" altLang="zh-CN" sz="5000" b="0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0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强基础</a:t>
            </a:r>
            <a:r>
              <a:rPr lang="en-US" altLang="zh-CN" sz="5000" b="0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0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固本增分</a:t>
            </a:r>
            <a:endParaRPr lang="en-US" altLang="zh-CN" sz="5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6_BD#6172f5b82?vbadefaultcenterpage=1&amp;parentnodeid=006a10989&amp;color=0,0,0&amp;vbahtmlprocessed=1&amp;breaktoken=1&amp;bbb=1"/>
          <p:cNvSpPr/>
          <p:nvPr/>
        </p:nvSpPr>
        <p:spPr>
          <a:xfrm>
            <a:off x="356616" y="504000"/>
            <a:ext cx="11475720" cy="1077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700"/>
              </a:lnSpc>
            </a:pPr>
            <a:r>
              <a:rPr lang="en-US" altLang="zh-CN" sz="32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知识点一</a:t>
            </a:r>
            <a:r>
              <a:rPr lang="en-US" altLang="zh-CN" sz="32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先秦时期的政治制度</a:t>
            </a:r>
            <a:endParaRPr lang="en-US" altLang="zh-CN" sz="3200"/>
          </a:p>
        </p:txBody>
      </p:sp>
      <p:sp>
        <p:nvSpPr>
          <p:cNvPr id="3" name="QB_7_BD.1_1#3faff6e4a?vbadefaultcenterpage=1&amp;parentnodeid=6172f5b82&amp;color=0,0,0&amp;vbahtmlprocessed=1&amp;bbb=1&amp;hasbroken=1"/>
          <p:cNvSpPr/>
          <p:nvPr/>
        </p:nvSpPr>
        <p:spPr>
          <a:xfrm>
            <a:off x="356616" y="1217148"/>
            <a:ext cx="11475720" cy="1592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夏朝：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约公元前2070年，禹建立了我国最早的奴隶制王朝国家夏。禹死后，其子启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继位，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代替了禅让制。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商朝：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实行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，商王直接控制内服王畿地区，王畿四周是外服。</a:t>
            </a:r>
            <a:endParaRPr lang="en-US" altLang="zh-CN" sz="2400"/>
          </a:p>
        </p:txBody>
      </p:sp>
      <p:sp>
        <p:nvSpPr>
          <p:cNvPr id="4" name="QB_7_AN.2_1#3faff6e4a.blank?vbadefaultcenterpage=1&amp;parentnodeid=6172f5b82&amp;color=0,0,0&amp;vbapositionanswer=1&amp;vbahtmlprocessed=1&amp;bbb=1"/>
          <p:cNvSpPr/>
          <p:nvPr/>
        </p:nvSpPr>
        <p:spPr>
          <a:xfrm>
            <a:off x="1321816" y="1748008"/>
            <a:ext cx="113506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世袭制</a:t>
            </a:r>
            <a:endParaRPr lang="en-US" altLang="zh-CN" sz="2400"/>
          </a:p>
        </p:txBody>
      </p:sp>
      <p:sp>
        <p:nvSpPr>
          <p:cNvPr id="6" name="QB_7_AN.4_1#3faff6e4a.blank?vbadefaultcenterpage=1&amp;parentnodeid=6172f5b82&amp;color=0,0,0&amp;vbapositionanswer=2&amp;vbahtmlprocessed=1&amp;bbb=1"/>
          <p:cNvSpPr/>
          <p:nvPr/>
        </p:nvSpPr>
        <p:spPr>
          <a:xfrm>
            <a:off x="2318766" y="2285218"/>
            <a:ext cx="143986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内外服制</a:t>
            </a:r>
            <a:endParaRPr lang="en-US" altLang="zh-CN" sz="24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  <p:bldP spid="6" grpId="0" animBg="1" uiExpand="1" build="p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KSO_WPP_MARK_KEY" val="dd701955-bbbb-4729-a48e-6a9e20f88490"/>
</p:tagLst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7595</Words>
  <Application>WPS 演示</Application>
  <PresentationFormat/>
  <Paragraphs>611</Paragraphs>
  <Slides>43</Slides>
  <Notes>43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7" baseType="lpstr">
      <vt:lpstr>Arial</vt:lpstr>
      <vt:lpstr>宋体</vt:lpstr>
      <vt:lpstr>Wingdings</vt:lpstr>
      <vt:lpstr>微软雅黑</vt:lpstr>
      <vt:lpstr>微软雅黑</vt:lpstr>
      <vt:lpstr>宋体</vt:lpstr>
      <vt:lpstr>Times New Roman</vt:lpstr>
      <vt:lpstr>Times New Roman</vt:lpstr>
      <vt:lpstr>Calibri</vt:lpstr>
      <vt:lpstr>Arial Unicode MS</vt:lpstr>
      <vt:lpstr>等线</vt:lpstr>
      <vt:lpstr>Calibri</vt:lpstr>
      <vt:lpstr>楷体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时差</cp:lastModifiedBy>
  <cp:revision>2</cp:revision>
  <cp:lastPrinted>2024-08-21T10:13:00Z</cp:lastPrinted>
  <dcterms:created xsi:type="dcterms:W3CDTF">2024-08-21T10:13:00Z</dcterms:created>
  <dcterms:modified xsi:type="dcterms:W3CDTF">2024-12-06T08:53:54Z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184E2D225D1C4F339A10F7AA25FDE7C4</vt:lpwstr>
  </property>
  <property fmtid="{D5CDD505-2E9C-101B-9397-08002B2CF9AE}" pid="7" name="KSOProductBuildVer">
    <vt:lpwstr>2052-11.1.0.12165</vt:lpwstr>
  </property>
</Properties>
</file>