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emf" ContentType="image/x-emf"/>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256" r:id="rId3"/>
    <p:sldId id="257" r:id="rId4"/>
    <p:sldId id="260" r:id="rId5"/>
    <p:sldId id="261" r:id="rId6"/>
    <p:sldId id="262" r:id="rId7"/>
    <p:sldId id="263" r:id="rId8"/>
    <p:sldId id="258" r:id="rId9"/>
    <p:sldId id="265" r:id="rId10"/>
    <p:sldId id="259" r:id="rId11"/>
    <p:sldId id="278" r:id="rId12"/>
    <p:sldId id="279" r:id="rId13"/>
    <p:sldId id="280" r:id="rId14"/>
    <p:sldId id="281" r:id="rId15"/>
    <p:sldId id="283" r:id="rId16"/>
    <p:sldId id="282" r:id="rId17"/>
    <p:sldId id="274" r:id="rId18"/>
    <p:sldId id="264" r:id="rId19"/>
    <p:sldId id="267" r:id="rId20"/>
    <p:sldId id="268" r:id="rId21"/>
    <p:sldId id="269" r:id="rId22"/>
    <p:sldId id="272" r:id="rId23"/>
    <p:sldId id="270" r:id="rId24"/>
    <p:sldId id="271" r:id="rId25"/>
    <p:sldId id="275" r:id="rId26"/>
    <p:sldId id="276" r:id="rId27"/>
    <p:sldId id="277" r:id="rId28"/>
    <p:sldId id="273" r:id="rId29"/>
    <p:sldId id="284" r:id="rId30"/>
  </p:sldIdLst>
  <p:sldSz cx="9144000" cy="6858000" type="screen4x3"/>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158" y="102"/>
      </p:cViewPr>
      <p:guideLst>
        <p:guide orient="horz" pos="2160"/>
        <p:guide pos="288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tags" Target="tags/tag1.xml" /><Relationship Id="rId32" Type="http://schemas.openxmlformats.org/officeDocument/2006/relationships/presProps" Target="presProps.xml" /><Relationship Id="rId33" Type="http://schemas.openxmlformats.org/officeDocument/2006/relationships/viewProps" Target="viewProps.xml" /><Relationship Id="rId34" Type="http://schemas.openxmlformats.org/officeDocument/2006/relationships/theme" Target="theme/theme1.xml" /><Relationship Id="rId35" Type="http://schemas.openxmlformats.org/officeDocument/2006/relationships/tableStyles" Target="tableStyles.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5F2477-1F81-4229-A7F1-928F8699B5C1}" type="datetimeFigureOut">
              <a:rPr lang="zh-CN" altLang="en-US" smtClean="0"/>
              <a:t>2021/5/26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CF1FA6-B29D-4904-940E-D12A33BE4211}"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FCCF1FA6-B29D-4904-940E-D12A33BE4211}" type="slidenum">
              <a:rPr lang="zh-CN" altLang="en-US" smtClean="0"/>
              <a:t>2</a:t>
            </a:fld>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CN" altLang="en-US"/>
              <a:t>单击此处编辑母版标题样式</a:t>
            </a:r>
            <a:endParaRPr kumimoji="0" lang="en-US"/>
          </a:p>
        </p:txBody>
      </p:sp>
      <p:sp>
        <p:nvSpPr>
          <p:cNvPr id="3" name="副标题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7286644" y="274640"/>
            <a:ext cx="1400156" cy="5851525"/>
          </a:xfrm>
        </p:spPr>
        <p:txBody>
          <a:bodyPr vert="eaVert"/>
          <a:lstStyle>
            <a:lvl1pPr>
              <a:defRPr lang="zh-CN" altLang="en-US">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274640"/>
            <a:ext cx="6829444" cy="5851525"/>
          </a:xfrm>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bg>
      <p:bgRef idx="1003">
        <a:schemeClr val="bg2"/>
      </p:bgRef>
    </p:bg>
    <p:spTree>
      <p:nvGrpSpPr>
        <p:cNvPr id="1" name=""/>
        <p:cNvGrpSpPr/>
        <p:nvPr/>
      </p:nvGrpSpPr>
      <p:grpSpPr>
        <a:xfrm>
          <a:off x="0" y="0"/>
          <a:ext cx="0" cy="0"/>
        </a:xfrm>
      </p:grpSpPr>
      <p:sp>
        <p:nvSpPr>
          <p:cNvPr id="2" name="标题 1"/>
          <p:cNvSpPr>
            <a:spLocks noGrp="1"/>
          </p:cNvSpPr>
          <p:nvPr>
            <p:ph type="title"/>
          </p:nvPr>
        </p:nvSpPr>
        <p:spPr>
          <a:xfrm>
            <a:off x="685800" y="3854150"/>
            <a:ext cx="7772400" cy="1860850"/>
          </a:xfrm>
        </p:spPr>
        <p:txBody>
          <a:bodyPr anchor="t"/>
          <a:lstStyle>
            <a:lvl1pPr algn="l">
              <a:defRPr sz="4400" b="1" cap="all"/>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2" name="标题 1"/>
          <p:cNvSpPr>
            <a:spLocks noGrp="1"/>
          </p:cNvSpPr>
          <p:nvPr>
            <p:ph type="title"/>
          </p:nvPr>
        </p:nvSpPr>
        <p:spPr/>
        <p:txBody>
          <a:bodyPr/>
          <a:lstStyle>
            <a:lvl1pPr>
              <a:defRPr/>
            </a:lvl1pPr>
          </a:lstStyle>
          <a:p>
            <a:r>
              <a:rPr kumimoji="0" lang="zh-CN" altLang="en-US"/>
              <a:t>单击此处编辑母版标题样式</a:t>
            </a:r>
            <a:endParaRPr kumimoji="0" 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326258" y="381000"/>
            <a:ext cx="2667000" cy="1833554"/>
          </a:xfrm>
        </p:spPr>
        <p:txBody>
          <a:bodyPr anchor="ctr">
            <a:scene3d>
              <a:camera prst="orthographicFront"/>
              <a:lightRig rig="soft" dir="tl"/>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zh-CN" altLang="en-US"/>
              <a:t>单击此处编辑母版标题样式</a:t>
            </a:r>
            <a:endParaRPr kumimoji="0" lang="en-US"/>
          </a:p>
        </p:txBody>
      </p:sp>
      <p:sp>
        <p:nvSpPr>
          <p:cNvPr id="3" name="内容占位符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文本占位符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grpSp>
        <p:nvGrpSpPr>
          <p:cNvPr id="8" name="组合 7"/>
          <p:cNvGrpSpPr/>
          <p:nvPr/>
        </p:nvGrpSpPr>
        <p:grpSpPr>
          <a:xfrm>
            <a:off x="1580474" y="553734"/>
            <a:ext cx="7349244" cy="4741531"/>
            <a:chOff x="428596" y="553734"/>
            <a:chExt cx="7349244" cy="4741531"/>
          </a:xfrm>
        </p:grpSpPr>
        <p:sp>
          <p:nvSpPr>
            <p:cNvPr id="16" name="矩形 15"/>
            <p:cNvSpPr/>
            <p:nvPr userDrawn="1"/>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矩形 16"/>
            <p:cNvSpPr/>
            <p:nvPr userDrawn="1"/>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矩形 17"/>
            <p:cNvSpPr/>
            <p:nvPr userDrawn="1"/>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图片占位符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a:t>单击图标添加图片</a:t>
            </a:r>
            <a:endParaRPr kumimoji="0" lang="en-US"/>
          </a:p>
        </p:txBody>
      </p:sp>
      <p:sp useBgFill="1">
        <p:nvSpPr>
          <p:cNvPr id="2" name="标题 1"/>
          <p:cNvSpPr>
            <a:spLocks noGrp="1"/>
          </p:cNvSpPr>
          <p:nvPr>
            <p:ph type="title"/>
          </p:nvPr>
        </p:nvSpPr>
        <p:spPr>
          <a:xfrm>
            <a:off x="0" y="595295"/>
            <a:ext cx="1357290" cy="5691227"/>
          </a:xfrm>
          <a:noFill/>
        </p:spPr>
        <p:txBody>
          <a:bodyPr vert="eaVert" anchor="ctr">
            <a:noAutofit/>
          </a:bodyPr>
          <a:lstStyle>
            <a:lvl1pPr algn="l">
              <a:defRPr lang="zh-CN" altLang="en-US" sz="320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zh-CN" altLang="en-US"/>
              <a:t>单击此处编辑母版标题样式</a:t>
            </a:r>
            <a:endParaRPr kumimoji="0" lang="en-US"/>
          </a:p>
        </p:txBody>
      </p:sp>
      <p:sp>
        <p:nvSpPr>
          <p:cNvPr id="4" name="文本占位符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2021/5/26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3">
        <a:schemeClr val="bg2"/>
      </p:bgRef>
    </p:bg>
    <p:spTree>
      <p:nvGrpSpPr>
        <p:cNvPr id="1" name=""/>
        <p:cNvGrpSpPr/>
        <p:nvPr/>
      </p:nvGrpSpPr>
      <p:grpSpPr>
        <a:xfrm>
          <a:off x="0" y="0"/>
          <a:ext cx="0" cy="0"/>
        </a:xfrm>
      </p:grpSpPr>
      <p:sp>
        <p:nvSpPr>
          <p:cNvPr id="2" name="标题占位符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scene3d>
            <a:sp3d contourW="8890">
              <a:contourClr>
                <a:schemeClr val="accent3">
                  <a:shade val="55000"/>
                </a:schemeClr>
              </a:contourClr>
            </a:sp3d>
          </a:body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zh-CN" altLang="en-US"/>
              <a:t>单击此处编辑母版文本样式</a:t>
            </a:r>
          </a:p>
          <a:p>
            <a:pPr lvl="1" eaLnBrk="1" latinLnBrk="0" hangingPunct="1"/>
            <a:r>
              <a:rPr kumimoji="0" lang="zh-CN" altLang="en-US"/>
              <a:t>第二级</a:t>
            </a:r>
          </a:p>
          <a:p>
            <a:pPr lvl="2" eaLnBrk="1" latinLnBrk="0" hangingPunct="1"/>
            <a:r>
              <a:rPr kumimoji="0" lang="zh-CN" altLang="en-US"/>
              <a:t>第三级</a:t>
            </a:r>
          </a:p>
          <a:p>
            <a:pPr lvl="3" eaLnBrk="1" latinLnBrk="0" hangingPunct="1"/>
            <a:r>
              <a:rPr kumimoji="0" lang="zh-CN" altLang="en-US"/>
              <a:t>第四级</a:t>
            </a:r>
          </a:p>
          <a:p>
            <a:pPr lvl="4" eaLnBrk="1" latinLnBrk="0" hangingPunct="1"/>
            <a:r>
              <a:rPr kumimoji="0" lang="zh-CN" altLang="en-US"/>
              <a:t>第五级</a:t>
            </a:r>
            <a:endParaRPr kumimoji="0" lang="en-US"/>
          </a:p>
        </p:txBody>
      </p:sp>
      <p:sp>
        <p:nvSpPr>
          <p:cNvPr id="4" name="日期占位符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t>2021/5/26</a:t>
            </a:fld>
            <a:endParaRPr lang="zh-CN" altLang="en-US"/>
          </a:p>
        </p:txBody>
      </p:sp>
      <p:sp>
        <p:nvSpPr>
          <p:cNvPr id="5" name="页脚占位符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rtl="0" eaLnBrk="1" latinLnBrk="0" hangingPunct="1">
        <a:spcBef>
          <a:spcPct val="0"/>
        </a:spcBef>
        <a:buNone/>
        <a:defRPr kumimoji="0" sz="4000" b="1" kern="1200" cap="all" spc="5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Tx/>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panose="05020102010507070707"/>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Tx/>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em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emf"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extBox 3"/>
          <p:cNvSpPr txBox="1"/>
          <p:nvPr/>
        </p:nvSpPr>
        <p:spPr>
          <a:xfrm>
            <a:off x="1187624" y="2021939"/>
            <a:ext cx="7416824" cy="830997"/>
          </a:xfrm>
          <a:prstGeom prst="rect">
            <a:avLst/>
          </a:prstGeom>
          <a:noFill/>
        </p:spPr>
        <p:txBody>
          <a:bodyPr wrap="square" rtlCol="0">
            <a:spAutoFit/>
          </a:bodyPr>
          <a:lstStyle/>
          <a:p>
            <a:r>
              <a:rPr lang="zh-CN" altLang="en-US" sz="4800" b="1"/>
              <a:t>浅谈高中数学核心素养</a:t>
            </a:r>
          </a:p>
        </p:txBody>
      </p:sp>
      <p:sp>
        <p:nvSpPr>
          <p:cNvPr id="3" name="副标题 2"/>
          <p:cNvSpPr>
            <a:spLocks noGrp="1"/>
          </p:cNvSpPr>
          <p:nvPr/>
        </p:nvSpPr>
        <p:spPr>
          <a:xfrm>
            <a:off x="1371600" y="4916160"/>
            <a:ext cx="6400800" cy="1105128"/>
          </a:xfrm>
          <a:prstGeom prst="rect">
            <a:avLst/>
          </a:prstGeom>
        </p:spPr>
        <p:txBody>
          <a:bodyPr vert="horz" rtlCol="0">
            <a:normAutofit/>
          </a:bodyPr>
          <a:lstStyle>
            <a:lvl1pPr marL="0" indent="0" algn="ctr" rtl="0" eaLnBrk="1" latinLnBrk="0" hangingPunct="1">
              <a:spcBef>
                <a:spcPct val="20000"/>
              </a:spcBef>
              <a:buClr>
                <a:schemeClr val="tx2"/>
              </a:buClr>
              <a:buSzPct val="90000"/>
              <a:buFont typeface="Cambria"/>
              <a:buNone/>
              <a:defRPr kumimoji="0" sz="2400" kern="1200">
                <a:solidFill>
                  <a:schemeClr val="tx2"/>
                </a:solidFill>
                <a:latin typeface="+mn-lt"/>
                <a:ea typeface="+mn-ea"/>
                <a:cs typeface="+mn-cs"/>
              </a:defRPr>
            </a:lvl1pPr>
            <a:lvl2pPr marL="457200" indent="0" algn="ctr" rtl="0" eaLnBrk="1" latinLnBrk="0" hangingPunct="1">
              <a:spcBef>
                <a:spcPct val="20000"/>
              </a:spcBef>
              <a:buClr>
                <a:schemeClr val="tx2"/>
              </a:buClr>
              <a:buSzTx/>
              <a:buFont typeface="Cambria"/>
              <a:buNone/>
              <a:defRPr kumimoji="0" sz="2800" kern="1200">
                <a:solidFill>
                  <a:schemeClr val="tx1">
                    <a:tint val="75000"/>
                  </a:schemeClr>
                </a:solidFill>
                <a:latin typeface="+mn-lt"/>
                <a:ea typeface="+mn-ea"/>
                <a:cs typeface="+mn-cs"/>
              </a:defRPr>
            </a:lvl2pPr>
            <a:lvl3pPr marL="914400" indent="0" algn="ctr" rtl="0" eaLnBrk="1" latinLnBrk="0" hangingPunct="1">
              <a:spcBef>
                <a:spcPct val="20000"/>
              </a:spcBef>
              <a:buClr>
                <a:schemeClr val="tx2"/>
              </a:buClr>
              <a:buSzPct val="60000"/>
              <a:buFont typeface="Wingdings 2" panose="05020102010507070707"/>
              <a:buNone/>
              <a:defRPr kumimoji="0" sz="2400" kern="1200">
                <a:solidFill>
                  <a:schemeClr val="tx1">
                    <a:tint val="75000"/>
                  </a:schemeClr>
                </a:solidFill>
                <a:latin typeface="+mn-lt"/>
                <a:ea typeface="+mn-ea"/>
                <a:cs typeface="+mn-cs"/>
              </a:defRPr>
            </a:lvl3pPr>
            <a:lvl4pPr marL="1371600" indent="0" algn="ctr" rtl="0" eaLnBrk="1" latinLnBrk="0" hangingPunct="1">
              <a:spcBef>
                <a:spcPct val="20000"/>
              </a:spcBef>
              <a:buClr>
                <a:schemeClr val="tx2"/>
              </a:buClr>
              <a:buSzPct val="90000"/>
              <a:buFont typeface="Calibri"/>
              <a:buNone/>
              <a:defRPr kumimoji="0" sz="2000" kern="1200">
                <a:solidFill>
                  <a:schemeClr val="tx1">
                    <a:tint val="75000"/>
                  </a:schemeClr>
                </a:solidFill>
                <a:latin typeface="+mn-lt"/>
                <a:ea typeface="+mn-ea"/>
                <a:cs typeface="+mn-cs"/>
              </a:defRPr>
            </a:lvl4pPr>
            <a:lvl5pPr marL="1828800" indent="0" algn="ctr" rtl="0" eaLnBrk="1" latinLnBrk="0" hangingPunct="1">
              <a:spcBef>
                <a:spcPct val="20000"/>
              </a:spcBef>
              <a:buClr>
                <a:schemeClr val="tx2"/>
              </a:buClr>
              <a:buSzTx/>
              <a:buFont typeface="Cambria"/>
              <a:buNone/>
              <a:defRPr kumimoji="0" sz="2000" kern="1200">
                <a:solidFill>
                  <a:schemeClr val="tx1">
                    <a:tint val="75000"/>
                  </a:schemeClr>
                </a:solidFill>
                <a:latin typeface="+mn-lt"/>
                <a:ea typeface="+mn-ea"/>
                <a:cs typeface="+mn-cs"/>
              </a:defRPr>
            </a:lvl5pPr>
            <a:lvl6pPr marL="2286000" indent="0" algn="ctr" rtl="0" eaLnBrk="1" latinLnBrk="0" hangingPunct="1">
              <a:spcBef>
                <a:spcPct val="20000"/>
              </a:spcBef>
              <a:buFont typeface="Arial"/>
              <a:buNone/>
              <a:defRPr kumimoji="0" sz="2000" kern="1200">
                <a:solidFill>
                  <a:schemeClr val="tx1">
                    <a:tint val="75000"/>
                  </a:schemeClr>
                </a:solidFill>
                <a:latin typeface="+mn-lt"/>
                <a:ea typeface="+mn-ea"/>
                <a:cs typeface="+mn-cs"/>
              </a:defRPr>
            </a:lvl6pPr>
            <a:lvl7pPr marL="2743200" indent="0" algn="ctr" rtl="0" eaLnBrk="1" latinLnBrk="0" hangingPunct="1">
              <a:spcBef>
                <a:spcPct val="20000"/>
              </a:spcBef>
              <a:buFont typeface="Arial"/>
              <a:buNone/>
              <a:defRPr kumimoji="0" sz="2000" kern="1200">
                <a:solidFill>
                  <a:schemeClr val="tx1">
                    <a:tint val="75000"/>
                  </a:schemeClr>
                </a:solidFill>
                <a:latin typeface="+mn-lt"/>
                <a:ea typeface="+mn-ea"/>
                <a:cs typeface="+mn-cs"/>
              </a:defRPr>
            </a:lvl7pPr>
            <a:lvl8pPr marL="3200400" indent="0" algn="ctr" rtl="0" eaLnBrk="1" latinLnBrk="0" hangingPunct="1">
              <a:spcBef>
                <a:spcPct val="20000"/>
              </a:spcBef>
              <a:buFont typeface="Arial"/>
              <a:buNone/>
              <a:defRPr kumimoji="0" sz="2000" kern="1200">
                <a:solidFill>
                  <a:schemeClr val="tx1">
                    <a:tint val="75000"/>
                  </a:schemeClr>
                </a:solidFill>
                <a:latin typeface="+mn-lt"/>
                <a:ea typeface="+mn-ea"/>
                <a:cs typeface="+mn-cs"/>
              </a:defRPr>
            </a:lvl8pPr>
            <a:lvl9pPr marL="3657600" indent="0" algn="ctr" rtl="0" eaLnBrk="1" latinLnBrk="0" hangingPunct="1">
              <a:spcBef>
                <a:spcPct val="20000"/>
              </a:spcBef>
              <a:buFont typeface="Arial"/>
              <a:buNone/>
              <a:defRPr kumimoji="0" sz="2000" kern="1200">
                <a:solidFill>
                  <a:schemeClr val="tx1">
                    <a:tint val="75000"/>
                  </a:schemeClr>
                </a:solidFill>
                <a:latin typeface="+mn-lt"/>
                <a:ea typeface="+mn-ea"/>
                <a:cs typeface="+mn-cs"/>
              </a:defRPr>
            </a:lvl9pPr>
          </a:lstStyle>
          <a:p>
            <a:r>
              <a:rPr lang="zh-CN" altLang="en-US" sz="3200" b="1">
                <a:latin typeface="宋体" panose="02010600030101010101" pitchFamily="2" charset="-122"/>
                <a:ea typeface="宋体" panose="02010600030101010101" pitchFamily="2" charset="-122"/>
              </a:rPr>
              <a:t>千阳中学   赵拴虎</a:t>
            </a: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57200" y="1844824"/>
            <a:ext cx="8229600" cy="1296144"/>
          </a:xfrm>
        </p:spPr>
        <p:txBody>
          <a:bodyPr/>
          <a:lstStyle/>
          <a:p>
            <a:pPr marL="0" indent="0">
              <a:spcBef>
                <a:spcPct val="0"/>
              </a:spcBef>
              <a:buNone/>
            </a:pPr>
            <a:r>
              <a:rPr lang="zh-CN" altLang="en-US">
                <a:latin typeface="宋体" panose="02010600030101010101" pitchFamily="2" charset="-122"/>
                <a:ea typeface="宋体" panose="02010600030101010101" pitchFamily="2" charset="-122"/>
              </a:rPr>
              <a:t>    数学抽象是指通过对</a:t>
            </a:r>
            <a:r>
              <a:rPr lang="zh-CN" altLang="en-US">
                <a:solidFill>
                  <a:srgbClr val="FF0000"/>
                </a:solidFill>
                <a:latin typeface="宋体" panose="02010600030101010101" pitchFamily="2" charset="-122"/>
                <a:ea typeface="宋体" panose="02010600030101010101" pitchFamily="2" charset="-122"/>
              </a:rPr>
              <a:t>数量关系</a:t>
            </a:r>
            <a:r>
              <a:rPr lang="zh-CN" altLang="en-US">
                <a:latin typeface="宋体" panose="02010600030101010101" pitchFamily="2" charset="-122"/>
                <a:ea typeface="宋体" panose="02010600030101010101" pitchFamily="2" charset="-122"/>
              </a:rPr>
              <a:t>与</a:t>
            </a:r>
            <a:r>
              <a:rPr lang="zh-CN" altLang="en-US">
                <a:solidFill>
                  <a:srgbClr val="FF0000"/>
                </a:solidFill>
                <a:latin typeface="宋体" panose="02010600030101010101" pitchFamily="2" charset="-122"/>
                <a:ea typeface="宋体" panose="02010600030101010101" pitchFamily="2" charset="-122"/>
              </a:rPr>
              <a:t>空间形式</a:t>
            </a:r>
            <a:r>
              <a:rPr lang="zh-CN" altLang="en-US">
                <a:latin typeface="宋体" panose="02010600030101010101" pitchFamily="2" charset="-122"/>
                <a:ea typeface="宋体" panose="02010600030101010101" pitchFamily="2" charset="-122"/>
              </a:rPr>
              <a:t>的抽象，得到数学研究对象的素养。</a:t>
            </a:r>
            <a:endParaRPr lang="en-US" altLang="zh-CN">
              <a:latin typeface="宋体" panose="02010600030101010101" pitchFamily="2" charset="-122"/>
              <a:ea typeface="宋体" panose="02010600030101010101" pitchFamily="2" charset="-122"/>
            </a:endParaRPr>
          </a:p>
        </p:txBody>
      </p:sp>
      <p:sp>
        <p:nvSpPr>
          <p:cNvPr id="4" name="TextBox 3"/>
          <p:cNvSpPr txBox="1"/>
          <p:nvPr/>
        </p:nvSpPr>
        <p:spPr>
          <a:xfrm>
            <a:off x="1403648" y="836712"/>
            <a:ext cx="5256584" cy="923330"/>
          </a:xfrm>
          <a:prstGeom prst="rect">
            <a:avLst/>
          </a:prstGeom>
          <a:noFill/>
        </p:spPr>
        <p:txBody>
          <a:bodyPr wrap="square" rtlCol="0">
            <a:spAutoFit/>
          </a:bodyPr>
          <a:lstStyle/>
          <a:p>
            <a:r>
              <a:rPr lang="zh-CN" altLang="en-US" sz="5400"/>
              <a:t>数学抽象</a:t>
            </a:r>
          </a:p>
        </p:txBody>
      </p:sp>
      <p:sp>
        <p:nvSpPr>
          <p:cNvPr id="6" name="页脚占位符 3"/>
          <p:cNvSpPr>
            <a:spLocks noGrp="1"/>
          </p:cNvSpPr>
          <p:nvPr>
            <p:ph type="ftr" sz="quarter" idx="11"/>
          </p:nvPr>
        </p:nvSpPr>
        <p:spPr>
          <a:xfrm>
            <a:off x="7524328" y="6492875"/>
            <a:ext cx="1619672" cy="365125"/>
          </a:xfrm>
        </p:spPr>
        <p:txBody>
          <a:bodyPr/>
          <a:lstStyle/>
          <a:p>
            <a:r>
              <a:rPr lang="en-US" altLang="zh-CN" sz="2400" b="1"/>
              <a:t>9</a:t>
            </a:r>
            <a:endParaRPr lang="zh-CN" altLang="en-US" sz="2400" b="1"/>
          </a:p>
        </p:txBody>
      </p:sp>
      <p:sp>
        <p:nvSpPr>
          <p:cNvPr id="7" name="TextBox 6"/>
          <p:cNvSpPr txBox="1"/>
          <p:nvPr/>
        </p:nvSpPr>
        <p:spPr>
          <a:xfrm>
            <a:off x="467544" y="4581128"/>
            <a:ext cx="8496944" cy="1200329"/>
          </a:xfrm>
          <a:prstGeom prst="rect">
            <a:avLst/>
          </a:prstGeom>
          <a:noFill/>
        </p:spPr>
        <p:txBody>
          <a:bodyPr wrap="square" rtlCol="0">
            <a:spAutoFit/>
          </a:bodyPr>
          <a:lstStyle/>
          <a:p>
            <a:r>
              <a:rPr lang="zh-CN" altLang="en-US" sz="1600"/>
              <a:t>         </a:t>
            </a:r>
            <a:r>
              <a:rPr lang="zh-CN" altLang="en-US" sz="3600"/>
              <a:t>数学抽象是指舍去事物的一切物理属性，得到数学研究对象的思维过程。 </a:t>
            </a:r>
          </a:p>
        </p:txBody>
      </p:sp>
      <p:sp>
        <p:nvSpPr>
          <p:cNvPr id="8" name="矩形 7"/>
          <p:cNvSpPr/>
          <p:nvPr/>
        </p:nvSpPr>
        <p:spPr>
          <a:xfrm>
            <a:off x="395536" y="2967335"/>
            <a:ext cx="8208912" cy="1569660"/>
          </a:xfrm>
          <a:prstGeom prst="rect">
            <a:avLst/>
          </a:prstGeom>
        </p:spPr>
        <p:txBody>
          <a:bodyPr wrap="square">
            <a:spAutoFit/>
          </a:bodyPr>
          <a:lstStyle/>
          <a:p>
            <a:r>
              <a:rPr lang="zh-CN" altLang="en-US" sz="3200">
                <a:latin typeface="宋体" panose="02010600030101010101" pitchFamily="2" charset="-122"/>
                <a:ea typeface="宋体" panose="02010600030101010101" pitchFamily="2" charset="-122"/>
              </a:rPr>
              <a:t>    数学抽象是数学的</a:t>
            </a:r>
            <a:r>
              <a:rPr lang="zh-CN" altLang="en-US" sz="3200">
                <a:solidFill>
                  <a:srgbClr val="FF0000"/>
                </a:solidFill>
                <a:latin typeface="宋体" panose="02010600030101010101" pitchFamily="2" charset="-122"/>
                <a:ea typeface="宋体" panose="02010600030101010101" pitchFamily="2" charset="-122"/>
              </a:rPr>
              <a:t>基本思想</a:t>
            </a:r>
            <a:r>
              <a:rPr lang="zh-CN" altLang="en-US" sz="3200">
                <a:latin typeface="宋体" panose="02010600030101010101" pitchFamily="2" charset="-122"/>
                <a:ea typeface="宋体" panose="02010600030101010101" pitchFamily="2" charset="-122"/>
              </a:rPr>
              <a:t>，是形成理性思维的</a:t>
            </a:r>
            <a:r>
              <a:rPr lang="zh-CN" altLang="en-US" sz="3200">
                <a:solidFill>
                  <a:srgbClr val="FF0000"/>
                </a:solidFill>
                <a:latin typeface="宋体" panose="02010600030101010101" pitchFamily="2" charset="-122"/>
                <a:ea typeface="宋体" panose="02010600030101010101" pitchFamily="2" charset="-122"/>
              </a:rPr>
              <a:t>重要基础</a:t>
            </a:r>
            <a:r>
              <a:rPr lang="zh-CN" altLang="en-US" sz="3200">
                <a:latin typeface="宋体" panose="02010600030101010101" pitchFamily="2" charset="-122"/>
                <a:ea typeface="宋体" panose="02010600030101010101" pitchFamily="2" charset="-122"/>
              </a:rPr>
              <a:t>，</a:t>
            </a:r>
            <a:r>
              <a:rPr lang="zh-CN" altLang="en-US" sz="3200">
                <a:solidFill>
                  <a:srgbClr val="FF0000"/>
                </a:solidFill>
                <a:latin typeface="宋体" panose="02010600030101010101" pitchFamily="2" charset="-122"/>
                <a:ea typeface="宋体" panose="02010600030101010101" pitchFamily="2" charset="-122"/>
              </a:rPr>
              <a:t>反映了数学的本质特征</a:t>
            </a:r>
            <a:r>
              <a:rPr lang="zh-CN" altLang="en-US" sz="3200">
                <a:latin typeface="宋体" panose="02010600030101010101" pitchFamily="2" charset="-122"/>
                <a:ea typeface="宋体" panose="02010600030101010101" pitchFamily="2" charset="-122"/>
              </a:rPr>
              <a:t>，贯穿在数学产生、发展、应用的过程中。</a:t>
            </a:r>
            <a:endParaRPr lang="zh-CN" altLang="en-US" sz="32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57200" y="1844824"/>
            <a:ext cx="8229600" cy="2880320"/>
          </a:xfrm>
        </p:spPr>
        <p:txBody>
          <a:bodyPr>
            <a:normAutofit lnSpcReduction="10000"/>
          </a:bodyPr>
          <a:lstStyle/>
          <a:p>
            <a:pPr marL="0" indent="0">
              <a:spcBef>
                <a:spcPct val="0"/>
              </a:spcBef>
              <a:buNone/>
            </a:pPr>
            <a:r>
              <a:rPr lang="en-US" altLang="zh-CN"/>
              <a:t>         </a:t>
            </a:r>
            <a:r>
              <a:rPr lang="zh-CN" altLang="en-US">
                <a:latin typeface="宋体" panose="02010600030101010101" pitchFamily="2" charset="-122"/>
                <a:ea typeface="宋体" panose="02010600030101010101" pitchFamily="2" charset="-122"/>
              </a:rPr>
              <a:t>逻辑推理是指</a:t>
            </a:r>
            <a:r>
              <a:rPr lang="zh-CN" altLang="en-US">
                <a:solidFill>
                  <a:srgbClr val="FF0000"/>
                </a:solidFill>
                <a:latin typeface="宋体" panose="02010600030101010101" pitchFamily="2" charset="-122"/>
                <a:ea typeface="宋体" panose="02010600030101010101" pitchFamily="2" charset="-122"/>
              </a:rPr>
              <a:t>从一些事实和命题出发</a:t>
            </a:r>
            <a:r>
              <a:rPr lang="zh-CN" altLang="en-US">
                <a:latin typeface="宋体" panose="02010600030101010101" pitchFamily="2" charset="-122"/>
                <a:ea typeface="宋体" panose="02010600030101010101" pitchFamily="2" charset="-122"/>
              </a:rPr>
              <a:t>，依据规则</a:t>
            </a:r>
            <a:r>
              <a:rPr lang="zh-CN" altLang="en-US">
                <a:solidFill>
                  <a:srgbClr val="FF0000"/>
                </a:solidFill>
                <a:latin typeface="宋体" panose="02010600030101010101" pitchFamily="2" charset="-122"/>
                <a:ea typeface="宋体" panose="02010600030101010101" pitchFamily="2" charset="-122"/>
              </a:rPr>
              <a:t>推出其他命题</a:t>
            </a:r>
            <a:r>
              <a:rPr lang="zh-CN" altLang="en-US">
                <a:latin typeface="宋体" panose="02010600030101010101" pitchFamily="2" charset="-122"/>
                <a:ea typeface="宋体" panose="02010600030101010101" pitchFamily="2" charset="-122"/>
              </a:rPr>
              <a:t>的素养。主要包括两类：一类是</a:t>
            </a:r>
            <a:r>
              <a:rPr lang="zh-CN" altLang="en-US">
                <a:solidFill>
                  <a:srgbClr val="FF0000"/>
                </a:solidFill>
                <a:latin typeface="宋体" panose="02010600030101010101" pitchFamily="2" charset="-122"/>
                <a:ea typeface="宋体" panose="02010600030101010101" pitchFamily="2" charset="-122"/>
              </a:rPr>
              <a:t>从特殊到一般</a:t>
            </a:r>
            <a:r>
              <a:rPr lang="zh-CN" altLang="en-US">
                <a:latin typeface="宋体" panose="02010600030101010101" pitchFamily="2" charset="-122"/>
                <a:ea typeface="宋体" panose="02010600030101010101" pitchFamily="2" charset="-122"/>
              </a:rPr>
              <a:t>的推理，推理形式主要有归纳、类比；一类是</a:t>
            </a:r>
            <a:r>
              <a:rPr lang="zh-CN" altLang="en-US">
                <a:solidFill>
                  <a:srgbClr val="FF0000"/>
                </a:solidFill>
                <a:latin typeface="宋体" panose="02010600030101010101" pitchFamily="2" charset="-122"/>
                <a:ea typeface="宋体" panose="02010600030101010101" pitchFamily="2" charset="-122"/>
              </a:rPr>
              <a:t>从一般到特殊</a:t>
            </a:r>
            <a:r>
              <a:rPr lang="zh-CN" altLang="en-US">
                <a:latin typeface="宋体" panose="02010600030101010101" pitchFamily="2" charset="-122"/>
                <a:ea typeface="宋体" panose="02010600030101010101" pitchFamily="2" charset="-122"/>
              </a:rPr>
              <a:t>的推理，推理形式主要有演绎。</a:t>
            </a:r>
            <a:endParaRPr lang="en-US" altLang="zh-CN">
              <a:latin typeface="宋体" panose="02010600030101010101" pitchFamily="2" charset="-122"/>
              <a:ea typeface="宋体" panose="02010600030101010101" pitchFamily="2" charset="-122"/>
            </a:endParaRPr>
          </a:p>
          <a:p>
            <a:pPr marL="0" indent="0">
              <a:spcBef>
                <a:spcPct val="0"/>
              </a:spcBef>
              <a:buNone/>
            </a:pPr>
            <a:r>
              <a:rPr lang="en-US" altLang="zh-CN">
                <a:latin typeface="宋体" panose="02010600030101010101" pitchFamily="2" charset="-122"/>
                <a:ea typeface="宋体" panose="02010600030101010101" pitchFamily="2" charset="-122"/>
              </a:rPr>
              <a:t>     </a:t>
            </a:r>
            <a:endParaRPr lang="zh-CN" altLang="en-US">
              <a:latin typeface="宋体" panose="02010600030101010101" pitchFamily="2" charset="-122"/>
              <a:ea typeface="宋体" panose="02010600030101010101" pitchFamily="2" charset="-122"/>
            </a:endParaRPr>
          </a:p>
        </p:txBody>
      </p:sp>
      <p:sp>
        <p:nvSpPr>
          <p:cNvPr id="4" name="矩形 3"/>
          <p:cNvSpPr/>
          <p:nvPr/>
        </p:nvSpPr>
        <p:spPr>
          <a:xfrm>
            <a:off x="1475656" y="764704"/>
            <a:ext cx="2954655" cy="923330"/>
          </a:xfrm>
          <a:prstGeom prst="rect">
            <a:avLst/>
          </a:prstGeom>
        </p:spPr>
        <p:txBody>
          <a:bodyPr wrap="none">
            <a:spAutoFit/>
          </a:bodyPr>
          <a:lstStyle/>
          <a:p>
            <a:r>
              <a:rPr lang="zh-CN" altLang="en-US" sz="5400">
                <a:latin typeface="+mj-ea"/>
                <a:ea typeface="+mj-ea"/>
              </a:rPr>
              <a:t>逻辑推理</a:t>
            </a:r>
          </a:p>
        </p:txBody>
      </p:sp>
      <p:sp>
        <p:nvSpPr>
          <p:cNvPr id="5" name="TextBox 4"/>
          <p:cNvSpPr txBox="1"/>
          <p:nvPr/>
        </p:nvSpPr>
        <p:spPr>
          <a:xfrm>
            <a:off x="971600" y="4437112"/>
            <a:ext cx="7128792" cy="707886"/>
          </a:xfrm>
          <a:prstGeom prst="rect">
            <a:avLst/>
          </a:prstGeom>
          <a:noFill/>
        </p:spPr>
        <p:txBody>
          <a:bodyPr wrap="square" rtlCol="0">
            <a:spAutoFit/>
          </a:bodyPr>
          <a:lstStyle/>
          <a:p>
            <a:r>
              <a:rPr lang="zh-CN" altLang="en-US" sz="4000"/>
              <a:t>学生：学会</a:t>
            </a:r>
            <a:r>
              <a:rPr lang="zh-CN" altLang="en-US" sz="4000" u="sng">
                <a:solidFill>
                  <a:srgbClr val="FF0000"/>
                </a:solidFill>
              </a:rPr>
              <a:t>有逻辑地思考问题</a:t>
            </a:r>
          </a:p>
        </p:txBody>
      </p:sp>
      <p:sp>
        <p:nvSpPr>
          <p:cNvPr id="6" name="TextBox 5"/>
          <p:cNvSpPr txBox="1"/>
          <p:nvPr/>
        </p:nvSpPr>
        <p:spPr>
          <a:xfrm>
            <a:off x="611560" y="5301208"/>
            <a:ext cx="7848872" cy="707886"/>
          </a:xfrm>
          <a:prstGeom prst="rect">
            <a:avLst/>
          </a:prstGeom>
          <a:noFill/>
        </p:spPr>
        <p:txBody>
          <a:bodyPr wrap="square" rtlCol="0">
            <a:spAutoFit/>
          </a:bodyPr>
          <a:lstStyle/>
          <a:p>
            <a:r>
              <a:rPr lang="zh-CN" altLang="en-US" sz="4000">
                <a:latin typeface="华文隶书" panose="02010800040101010101" pitchFamily="2" charset="-122"/>
                <a:ea typeface="华文隶书" panose="02010800040101010101" pitchFamily="2" charset="-122"/>
              </a:rPr>
              <a:t>“推理是数学的命根子。”</a:t>
            </a:r>
          </a:p>
        </p:txBody>
      </p:sp>
      <p:sp>
        <p:nvSpPr>
          <p:cNvPr id="7" name="页脚占位符 3"/>
          <p:cNvSpPr>
            <a:spLocks noGrp="1"/>
          </p:cNvSpPr>
          <p:nvPr>
            <p:ph type="ftr" sz="quarter" idx="11"/>
          </p:nvPr>
        </p:nvSpPr>
        <p:spPr>
          <a:xfrm>
            <a:off x="7524328" y="6492875"/>
            <a:ext cx="1619672" cy="365125"/>
          </a:xfrm>
        </p:spPr>
        <p:txBody>
          <a:bodyPr/>
          <a:lstStyle/>
          <a:p>
            <a:r>
              <a:rPr lang="en-US" altLang="zh-CN" sz="2400" b="1"/>
              <a:t>10</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50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500"/>
                                        <p:tgtEl>
                                          <p:spTgt spid="3">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57200" y="1556792"/>
            <a:ext cx="8229600" cy="1944216"/>
          </a:xfrm>
        </p:spPr>
        <p:txBody>
          <a:bodyPr>
            <a:normAutofit lnSpcReduction="10000"/>
          </a:bodyPr>
          <a:lstStyle/>
          <a:p>
            <a:pPr marL="0" indent="0">
              <a:spcBef>
                <a:spcPct val="0"/>
              </a:spcBef>
              <a:buNone/>
            </a:pPr>
            <a:r>
              <a:rPr lang="zh-CN" altLang="en-US">
                <a:latin typeface="宋体" panose="02010600030101010101" pitchFamily="2" charset="-122"/>
                <a:ea typeface="宋体" panose="02010600030101010101" pitchFamily="2" charset="-122"/>
              </a:rPr>
              <a:t>    数学建模是对现实问题进行</a:t>
            </a:r>
            <a:r>
              <a:rPr lang="zh-CN" altLang="en-US">
                <a:solidFill>
                  <a:srgbClr val="FF0000"/>
                </a:solidFill>
                <a:latin typeface="宋体" panose="02010600030101010101" pitchFamily="2" charset="-122"/>
                <a:ea typeface="宋体" panose="02010600030101010101" pitchFamily="2" charset="-122"/>
              </a:rPr>
              <a:t>数学抽象</a:t>
            </a:r>
            <a:r>
              <a:rPr lang="zh-CN" altLang="en-US">
                <a:latin typeface="宋体" panose="02010600030101010101" pitchFamily="2" charset="-122"/>
                <a:ea typeface="宋体" panose="02010600030101010101" pitchFamily="2" charset="-122"/>
              </a:rPr>
              <a:t>，</a:t>
            </a:r>
            <a:r>
              <a:rPr lang="zh-CN" altLang="en-US">
                <a:solidFill>
                  <a:srgbClr val="FF0000"/>
                </a:solidFill>
                <a:latin typeface="宋体" panose="02010600030101010101" pitchFamily="2" charset="-122"/>
                <a:ea typeface="宋体" panose="02010600030101010101" pitchFamily="2" charset="-122"/>
              </a:rPr>
              <a:t>用数学语言</a:t>
            </a:r>
            <a:r>
              <a:rPr lang="zh-CN" altLang="en-US">
                <a:latin typeface="宋体" panose="02010600030101010101" pitchFamily="2" charset="-122"/>
                <a:ea typeface="宋体" panose="02010600030101010101" pitchFamily="2" charset="-122"/>
              </a:rPr>
              <a:t>表达问题、</a:t>
            </a:r>
            <a:r>
              <a:rPr lang="zh-CN" altLang="en-US">
                <a:solidFill>
                  <a:srgbClr val="FF0000"/>
                </a:solidFill>
                <a:latin typeface="宋体" panose="02010600030101010101" pitchFamily="2" charset="-122"/>
                <a:ea typeface="宋体" panose="02010600030101010101" pitchFamily="2" charset="-122"/>
              </a:rPr>
              <a:t>用数学方法构建模型</a:t>
            </a:r>
            <a:r>
              <a:rPr lang="zh-CN" altLang="en-US">
                <a:latin typeface="宋体" panose="02010600030101010101" pitchFamily="2" charset="-122"/>
                <a:ea typeface="宋体" panose="02010600030101010101" pitchFamily="2" charset="-122"/>
              </a:rPr>
              <a:t>解决问题的素养。</a:t>
            </a:r>
            <a:endParaRPr lang="en-US" altLang="zh-CN">
              <a:latin typeface="宋体" panose="02010600030101010101" pitchFamily="2" charset="-122"/>
              <a:ea typeface="宋体" panose="02010600030101010101" pitchFamily="2" charset="-122"/>
            </a:endParaRPr>
          </a:p>
          <a:p>
            <a:pPr marL="0" indent="0">
              <a:spcBef>
                <a:spcPct val="0"/>
              </a:spcBef>
              <a:buNone/>
            </a:pPr>
            <a:r>
              <a:rPr lang="en-US" altLang="zh-CN">
                <a:latin typeface="宋体" panose="02010600030101010101" pitchFamily="2" charset="-122"/>
                <a:ea typeface="宋体" panose="02010600030101010101" pitchFamily="2" charset="-122"/>
              </a:rPr>
              <a:t>    </a:t>
            </a:r>
            <a:endParaRPr lang="zh-CN" altLang="en-US">
              <a:latin typeface="宋体" panose="02010600030101010101" pitchFamily="2" charset="-122"/>
              <a:ea typeface="宋体" panose="02010600030101010101" pitchFamily="2" charset="-122"/>
            </a:endParaRPr>
          </a:p>
        </p:txBody>
      </p:sp>
      <p:sp>
        <p:nvSpPr>
          <p:cNvPr id="4" name="矩形 3"/>
          <p:cNvSpPr/>
          <p:nvPr/>
        </p:nvSpPr>
        <p:spPr>
          <a:xfrm>
            <a:off x="1475656" y="620688"/>
            <a:ext cx="2954655" cy="923330"/>
          </a:xfrm>
          <a:prstGeom prst="rect">
            <a:avLst/>
          </a:prstGeom>
        </p:spPr>
        <p:txBody>
          <a:bodyPr wrap="none">
            <a:spAutoFit/>
          </a:bodyPr>
          <a:lstStyle/>
          <a:p>
            <a:r>
              <a:rPr lang="zh-CN" altLang="en-US" sz="5400">
                <a:latin typeface="+mj-ea"/>
                <a:ea typeface="+mj-ea"/>
              </a:rPr>
              <a:t>数学建模</a:t>
            </a:r>
          </a:p>
        </p:txBody>
      </p:sp>
      <p:sp>
        <p:nvSpPr>
          <p:cNvPr id="5" name="TextBox 4"/>
          <p:cNvSpPr txBox="1"/>
          <p:nvPr/>
        </p:nvSpPr>
        <p:spPr>
          <a:xfrm>
            <a:off x="539552" y="5013176"/>
            <a:ext cx="7992888" cy="1323439"/>
          </a:xfrm>
          <a:prstGeom prst="rect">
            <a:avLst/>
          </a:prstGeom>
          <a:noFill/>
        </p:spPr>
        <p:txBody>
          <a:bodyPr wrap="square" rtlCol="0">
            <a:spAutoFit/>
          </a:bodyPr>
          <a:lstStyle/>
          <a:p>
            <a:r>
              <a:rPr lang="zh-CN" altLang="en-US" sz="4000"/>
              <a:t>      学生：提升实践能力，增强创新意识和科学精神。</a:t>
            </a:r>
            <a:endParaRPr lang="zh-CN" altLang="en-US" sz="4000" u="sng">
              <a:solidFill>
                <a:srgbClr val="FF0000"/>
              </a:solidFill>
            </a:endParaRPr>
          </a:p>
        </p:txBody>
      </p:sp>
      <p:sp>
        <p:nvSpPr>
          <p:cNvPr id="6" name="页脚占位符 3"/>
          <p:cNvSpPr>
            <a:spLocks noGrp="1"/>
          </p:cNvSpPr>
          <p:nvPr>
            <p:ph type="ftr" sz="quarter" idx="11"/>
          </p:nvPr>
        </p:nvSpPr>
        <p:spPr>
          <a:xfrm>
            <a:off x="7524328" y="6492875"/>
            <a:ext cx="1619672" cy="365125"/>
          </a:xfrm>
        </p:spPr>
        <p:txBody>
          <a:bodyPr/>
          <a:lstStyle/>
          <a:p>
            <a:r>
              <a:rPr lang="en-US" altLang="zh-CN" sz="2400" b="1"/>
              <a:t>11</a:t>
            </a:r>
            <a:endParaRPr lang="zh-CN" altLang="en-US" sz="2400" b="1"/>
          </a:p>
        </p:txBody>
      </p:sp>
      <p:sp>
        <p:nvSpPr>
          <p:cNvPr id="7" name="矩形 6"/>
          <p:cNvSpPr/>
          <p:nvPr/>
        </p:nvSpPr>
        <p:spPr>
          <a:xfrm>
            <a:off x="395536" y="2951073"/>
            <a:ext cx="8064896" cy="2062103"/>
          </a:xfrm>
          <a:prstGeom prst="rect">
            <a:avLst/>
          </a:prstGeom>
        </p:spPr>
        <p:txBody>
          <a:bodyPr wrap="square">
            <a:spAutoFit/>
          </a:bodyPr>
          <a:lstStyle/>
          <a:p>
            <a:r>
              <a:rPr lang="zh-CN" altLang="en-US" sz="3200">
                <a:latin typeface="宋体" panose="02010600030101010101" pitchFamily="2" charset="-122"/>
                <a:ea typeface="宋体" panose="02010600030101010101" pitchFamily="2" charset="-122"/>
              </a:rPr>
              <a:t>    数学建模搭建了数学与外部世界之间联系的</a:t>
            </a:r>
            <a:r>
              <a:rPr lang="zh-CN" altLang="en-US" sz="3200">
                <a:solidFill>
                  <a:srgbClr val="C00000"/>
                </a:solidFill>
                <a:latin typeface="宋体" panose="02010600030101010101" pitchFamily="2" charset="-122"/>
                <a:ea typeface="宋体" panose="02010600030101010101" pitchFamily="2" charset="-122"/>
              </a:rPr>
              <a:t>桥梁</a:t>
            </a:r>
            <a:r>
              <a:rPr lang="zh-CN" altLang="en-US" sz="3200">
                <a:latin typeface="宋体" panose="02010600030101010101" pitchFamily="2" charset="-122"/>
                <a:ea typeface="宋体" panose="02010600030101010101" pitchFamily="2" charset="-122"/>
              </a:rPr>
              <a:t>，是数学应用的</a:t>
            </a:r>
            <a:r>
              <a:rPr lang="zh-CN" altLang="en-US" sz="3200">
                <a:solidFill>
                  <a:srgbClr val="C00000"/>
                </a:solidFill>
                <a:latin typeface="宋体" panose="02010600030101010101" pitchFamily="2" charset="-122"/>
                <a:ea typeface="宋体" panose="02010600030101010101" pitchFamily="2" charset="-122"/>
              </a:rPr>
              <a:t>主要形式</a:t>
            </a:r>
            <a:r>
              <a:rPr lang="zh-CN" altLang="en-US" sz="3200">
                <a:latin typeface="宋体" panose="02010600030101010101" pitchFamily="2" charset="-122"/>
                <a:ea typeface="宋体" panose="02010600030101010101" pitchFamily="2" charset="-122"/>
              </a:rPr>
              <a:t>。数学建模是应用数学解决实际问题的</a:t>
            </a:r>
            <a:r>
              <a:rPr lang="zh-CN" altLang="en-US" sz="3200">
                <a:solidFill>
                  <a:srgbClr val="C00000"/>
                </a:solidFill>
                <a:latin typeface="宋体" panose="02010600030101010101" pitchFamily="2" charset="-122"/>
                <a:ea typeface="宋体" panose="02010600030101010101" pitchFamily="2" charset="-122"/>
              </a:rPr>
              <a:t>基本手段</a:t>
            </a:r>
            <a:r>
              <a:rPr lang="zh-CN" altLang="en-US" sz="3200">
                <a:latin typeface="宋体" panose="02010600030101010101" pitchFamily="2" charset="-122"/>
                <a:ea typeface="宋体" panose="02010600030101010101" pitchFamily="2" charset="-122"/>
              </a:rPr>
              <a:t>，也是推动数学发展的</a:t>
            </a:r>
            <a:r>
              <a:rPr lang="zh-CN" altLang="en-US" sz="3200">
                <a:solidFill>
                  <a:srgbClr val="C00000"/>
                </a:solidFill>
                <a:latin typeface="宋体" panose="02010600030101010101" pitchFamily="2" charset="-122"/>
                <a:ea typeface="宋体" panose="02010600030101010101" pitchFamily="2" charset="-122"/>
              </a:rPr>
              <a:t>动力</a:t>
            </a:r>
            <a:r>
              <a:rPr lang="zh-CN" altLang="en-US" sz="3200">
                <a:latin typeface="宋体" panose="02010600030101010101" pitchFamily="2" charset="-122"/>
                <a:ea typeface="宋体" panose="02010600030101010101" pitchFamily="2" charset="-122"/>
              </a:rPr>
              <a:t>。</a:t>
            </a:r>
            <a:endParaRPr lang="zh-CN" altLang="en-US" sz="32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50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500"/>
                                        <p:tgtEl>
                                          <p:spTgt spid="3">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57200" y="1772816"/>
            <a:ext cx="8229600" cy="4551784"/>
          </a:xfrm>
        </p:spPr>
        <p:txBody>
          <a:bodyPr/>
          <a:lstStyle/>
          <a:p>
            <a:pPr marL="0" indent="0">
              <a:spcBef>
                <a:spcPct val="0"/>
              </a:spcBef>
              <a:buNone/>
            </a:pPr>
            <a:r>
              <a:rPr lang="zh-CN" altLang="en-US">
                <a:latin typeface="宋体" panose="02010600030101010101" pitchFamily="2" charset="-122"/>
                <a:ea typeface="宋体" panose="02010600030101010101" pitchFamily="2" charset="-122"/>
              </a:rPr>
              <a:t>    直观想象是指借助几何直观和空间想象</a:t>
            </a:r>
            <a:r>
              <a:rPr lang="zh-CN" altLang="en-US">
                <a:solidFill>
                  <a:srgbClr val="C00000"/>
                </a:solidFill>
                <a:latin typeface="宋体" panose="02010600030101010101" pitchFamily="2" charset="-122"/>
                <a:ea typeface="宋体" panose="02010600030101010101" pitchFamily="2" charset="-122"/>
              </a:rPr>
              <a:t>感知</a:t>
            </a:r>
            <a:r>
              <a:rPr lang="zh-CN" altLang="en-US">
                <a:latin typeface="宋体" panose="02010600030101010101" pitchFamily="2" charset="-122"/>
                <a:ea typeface="宋体" panose="02010600030101010101" pitchFamily="2" charset="-122"/>
              </a:rPr>
              <a:t>事物的</a:t>
            </a:r>
            <a:r>
              <a:rPr lang="zh-CN" altLang="en-US">
                <a:solidFill>
                  <a:srgbClr val="C00000"/>
                </a:solidFill>
                <a:latin typeface="宋体" panose="02010600030101010101" pitchFamily="2" charset="-122"/>
                <a:ea typeface="宋体" panose="02010600030101010101" pitchFamily="2" charset="-122"/>
              </a:rPr>
              <a:t>形态和变化</a:t>
            </a:r>
            <a:r>
              <a:rPr lang="zh-CN" altLang="en-US">
                <a:latin typeface="宋体" panose="02010600030101010101" pitchFamily="2" charset="-122"/>
                <a:ea typeface="宋体" panose="02010600030101010101" pitchFamily="2" charset="-122"/>
              </a:rPr>
              <a:t>，利用空间形式特别是图形，</a:t>
            </a:r>
            <a:r>
              <a:rPr lang="zh-CN" altLang="en-US">
                <a:solidFill>
                  <a:srgbClr val="C00000"/>
                </a:solidFill>
                <a:latin typeface="宋体" panose="02010600030101010101" pitchFamily="2" charset="-122"/>
                <a:ea typeface="宋体" panose="02010600030101010101" pitchFamily="2" charset="-122"/>
              </a:rPr>
              <a:t>理解和解决数学问题</a:t>
            </a:r>
            <a:r>
              <a:rPr lang="zh-CN" altLang="en-US">
                <a:latin typeface="宋体" panose="02010600030101010101" pitchFamily="2" charset="-122"/>
                <a:ea typeface="宋体" panose="02010600030101010101" pitchFamily="2" charset="-122"/>
              </a:rPr>
              <a:t>的素养。</a:t>
            </a:r>
            <a:endParaRPr lang="en-US" altLang="zh-CN">
              <a:latin typeface="宋体" panose="02010600030101010101" pitchFamily="2" charset="-122"/>
              <a:ea typeface="宋体" panose="02010600030101010101" pitchFamily="2" charset="-122"/>
            </a:endParaRPr>
          </a:p>
          <a:p>
            <a:pPr marL="0" indent="0">
              <a:spcBef>
                <a:spcPct val="0"/>
              </a:spcBef>
              <a:buNone/>
            </a:pPr>
            <a:endParaRPr lang="en-US" altLang="zh-CN">
              <a:latin typeface="宋体" panose="02010600030101010101" pitchFamily="2" charset="-122"/>
              <a:ea typeface="宋体" panose="02010600030101010101" pitchFamily="2" charset="-122"/>
            </a:endParaRPr>
          </a:p>
          <a:p>
            <a:pPr marL="0" indent="0">
              <a:spcBef>
                <a:spcPct val="0"/>
              </a:spcBef>
              <a:buNone/>
            </a:pPr>
            <a:r>
              <a:rPr lang="en-US" altLang="zh-CN">
                <a:latin typeface="宋体" panose="02010600030101010101" pitchFamily="2" charset="-122"/>
                <a:ea typeface="宋体" panose="02010600030101010101" pitchFamily="2" charset="-122"/>
              </a:rPr>
              <a:t>    </a:t>
            </a:r>
            <a:r>
              <a:rPr lang="zh-CN" altLang="en-US">
                <a:latin typeface="宋体" panose="02010600030101010101" pitchFamily="2" charset="-122"/>
                <a:ea typeface="宋体" panose="02010600030101010101" pitchFamily="2" charset="-122"/>
              </a:rPr>
              <a:t>直观想象是发现和提出问题、分析和解决问题的</a:t>
            </a:r>
            <a:r>
              <a:rPr lang="zh-CN" altLang="en-US">
                <a:solidFill>
                  <a:srgbClr val="C00000"/>
                </a:solidFill>
                <a:latin typeface="宋体" panose="02010600030101010101" pitchFamily="2" charset="-122"/>
                <a:ea typeface="宋体" panose="02010600030101010101" pitchFamily="2" charset="-122"/>
              </a:rPr>
              <a:t>重要手段</a:t>
            </a:r>
            <a:r>
              <a:rPr lang="zh-CN" altLang="en-US">
                <a:latin typeface="宋体" panose="02010600030101010101" pitchFamily="2" charset="-122"/>
                <a:ea typeface="宋体" panose="02010600030101010101" pitchFamily="2" charset="-122"/>
              </a:rPr>
              <a:t>，是探索和形成论证思路、形成数学推理、构建抽象结构的</a:t>
            </a:r>
            <a:r>
              <a:rPr lang="zh-CN" altLang="en-US">
                <a:solidFill>
                  <a:srgbClr val="C00000"/>
                </a:solidFill>
                <a:latin typeface="宋体" panose="02010600030101010101" pitchFamily="2" charset="-122"/>
                <a:ea typeface="宋体" panose="02010600030101010101" pitchFamily="2" charset="-122"/>
              </a:rPr>
              <a:t>思维基础</a:t>
            </a:r>
            <a:r>
              <a:rPr lang="zh-CN" altLang="en-US">
                <a:latin typeface="宋体" panose="02010600030101010101" pitchFamily="2" charset="-122"/>
                <a:ea typeface="宋体" panose="02010600030101010101" pitchFamily="2" charset="-122"/>
              </a:rPr>
              <a:t>。</a:t>
            </a:r>
          </a:p>
        </p:txBody>
      </p:sp>
      <p:sp>
        <p:nvSpPr>
          <p:cNvPr id="4" name="矩形 3"/>
          <p:cNvSpPr/>
          <p:nvPr/>
        </p:nvSpPr>
        <p:spPr>
          <a:xfrm>
            <a:off x="1475656" y="692696"/>
            <a:ext cx="2954655" cy="923330"/>
          </a:xfrm>
          <a:prstGeom prst="rect">
            <a:avLst/>
          </a:prstGeom>
        </p:spPr>
        <p:txBody>
          <a:bodyPr wrap="none">
            <a:spAutoFit/>
          </a:bodyPr>
          <a:lstStyle/>
          <a:p>
            <a:r>
              <a:rPr lang="zh-CN" altLang="en-US" sz="5400">
                <a:latin typeface="+mj-ea"/>
                <a:ea typeface="+mj-ea"/>
              </a:rPr>
              <a:t>直观想象</a:t>
            </a:r>
          </a:p>
        </p:txBody>
      </p:sp>
      <p:sp>
        <p:nvSpPr>
          <p:cNvPr id="5" name="页脚占位符 3"/>
          <p:cNvSpPr>
            <a:spLocks noGrp="1"/>
          </p:cNvSpPr>
          <p:nvPr>
            <p:ph type="ftr" sz="quarter" idx="11"/>
          </p:nvPr>
        </p:nvSpPr>
        <p:spPr>
          <a:xfrm>
            <a:off x="7524328" y="6492875"/>
            <a:ext cx="1619672" cy="365125"/>
          </a:xfrm>
        </p:spPr>
        <p:txBody>
          <a:bodyPr/>
          <a:lstStyle/>
          <a:p>
            <a:r>
              <a:rPr lang="en-US" altLang="zh-CN" sz="2400" b="1"/>
              <a:t>12</a:t>
            </a:r>
            <a:endParaRPr lang="zh-CN" altLang="en-US" sz="2400" b="1"/>
          </a:p>
        </p:txBody>
      </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57200" y="1600200"/>
            <a:ext cx="8229600" cy="3124944"/>
          </a:xfrm>
        </p:spPr>
        <p:txBody>
          <a:bodyPr>
            <a:normAutofit/>
          </a:bodyPr>
          <a:lstStyle/>
          <a:p>
            <a:pPr marL="0" indent="0">
              <a:spcBef>
                <a:spcPct val="0"/>
              </a:spcBef>
              <a:buNone/>
            </a:pPr>
            <a:r>
              <a:rPr lang="zh-CN" altLang="en-US">
                <a:latin typeface="宋体" panose="02010600030101010101" pitchFamily="2" charset="-122"/>
                <a:ea typeface="宋体" panose="02010600030101010101" pitchFamily="2" charset="-122"/>
              </a:rPr>
              <a:t>    数学运算是指</a:t>
            </a:r>
            <a:r>
              <a:rPr lang="zh-CN" altLang="en-US">
                <a:solidFill>
                  <a:srgbClr val="C00000"/>
                </a:solidFill>
                <a:latin typeface="宋体" panose="02010600030101010101" pitchFamily="2" charset="-122"/>
                <a:ea typeface="宋体" panose="02010600030101010101" pitchFamily="2" charset="-122"/>
              </a:rPr>
              <a:t>在明晰运算对象的基础上</a:t>
            </a:r>
            <a:r>
              <a:rPr lang="zh-CN" altLang="en-US">
                <a:latin typeface="宋体" panose="02010600030101010101" pitchFamily="2" charset="-122"/>
                <a:ea typeface="宋体" panose="02010600030101010101" pitchFamily="2" charset="-122"/>
              </a:rPr>
              <a:t>，</a:t>
            </a:r>
            <a:r>
              <a:rPr lang="zh-CN" altLang="en-US">
                <a:solidFill>
                  <a:srgbClr val="C00000"/>
                </a:solidFill>
                <a:latin typeface="宋体" panose="02010600030101010101" pitchFamily="2" charset="-122"/>
                <a:ea typeface="宋体" panose="02010600030101010101" pitchFamily="2" charset="-122"/>
              </a:rPr>
              <a:t>依据运算法则解决数学问题</a:t>
            </a:r>
            <a:r>
              <a:rPr lang="zh-CN" altLang="en-US">
                <a:latin typeface="宋体" panose="02010600030101010101" pitchFamily="2" charset="-122"/>
                <a:ea typeface="宋体" panose="02010600030101010101" pitchFamily="2" charset="-122"/>
              </a:rPr>
              <a:t>的素养。</a:t>
            </a:r>
            <a:endParaRPr lang="en-US" altLang="zh-CN">
              <a:latin typeface="宋体" panose="02010600030101010101" pitchFamily="2" charset="-122"/>
              <a:ea typeface="宋体" panose="02010600030101010101" pitchFamily="2" charset="-122"/>
            </a:endParaRPr>
          </a:p>
          <a:p>
            <a:pPr marL="0" indent="0">
              <a:spcBef>
                <a:spcPct val="0"/>
              </a:spcBef>
              <a:buNone/>
            </a:pPr>
            <a:endParaRPr lang="en-US" altLang="zh-CN">
              <a:latin typeface="宋体" panose="02010600030101010101" pitchFamily="2" charset="-122"/>
              <a:ea typeface="宋体" panose="02010600030101010101" pitchFamily="2" charset="-122"/>
            </a:endParaRPr>
          </a:p>
          <a:p>
            <a:pPr marL="0" indent="0">
              <a:spcBef>
                <a:spcPct val="0"/>
              </a:spcBef>
              <a:buNone/>
            </a:pPr>
            <a:r>
              <a:rPr lang="en-US" altLang="zh-CN">
                <a:latin typeface="宋体" panose="02010600030101010101" pitchFamily="2" charset="-122"/>
                <a:ea typeface="宋体" panose="02010600030101010101" pitchFamily="2" charset="-122"/>
              </a:rPr>
              <a:t>    </a:t>
            </a:r>
            <a:r>
              <a:rPr lang="zh-CN" altLang="en-US">
                <a:latin typeface="宋体" panose="02010600030101010101" pitchFamily="2" charset="-122"/>
                <a:ea typeface="宋体" panose="02010600030101010101" pitchFamily="2" charset="-122"/>
              </a:rPr>
              <a:t>数学运算是解决数学问题的</a:t>
            </a:r>
            <a:r>
              <a:rPr lang="zh-CN" altLang="en-US">
                <a:solidFill>
                  <a:srgbClr val="C00000"/>
                </a:solidFill>
                <a:latin typeface="宋体" panose="02010600030101010101" pitchFamily="2" charset="-122"/>
                <a:ea typeface="宋体" panose="02010600030101010101" pitchFamily="2" charset="-122"/>
              </a:rPr>
              <a:t>基本手段</a:t>
            </a:r>
            <a:r>
              <a:rPr lang="zh-CN" altLang="en-US">
                <a:latin typeface="宋体" panose="02010600030101010101" pitchFamily="2" charset="-122"/>
                <a:ea typeface="宋体" panose="02010600030101010101" pitchFamily="2" charset="-122"/>
              </a:rPr>
              <a:t>，数学运算是</a:t>
            </a:r>
            <a:r>
              <a:rPr lang="zh-CN" altLang="en-US">
                <a:solidFill>
                  <a:srgbClr val="C00000"/>
                </a:solidFill>
                <a:latin typeface="宋体" panose="02010600030101010101" pitchFamily="2" charset="-122"/>
                <a:ea typeface="宋体" panose="02010600030101010101" pitchFamily="2" charset="-122"/>
              </a:rPr>
              <a:t>演绎推理</a:t>
            </a:r>
            <a:r>
              <a:rPr lang="zh-CN" altLang="en-US">
                <a:latin typeface="宋体" panose="02010600030101010101" pitchFamily="2" charset="-122"/>
                <a:ea typeface="宋体" panose="02010600030101010101" pitchFamily="2" charset="-122"/>
              </a:rPr>
              <a:t>，是计算机解决问题的</a:t>
            </a:r>
            <a:r>
              <a:rPr lang="zh-CN" altLang="en-US">
                <a:solidFill>
                  <a:srgbClr val="C00000"/>
                </a:solidFill>
                <a:latin typeface="宋体" panose="02010600030101010101" pitchFamily="2" charset="-122"/>
                <a:ea typeface="宋体" panose="02010600030101010101" pitchFamily="2" charset="-122"/>
              </a:rPr>
              <a:t>基础</a:t>
            </a:r>
            <a:r>
              <a:rPr lang="zh-CN" altLang="en-US">
                <a:latin typeface="宋体" panose="02010600030101010101" pitchFamily="2" charset="-122"/>
                <a:ea typeface="宋体" panose="02010600030101010101" pitchFamily="2" charset="-122"/>
              </a:rPr>
              <a:t>。</a:t>
            </a:r>
          </a:p>
        </p:txBody>
      </p:sp>
      <p:sp>
        <p:nvSpPr>
          <p:cNvPr id="4" name="矩形 3"/>
          <p:cNvSpPr/>
          <p:nvPr/>
        </p:nvSpPr>
        <p:spPr>
          <a:xfrm>
            <a:off x="1475656" y="692696"/>
            <a:ext cx="2954655" cy="923330"/>
          </a:xfrm>
          <a:prstGeom prst="rect">
            <a:avLst/>
          </a:prstGeom>
        </p:spPr>
        <p:txBody>
          <a:bodyPr wrap="none">
            <a:spAutoFit/>
          </a:bodyPr>
          <a:lstStyle/>
          <a:p>
            <a:r>
              <a:rPr lang="zh-CN" altLang="en-US" sz="5400">
                <a:latin typeface="+mj-ea"/>
                <a:ea typeface="+mj-ea"/>
              </a:rPr>
              <a:t>数学运算</a:t>
            </a:r>
          </a:p>
        </p:txBody>
      </p:sp>
      <p:sp>
        <p:nvSpPr>
          <p:cNvPr id="5" name="矩形 4"/>
          <p:cNvSpPr/>
          <p:nvPr/>
        </p:nvSpPr>
        <p:spPr>
          <a:xfrm>
            <a:off x="755576" y="4797152"/>
            <a:ext cx="6340197" cy="707886"/>
          </a:xfrm>
          <a:prstGeom prst="rect">
            <a:avLst/>
          </a:prstGeom>
        </p:spPr>
        <p:txBody>
          <a:bodyPr wrap="none">
            <a:spAutoFit/>
          </a:bodyPr>
          <a:lstStyle/>
          <a:p>
            <a:r>
              <a:rPr lang="zh-CN" altLang="en-US" sz="4000">
                <a:latin typeface="华文隶书" panose="02010800040101010101" pitchFamily="2" charset="-122"/>
                <a:ea typeface="华文隶书" panose="02010800040101010101" pitchFamily="2" charset="-122"/>
              </a:rPr>
              <a:t>“运算是数学的童子功。”</a:t>
            </a:r>
          </a:p>
        </p:txBody>
      </p:sp>
      <p:sp>
        <p:nvSpPr>
          <p:cNvPr id="6" name="页脚占位符 3"/>
          <p:cNvSpPr>
            <a:spLocks noGrp="1"/>
          </p:cNvSpPr>
          <p:nvPr>
            <p:ph type="ftr" sz="quarter" idx="11"/>
          </p:nvPr>
        </p:nvSpPr>
        <p:spPr>
          <a:xfrm>
            <a:off x="7524328" y="6492875"/>
            <a:ext cx="1619672" cy="365125"/>
          </a:xfrm>
        </p:spPr>
        <p:txBody>
          <a:bodyPr/>
          <a:lstStyle/>
          <a:p>
            <a:r>
              <a:rPr lang="en-US" altLang="zh-CN" sz="2400" b="1"/>
              <a:t>13</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5"/>
                                        </p:tgtEl>
                                        <p:attrNameLst>
                                          <p:attrName>style.visibility</p:attrName>
                                        </p:attrNameLst>
                                      </p:cBhvr>
                                      <p:to>
                                        <p:strVal val="visible"/>
                                      </p:to>
                                    </p:set>
                                    <p:anim calcmode="discrete" valueType="clr">
                                      <p:cBhvr override="childStyle">
                                        <p:cTn id="21" dur="50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22" dur="500"/>
                                        <p:tgtEl>
                                          <p:spTgt spid="5"/>
                                        </p:tgtEl>
                                        <p:attrNameLst>
                                          <p:attrName>fillcolor</p:attrName>
                                        </p:attrNameLst>
                                      </p:cBhvr>
                                      <p:tavLst>
                                        <p:tav tm="0">
                                          <p:val>
                                            <p:clrVal>
                                              <a:schemeClr val="accent2"/>
                                            </p:clrVal>
                                          </p:val>
                                        </p:tav>
                                        <p:tav tm="50000">
                                          <p:val>
                                            <p:clrVal>
                                              <a:schemeClr val="hlink"/>
                                            </p:clrVal>
                                          </p:val>
                                        </p:tav>
                                      </p:tavLst>
                                    </p:anim>
                                    <p:set>
                                      <p:cBhvr>
                                        <p:cTn id="23" dur="50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57200" y="1600200"/>
            <a:ext cx="8229600" cy="1972816"/>
          </a:xfrm>
        </p:spPr>
        <p:txBody>
          <a:bodyPr>
            <a:normAutofit fontScale="92500" lnSpcReduction="20000"/>
          </a:bodyPr>
          <a:lstStyle/>
          <a:p>
            <a:pPr marL="0" indent="0">
              <a:spcBef>
                <a:spcPct val="0"/>
              </a:spcBef>
              <a:buNone/>
            </a:pPr>
            <a:r>
              <a:rPr lang="zh-CN" altLang="en-US">
                <a:latin typeface="宋体" panose="02010600030101010101" pitchFamily="2" charset="-122"/>
                <a:ea typeface="宋体" panose="02010600030101010101" pitchFamily="2" charset="-122"/>
              </a:rPr>
              <a:t>    数据分析是指针对研究对象</a:t>
            </a:r>
            <a:r>
              <a:rPr lang="zh-CN" altLang="en-US">
                <a:solidFill>
                  <a:srgbClr val="C00000"/>
                </a:solidFill>
                <a:latin typeface="宋体" panose="02010600030101010101" pitchFamily="2" charset="-122"/>
                <a:ea typeface="宋体" panose="02010600030101010101" pitchFamily="2" charset="-122"/>
              </a:rPr>
              <a:t>获取数据</a:t>
            </a:r>
            <a:r>
              <a:rPr lang="zh-CN" altLang="en-US">
                <a:latin typeface="宋体" panose="02010600030101010101" pitchFamily="2" charset="-122"/>
                <a:ea typeface="宋体" panose="02010600030101010101" pitchFamily="2" charset="-122"/>
              </a:rPr>
              <a:t>，运用数据进行</a:t>
            </a:r>
            <a:r>
              <a:rPr lang="zh-CN" altLang="en-US">
                <a:solidFill>
                  <a:srgbClr val="C00000"/>
                </a:solidFill>
                <a:latin typeface="宋体" panose="02010600030101010101" pitchFamily="2" charset="-122"/>
                <a:ea typeface="宋体" panose="02010600030101010101" pitchFamily="2" charset="-122"/>
              </a:rPr>
              <a:t>整理、分析和推断</a:t>
            </a:r>
            <a:r>
              <a:rPr lang="zh-CN" altLang="en-US">
                <a:latin typeface="宋体" panose="02010600030101010101" pitchFamily="2" charset="-122"/>
                <a:ea typeface="宋体" panose="02010600030101010101" pitchFamily="2" charset="-122"/>
              </a:rPr>
              <a:t>，</a:t>
            </a:r>
            <a:r>
              <a:rPr lang="zh-CN" altLang="en-US">
                <a:solidFill>
                  <a:srgbClr val="C00000"/>
                </a:solidFill>
                <a:latin typeface="宋体" panose="02010600030101010101" pitchFamily="2" charset="-122"/>
                <a:ea typeface="宋体" panose="02010600030101010101" pitchFamily="2" charset="-122"/>
              </a:rPr>
              <a:t>形成关于研究对象知识</a:t>
            </a:r>
            <a:r>
              <a:rPr lang="zh-CN" altLang="en-US">
                <a:latin typeface="宋体" panose="02010600030101010101" pitchFamily="2" charset="-122"/>
                <a:ea typeface="宋体" panose="02010600030101010101" pitchFamily="2" charset="-122"/>
              </a:rPr>
              <a:t>的素养。</a:t>
            </a:r>
            <a:endParaRPr lang="en-US" altLang="zh-CN">
              <a:latin typeface="宋体" panose="02010600030101010101" pitchFamily="2" charset="-122"/>
              <a:ea typeface="宋体" panose="02010600030101010101" pitchFamily="2" charset="-122"/>
            </a:endParaRPr>
          </a:p>
          <a:p>
            <a:pPr marL="0" indent="0">
              <a:spcBef>
                <a:spcPct val="0"/>
              </a:spcBef>
              <a:buNone/>
            </a:pPr>
            <a:endParaRPr lang="en-US" altLang="zh-CN">
              <a:latin typeface="宋体" panose="02010600030101010101" pitchFamily="2" charset="-122"/>
              <a:ea typeface="宋体" panose="02010600030101010101" pitchFamily="2" charset="-122"/>
            </a:endParaRPr>
          </a:p>
          <a:p>
            <a:pPr marL="0" indent="0">
              <a:spcBef>
                <a:spcPct val="0"/>
              </a:spcBef>
              <a:buNone/>
            </a:pPr>
            <a:r>
              <a:rPr lang="en-US" altLang="zh-CN">
                <a:latin typeface="宋体" panose="02010600030101010101" pitchFamily="2" charset="-122"/>
                <a:ea typeface="宋体" panose="02010600030101010101" pitchFamily="2" charset="-122"/>
              </a:rPr>
              <a:t>    </a:t>
            </a:r>
            <a:endParaRPr lang="zh-CN" altLang="en-US">
              <a:latin typeface="宋体" panose="02010600030101010101" pitchFamily="2" charset="-122"/>
              <a:ea typeface="宋体" panose="02010600030101010101" pitchFamily="2" charset="-122"/>
            </a:endParaRPr>
          </a:p>
        </p:txBody>
      </p:sp>
      <p:sp>
        <p:nvSpPr>
          <p:cNvPr id="4" name="矩形 3"/>
          <p:cNvSpPr/>
          <p:nvPr/>
        </p:nvSpPr>
        <p:spPr>
          <a:xfrm>
            <a:off x="1475656" y="692696"/>
            <a:ext cx="2954655" cy="923330"/>
          </a:xfrm>
          <a:prstGeom prst="rect">
            <a:avLst/>
          </a:prstGeom>
        </p:spPr>
        <p:txBody>
          <a:bodyPr wrap="none">
            <a:spAutoFit/>
          </a:bodyPr>
          <a:lstStyle/>
          <a:p>
            <a:r>
              <a:rPr lang="zh-CN" altLang="en-US" sz="5400">
                <a:latin typeface="+mj-ea"/>
                <a:ea typeface="+mj-ea"/>
              </a:rPr>
              <a:t>数据分析</a:t>
            </a:r>
          </a:p>
        </p:txBody>
      </p:sp>
      <p:sp>
        <p:nvSpPr>
          <p:cNvPr id="5" name="页脚占位符 3"/>
          <p:cNvSpPr>
            <a:spLocks noGrp="1"/>
          </p:cNvSpPr>
          <p:nvPr>
            <p:ph type="ftr" sz="quarter" idx="11"/>
          </p:nvPr>
        </p:nvSpPr>
        <p:spPr>
          <a:xfrm>
            <a:off x="7524328" y="6492875"/>
            <a:ext cx="1619672" cy="365125"/>
          </a:xfrm>
        </p:spPr>
        <p:txBody>
          <a:bodyPr/>
          <a:lstStyle/>
          <a:p>
            <a:r>
              <a:rPr lang="en-US" altLang="zh-CN" sz="2400" b="1"/>
              <a:t>14</a:t>
            </a:r>
            <a:endParaRPr lang="zh-CN" altLang="en-US" sz="2400" b="1"/>
          </a:p>
        </p:txBody>
      </p:sp>
      <p:sp>
        <p:nvSpPr>
          <p:cNvPr id="6" name="矩形 5"/>
          <p:cNvSpPr/>
          <p:nvPr/>
        </p:nvSpPr>
        <p:spPr>
          <a:xfrm>
            <a:off x="467544" y="2962687"/>
            <a:ext cx="8208912" cy="2554545"/>
          </a:xfrm>
          <a:prstGeom prst="rect">
            <a:avLst/>
          </a:prstGeom>
        </p:spPr>
        <p:txBody>
          <a:bodyPr wrap="square">
            <a:spAutoFit/>
          </a:bodyPr>
          <a:lstStyle/>
          <a:p>
            <a:r>
              <a:rPr lang="zh-CN" altLang="en-US" sz="3200">
                <a:latin typeface="宋体" panose="02010600030101010101" pitchFamily="2" charset="-122"/>
                <a:ea typeface="宋体" panose="02010600030101010101" pitchFamily="2" charset="-122"/>
              </a:rPr>
              <a:t>    数据分析是研究随机现象的</a:t>
            </a:r>
            <a:r>
              <a:rPr lang="zh-CN" altLang="en-US" sz="3200">
                <a:solidFill>
                  <a:srgbClr val="C00000"/>
                </a:solidFill>
                <a:latin typeface="宋体" panose="02010600030101010101" pitchFamily="2" charset="-122"/>
                <a:ea typeface="宋体" panose="02010600030101010101" pitchFamily="2" charset="-122"/>
              </a:rPr>
              <a:t>重要数学技术</a:t>
            </a:r>
            <a:r>
              <a:rPr lang="zh-CN" altLang="en-US" sz="3200">
                <a:latin typeface="宋体" panose="02010600030101010101" pitchFamily="2" charset="-122"/>
                <a:ea typeface="宋体" panose="02010600030101010101" pitchFamily="2" charset="-122"/>
              </a:rPr>
              <a:t>，是大数据时代数学应用的</a:t>
            </a:r>
            <a:r>
              <a:rPr lang="zh-CN" altLang="en-US" sz="3200">
                <a:solidFill>
                  <a:srgbClr val="C00000"/>
                </a:solidFill>
                <a:latin typeface="宋体" panose="02010600030101010101" pitchFamily="2" charset="-122"/>
                <a:ea typeface="宋体" panose="02010600030101010101" pitchFamily="2" charset="-122"/>
              </a:rPr>
              <a:t>主要方法</a:t>
            </a:r>
            <a:r>
              <a:rPr lang="zh-CN" altLang="en-US" sz="3200">
                <a:latin typeface="宋体" panose="02010600030101010101" pitchFamily="2" charset="-122"/>
                <a:ea typeface="宋体" panose="02010600030101010101" pitchFamily="2" charset="-122"/>
              </a:rPr>
              <a:t>，也是“互联网</a:t>
            </a:r>
            <a:r>
              <a:rPr lang="en-US" altLang="zh-CN" sz="3200">
                <a:latin typeface="宋体" panose="02010600030101010101" pitchFamily="2" charset="-122"/>
                <a:ea typeface="宋体" panose="02010600030101010101" pitchFamily="2" charset="-122"/>
              </a:rPr>
              <a:t>+</a:t>
            </a:r>
            <a:r>
              <a:rPr lang="zh-CN" altLang="en-US" sz="3200">
                <a:latin typeface="宋体" panose="02010600030101010101" pitchFamily="2" charset="-122"/>
                <a:ea typeface="宋体" panose="02010600030101010101" pitchFamily="2" charset="-122"/>
              </a:rPr>
              <a:t>”相关领域的</a:t>
            </a:r>
            <a:r>
              <a:rPr lang="zh-CN" altLang="en-US" sz="3200">
                <a:solidFill>
                  <a:srgbClr val="C00000"/>
                </a:solidFill>
                <a:latin typeface="宋体" panose="02010600030101010101" pitchFamily="2" charset="-122"/>
                <a:ea typeface="宋体" panose="02010600030101010101" pitchFamily="2" charset="-122"/>
              </a:rPr>
              <a:t>主要数学方法</a:t>
            </a:r>
            <a:r>
              <a:rPr lang="zh-CN" altLang="en-US" sz="3200">
                <a:latin typeface="宋体" panose="02010600030101010101" pitchFamily="2" charset="-122"/>
                <a:ea typeface="宋体" panose="02010600030101010101" pitchFamily="2" charset="-122"/>
              </a:rPr>
              <a:t>，数据分析已经深入到科学、技术、工程和现代社会生活的各个方面。</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50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500"/>
                                        <p:tgtEl>
                                          <p:spTgt spid="3">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57200" y="2564904"/>
            <a:ext cx="8229600" cy="3759696"/>
          </a:xfrm>
        </p:spPr>
        <p:txBody>
          <a:bodyPr/>
          <a:lstStyle/>
          <a:p>
            <a:pPr algn="ctr">
              <a:buNone/>
            </a:pPr>
            <a:r>
              <a:rPr lang="zh-CN" altLang="en-US" sz="4000">
                <a:solidFill>
                  <a:srgbClr val="C00000"/>
                </a:solidFill>
              </a:rPr>
              <a:t>数学抽象</a:t>
            </a:r>
            <a:r>
              <a:rPr lang="en-US" altLang="zh-CN" sz="4000"/>
              <a:t>—</a:t>
            </a:r>
            <a:r>
              <a:rPr lang="zh-CN" altLang="en-US" sz="4000">
                <a:solidFill>
                  <a:srgbClr val="C00000"/>
                </a:solidFill>
              </a:rPr>
              <a:t>逻辑</a:t>
            </a:r>
            <a:r>
              <a:rPr lang="zh-CN" altLang="en-US" sz="4000" u="sng">
                <a:solidFill>
                  <a:srgbClr val="C00000"/>
                </a:solidFill>
              </a:rPr>
              <a:t>推理</a:t>
            </a:r>
            <a:r>
              <a:rPr lang="en-US" altLang="zh-CN" sz="4000"/>
              <a:t>—</a:t>
            </a:r>
            <a:r>
              <a:rPr lang="zh-CN" altLang="en-US" sz="4000">
                <a:solidFill>
                  <a:srgbClr val="C00000"/>
                </a:solidFill>
              </a:rPr>
              <a:t>数学建模</a:t>
            </a:r>
            <a:endParaRPr lang="en-US" altLang="zh-CN" sz="4000">
              <a:solidFill>
                <a:srgbClr val="C00000"/>
              </a:solidFill>
            </a:endParaRPr>
          </a:p>
          <a:p>
            <a:pPr algn="ctr">
              <a:buNone/>
            </a:pPr>
            <a:endParaRPr lang="en-US" altLang="zh-CN"/>
          </a:p>
          <a:p>
            <a:pPr>
              <a:buNone/>
            </a:pPr>
            <a:r>
              <a:rPr lang="en-US" altLang="zh-CN"/>
              <a:t>      </a:t>
            </a:r>
            <a:r>
              <a:rPr lang="zh-CN" altLang="en-US" sz="4000"/>
              <a:t>直观想象    数学</a:t>
            </a:r>
            <a:r>
              <a:rPr lang="zh-CN" altLang="en-US" sz="4000" u="sng"/>
              <a:t>运算</a:t>
            </a:r>
            <a:r>
              <a:rPr lang="zh-CN" altLang="en-US" sz="4000"/>
              <a:t>    数据分析</a:t>
            </a:r>
            <a:endParaRPr lang="en-US" altLang="zh-CN" sz="4000"/>
          </a:p>
        </p:txBody>
      </p:sp>
      <p:sp>
        <p:nvSpPr>
          <p:cNvPr id="4" name="TextBox 3"/>
          <p:cNvSpPr txBox="1"/>
          <p:nvPr/>
        </p:nvSpPr>
        <p:spPr>
          <a:xfrm>
            <a:off x="251520" y="332656"/>
            <a:ext cx="6264696" cy="646331"/>
          </a:xfrm>
          <a:prstGeom prst="rect">
            <a:avLst/>
          </a:prstGeom>
          <a:noFill/>
        </p:spPr>
        <p:txBody>
          <a:bodyPr wrap="square" rtlCol="0">
            <a:spAutoFit/>
          </a:bodyPr>
          <a:lstStyle/>
          <a:p>
            <a:r>
              <a:rPr lang="en-US" altLang="zh-CN" sz="3600">
                <a:latin typeface="宋体" panose="02010600030101010101" pitchFamily="2" charset="-122"/>
                <a:ea typeface="宋体" panose="02010600030101010101" pitchFamily="2" charset="-122"/>
              </a:rPr>
              <a:t>4.</a:t>
            </a:r>
            <a:r>
              <a:rPr lang="zh-CN" altLang="en-US" sz="3600">
                <a:latin typeface="宋体" panose="02010600030101010101" pitchFamily="2" charset="-122"/>
                <a:ea typeface="宋体" panose="02010600030101010101" pitchFamily="2" charset="-122"/>
              </a:rPr>
              <a:t>数学核心素养之间的关系</a:t>
            </a:r>
          </a:p>
        </p:txBody>
      </p:sp>
      <p:cxnSp>
        <p:nvCxnSpPr>
          <p:cNvPr id="6" name="直接连接符 5"/>
          <p:cNvCxnSpPr/>
          <p:nvPr/>
        </p:nvCxnSpPr>
        <p:spPr>
          <a:xfrm rot="5400000">
            <a:off x="1800486" y="3608226"/>
            <a:ext cx="64807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rot="5400000">
            <a:off x="4176750" y="3536218"/>
            <a:ext cx="7920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rot="5400000">
            <a:off x="6625022" y="3536218"/>
            <a:ext cx="7920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左大括号 11"/>
          <p:cNvSpPr/>
          <p:nvPr/>
        </p:nvSpPr>
        <p:spPr>
          <a:xfrm rot="16200000">
            <a:off x="4211960" y="2060848"/>
            <a:ext cx="972108" cy="57246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3" name="TextBox 12"/>
          <p:cNvSpPr txBox="1"/>
          <p:nvPr/>
        </p:nvSpPr>
        <p:spPr>
          <a:xfrm>
            <a:off x="1187624" y="5445224"/>
            <a:ext cx="7056784" cy="646331"/>
          </a:xfrm>
          <a:prstGeom prst="rect">
            <a:avLst/>
          </a:prstGeom>
          <a:noFill/>
        </p:spPr>
        <p:txBody>
          <a:bodyPr wrap="square" rtlCol="0">
            <a:spAutoFit/>
          </a:bodyPr>
          <a:lstStyle/>
          <a:p>
            <a:pPr algn="ctr"/>
            <a:r>
              <a:rPr lang="zh-CN" altLang="en-US" sz="3600" u="sng">
                <a:solidFill>
                  <a:srgbClr val="C00000"/>
                </a:solidFill>
              </a:rPr>
              <a:t>关键能力</a:t>
            </a:r>
            <a:r>
              <a:rPr lang="zh-CN" altLang="en-US" sz="3600"/>
              <a:t>和方法</a:t>
            </a:r>
          </a:p>
        </p:txBody>
      </p:sp>
      <p:sp>
        <p:nvSpPr>
          <p:cNvPr id="14" name="左大括号 13"/>
          <p:cNvSpPr/>
          <p:nvPr/>
        </p:nvSpPr>
        <p:spPr>
          <a:xfrm rot="5400000">
            <a:off x="4067944" y="-711460"/>
            <a:ext cx="972108" cy="57246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5" name="TextBox 14"/>
          <p:cNvSpPr txBox="1"/>
          <p:nvPr/>
        </p:nvSpPr>
        <p:spPr>
          <a:xfrm>
            <a:off x="1340024" y="1052736"/>
            <a:ext cx="7056784" cy="646331"/>
          </a:xfrm>
          <a:prstGeom prst="rect">
            <a:avLst/>
          </a:prstGeom>
          <a:noFill/>
        </p:spPr>
        <p:txBody>
          <a:bodyPr wrap="square" rtlCol="0">
            <a:spAutoFit/>
          </a:bodyPr>
          <a:lstStyle/>
          <a:p>
            <a:pPr algn="ctr"/>
            <a:r>
              <a:rPr lang="zh-CN" altLang="en-US" sz="3600"/>
              <a:t>最重要的数学</a:t>
            </a:r>
            <a:r>
              <a:rPr lang="zh-CN" altLang="en-US" sz="3600" u="sng"/>
              <a:t>思维品质</a:t>
            </a:r>
          </a:p>
        </p:txBody>
      </p:sp>
      <p:sp>
        <p:nvSpPr>
          <p:cNvPr id="11" name="页脚占位符 3"/>
          <p:cNvSpPr>
            <a:spLocks noGrp="1"/>
          </p:cNvSpPr>
          <p:nvPr>
            <p:ph type="ftr" sz="quarter" idx="11"/>
          </p:nvPr>
        </p:nvSpPr>
        <p:spPr>
          <a:xfrm>
            <a:off x="7524328" y="6492875"/>
            <a:ext cx="1619672" cy="365125"/>
          </a:xfrm>
        </p:spPr>
        <p:txBody>
          <a:bodyPr/>
          <a:lstStyle/>
          <a:p>
            <a:r>
              <a:rPr lang="en-US" altLang="zh-CN" sz="2400" b="1"/>
              <a:t>15</a:t>
            </a:r>
            <a:endParaRPr lang="zh-CN" altLang="en-US" sz="2400" b="1"/>
          </a:p>
        </p:txBody>
      </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TextBox 6"/>
          <p:cNvSpPr txBox="1"/>
          <p:nvPr/>
        </p:nvSpPr>
        <p:spPr>
          <a:xfrm>
            <a:off x="251520" y="406405"/>
            <a:ext cx="5400600" cy="646331"/>
          </a:xfrm>
          <a:prstGeom prst="rect">
            <a:avLst/>
          </a:prstGeom>
          <a:noFill/>
        </p:spPr>
        <p:txBody>
          <a:bodyPr wrap="square" rtlCol="0">
            <a:spAutoFit/>
          </a:bodyPr>
          <a:lstStyle/>
          <a:p>
            <a:r>
              <a:rPr lang="en-US" altLang="zh-CN" sz="3600">
                <a:latin typeface="宋体" panose="02010600030101010101" pitchFamily="2" charset="-122"/>
                <a:ea typeface="宋体" panose="02010600030101010101" pitchFamily="2" charset="-122"/>
              </a:rPr>
              <a:t>5.</a:t>
            </a:r>
            <a:r>
              <a:rPr lang="zh-CN" altLang="en-US" sz="3600">
                <a:latin typeface="宋体" panose="02010600030101010101" pitchFamily="2" charset="-122"/>
                <a:ea typeface="宋体" panose="02010600030101010101" pitchFamily="2" charset="-122"/>
              </a:rPr>
              <a:t>数学核心素养的理解</a:t>
            </a:r>
          </a:p>
        </p:txBody>
      </p:sp>
      <p:sp>
        <p:nvSpPr>
          <p:cNvPr id="9" name="内容占位符 2"/>
          <p:cNvSpPr>
            <a:spLocks noGrp="1"/>
          </p:cNvSpPr>
          <p:nvPr>
            <p:ph idx="1"/>
          </p:nvPr>
        </p:nvSpPr>
        <p:spPr>
          <a:xfrm>
            <a:off x="323528" y="1275606"/>
            <a:ext cx="8640960" cy="4097610"/>
          </a:xfrm>
        </p:spPr>
        <p:txBody>
          <a:bodyPr>
            <a:normAutofit lnSpcReduction="10000"/>
          </a:bodyPr>
          <a:lstStyle/>
          <a:p>
            <a:pPr>
              <a:buNone/>
              <a:defRPr/>
            </a:pPr>
            <a:r>
              <a:rPr lang="zh-CN" altLang="en-US" sz="3000" b="1">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b="1">
                <a:latin typeface="Times New Roman" panose="02020603050405020304" pitchFamily="18" charset="0"/>
                <a:ea typeface="黑体" panose="02010609060101010101" pitchFamily="49" charset="-122"/>
                <a:cs typeface="Times New Roman" panose="02020603050405020304" pitchFamily="18" charset="0"/>
              </a:rPr>
              <a:t>1</a:t>
            </a:r>
            <a:r>
              <a:rPr lang="zh-CN" altLang="en-US" sz="3000" b="1">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b="1">
                <a:latin typeface="Times New Roman" panose="02020603050405020304" pitchFamily="18" charset="0"/>
                <a:ea typeface="黑体" panose="02010609060101010101" pitchFamily="49" charset="-122"/>
                <a:cs typeface="Times New Roman" panose="02020603050405020304" pitchFamily="18" charset="0"/>
              </a:rPr>
              <a:t>数学</a:t>
            </a:r>
            <a:r>
              <a:rPr lang="zh-CN" altLang="en-US" sz="3000" b="1">
                <a:latin typeface="Times New Roman" panose="02020603050405020304" pitchFamily="18" charset="0"/>
                <a:ea typeface="黑体" panose="02010609060101010101" pitchFamily="49" charset="-122"/>
                <a:cs typeface="Times New Roman" panose="02020603050405020304" pitchFamily="18" charset="0"/>
              </a:rPr>
              <a:t>教育中</a:t>
            </a:r>
            <a:r>
              <a:rPr lang="zh-CN" altLang="zh-CN" sz="3000" b="1">
                <a:latin typeface="Times New Roman" panose="02020603050405020304" pitchFamily="18" charset="0"/>
                <a:ea typeface="黑体" panose="02010609060101010101" pitchFamily="49" charset="-122"/>
                <a:cs typeface="Times New Roman" panose="02020603050405020304" pitchFamily="18" charset="0"/>
              </a:rPr>
              <a:t>的“立德树人”</a:t>
            </a:r>
            <a:r>
              <a:rPr lang="zh-CN" altLang="en-US" sz="3000" b="1">
                <a:latin typeface="Times New Roman" panose="02020603050405020304" pitchFamily="18" charset="0"/>
                <a:ea typeface="黑体" panose="02010609060101010101" pitchFamily="49" charset="-122"/>
                <a:cs typeface="Times New Roman" panose="02020603050405020304" pitchFamily="18" charset="0"/>
              </a:rPr>
              <a:t>，以数学学科核心素养为统领。</a:t>
            </a:r>
            <a:endParaRPr lang="en-US" altLang="zh-CN" sz="3000" b="1">
              <a:latin typeface="Times New Roman" panose="02020603050405020304" pitchFamily="18" charset="0"/>
              <a:ea typeface="黑体" panose="02010609060101010101" pitchFamily="49" charset="-122"/>
              <a:cs typeface="Times New Roman" panose="02020603050405020304" pitchFamily="18" charset="0"/>
            </a:endParaRPr>
          </a:p>
          <a:p>
            <a:pPr>
              <a:buNone/>
              <a:defRPr/>
            </a:pPr>
            <a:r>
              <a:rPr lang="zh-CN" altLang="en-US" sz="3000" b="1">
                <a:latin typeface="黑体" panose="02010609060101010101" pitchFamily="49" charset="-122"/>
                <a:ea typeface="黑体" panose="02010609060101010101" pitchFamily="49" charset="-122"/>
              </a:rPr>
              <a:t>（</a:t>
            </a:r>
            <a:r>
              <a:rPr lang="en-US" altLang="zh-CN" sz="3000" b="1">
                <a:latin typeface="黑体" panose="02010609060101010101" pitchFamily="49" charset="-122"/>
                <a:ea typeface="黑体" panose="02010609060101010101" pitchFamily="49" charset="-122"/>
              </a:rPr>
              <a:t>2</a:t>
            </a:r>
            <a:r>
              <a:rPr lang="zh-CN" altLang="en-US" sz="3000" b="1">
                <a:latin typeface="黑体" panose="02010609060101010101" pitchFamily="49" charset="-122"/>
                <a:ea typeface="黑体" panose="02010609060101010101" pitchFamily="49" charset="-122"/>
              </a:rPr>
              <a:t>）数学学科核心素养</a:t>
            </a:r>
            <a:r>
              <a:rPr lang="zh-CN" altLang="zh-CN" sz="3000" b="1">
                <a:latin typeface="黑体" panose="02010609060101010101" pitchFamily="49" charset="-122"/>
                <a:ea typeface="黑体" panose="02010609060101010101" pitchFamily="49" charset="-122"/>
              </a:rPr>
              <a:t>是通过</a:t>
            </a:r>
            <a:r>
              <a:rPr lang="zh-CN" altLang="en-US" sz="3000" b="1">
                <a:latin typeface="黑体" panose="02010609060101010101" pitchFamily="49" charset="-122"/>
                <a:ea typeface="黑体" panose="02010609060101010101" pitchFamily="49" charset="-122"/>
              </a:rPr>
              <a:t>数学</a:t>
            </a:r>
            <a:r>
              <a:rPr lang="zh-CN" altLang="zh-CN" sz="3000" b="1">
                <a:latin typeface="黑体" panose="02010609060101010101" pitchFamily="49" charset="-122"/>
                <a:ea typeface="黑体" panose="02010609060101010101" pitchFamily="49" charset="-122"/>
              </a:rPr>
              <a:t>学习而逐步形成的</a:t>
            </a:r>
            <a:r>
              <a:rPr lang="zh-CN" altLang="en-US" sz="3000" b="1">
                <a:latin typeface="黑体" panose="02010609060101010101" pitchFamily="49" charset="-122"/>
                <a:ea typeface="黑体" panose="02010609060101010101" pitchFamily="49" charset="-122"/>
              </a:rPr>
              <a:t>具有数学特征的</a:t>
            </a:r>
            <a:r>
              <a:rPr lang="zh-CN" altLang="zh-CN" sz="3000" b="1">
                <a:latin typeface="黑体" panose="02010609060101010101" pitchFamily="49" charset="-122"/>
                <a:ea typeface="黑体" panose="02010609060101010101" pitchFamily="49" charset="-122"/>
              </a:rPr>
              <a:t>关键能力、必备品格与价值观念。</a:t>
            </a:r>
            <a:endParaRPr lang="en-US" altLang="zh-CN" sz="3000" b="1">
              <a:latin typeface="黑体" panose="02010609060101010101" pitchFamily="49" charset="-122"/>
              <a:ea typeface="黑体" panose="02010609060101010101" pitchFamily="49" charset="-122"/>
              <a:cs typeface="Times New Roman" panose="02020603050405020304" pitchFamily="18" charset="0"/>
            </a:endParaRPr>
          </a:p>
          <a:p>
            <a:pPr>
              <a:buNone/>
              <a:defRPr/>
            </a:pPr>
            <a:r>
              <a:rPr lang="zh-CN" altLang="en-US" sz="3000" b="1">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b="1">
                <a:latin typeface="Times New Roman" panose="02020603050405020304" pitchFamily="18" charset="0"/>
                <a:ea typeface="黑体" panose="02010609060101010101" pitchFamily="49" charset="-122"/>
                <a:cs typeface="Times New Roman" panose="02020603050405020304" pitchFamily="18" charset="0"/>
              </a:rPr>
              <a:t>3</a:t>
            </a:r>
            <a:r>
              <a:rPr lang="zh-CN" altLang="en-US" sz="3000" b="1">
                <a:latin typeface="Times New Roman" panose="02020603050405020304" pitchFamily="18" charset="0"/>
                <a:ea typeface="黑体" panose="02010609060101010101" pitchFamily="49" charset="-122"/>
                <a:cs typeface="Times New Roman" panose="02020603050405020304" pitchFamily="18" charset="0"/>
              </a:rPr>
              <a:t>）表现：</a:t>
            </a:r>
            <a:r>
              <a:rPr lang="zh-CN" altLang="zh-CN" sz="2800" b="1">
                <a:latin typeface="黑体" panose="02010609060101010101" pitchFamily="49" charset="-122"/>
                <a:ea typeface="黑体" panose="02010609060101010101" pitchFamily="49" charset="-122"/>
              </a:rPr>
              <a:t>会用数学眼光观察世界；会用数学思维思考世界；会用数学语言表达世界。</a:t>
            </a:r>
            <a:endParaRPr lang="en-US" altLang="zh-CN" sz="3000" b="1">
              <a:latin typeface="黑体" panose="02010609060101010101" pitchFamily="49" charset="-122"/>
              <a:ea typeface="黑体" panose="02010609060101010101" pitchFamily="49" charset="-122"/>
              <a:cs typeface="Times New Roman" panose="02020603050405020304" pitchFamily="18" charset="0"/>
            </a:endParaRPr>
          </a:p>
          <a:p>
            <a:pPr>
              <a:buNone/>
              <a:defRPr/>
            </a:pPr>
            <a:r>
              <a:rPr lang="zh-CN" altLang="en-US" sz="3000" b="1">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b="1">
                <a:latin typeface="Times New Roman" panose="02020603050405020304" pitchFamily="18" charset="0"/>
                <a:ea typeface="黑体" panose="02010609060101010101" pitchFamily="49" charset="-122"/>
                <a:cs typeface="Times New Roman" panose="02020603050405020304" pitchFamily="18" charset="0"/>
              </a:rPr>
              <a:t>4</a:t>
            </a:r>
            <a:r>
              <a:rPr lang="zh-CN" altLang="en-US" sz="3000" b="1">
                <a:latin typeface="Times New Roman" panose="02020603050405020304" pitchFamily="18" charset="0"/>
                <a:ea typeface="黑体" panose="02010609060101010101" pitchFamily="49" charset="-122"/>
                <a:cs typeface="Times New Roman" panose="02020603050405020304" pitchFamily="18" charset="0"/>
              </a:rPr>
              <a:t>）</a:t>
            </a:r>
            <a:r>
              <a:rPr lang="zh-CN" altLang="en-US" sz="3000" b="1">
                <a:latin typeface="黑体" panose="02010609060101010101" pitchFamily="49" charset="-122"/>
                <a:ea typeface="黑体" panose="02010609060101010101" pitchFamily="49" charset="-122"/>
              </a:rPr>
              <a:t>数学核心素养是一个高度抽象的思维产物，是高于数学知识的思维方法。</a:t>
            </a:r>
            <a:endParaRPr lang="en-US" altLang="zh-CN" sz="3000" b="1">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页脚占位符 3"/>
          <p:cNvSpPr>
            <a:spLocks noGrp="1"/>
          </p:cNvSpPr>
          <p:nvPr>
            <p:ph type="ftr" sz="quarter" idx="11"/>
          </p:nvPr>
        </p:nvSpPr>
        <p:spPr>
          <a:xfrm>
            <a:off x="7524328" y="6492875"/>
            <a:ext cx="1619672" cy="365125"/>
          </a:xfrm>
        </p:spPr>
        <p:txBody>
          <a:bodyPr/>
          <a:lstStyle/>
          <a:p>
            <a:r>
              <a:rPr lang="en-US" altLang="zh-CN" sz="2400" b="1"/>
              <a:t>16</a:t>
            </a:r>
            <a:endParaRPr lang="zh-CN" altLang="en-US" sz="2400" b="1"/>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内容占位符 2"/>
          <p:cNvSpPr>
            <a:spLocks noGrp="1"/>
          </p:cNvSpPr>
          <p:nvPr>
            <p:ph idx="1"/>
          </p:nvPr>
        </p:nvSpPr>
        <p:spPr>
          <a:xfrm>
            <a:off x="539552" y="2141562"/>
            <a:ext cx="8424936" cy="4095750"/>
          </a:xfrm>
        </p:spPr>
        <p:txBody>
          <a:bodyPr/>
          <a:lstStyle/>
          <a:p>
            <a:pPr>
              <a:buNone/>
            </a:pPr>
            <a:r>
              <a:rPr lang="zh-CN" altLang="en-US" b="1">
                <a:ea typeface="宋体" panose="02010600030101010101" pitchFamily="2" charset="-122"/>
              </a:rPr>
              <a:t>为什么要讨论函数单调性？</a:t>
            </a:r>
            <a:endParaRPr lang="en-US" altLang="zh-CN" b="1">
              <a:ea typeface="宋体" panose="02010600030101010101" pitchFamily="2" charset="-122"/>
            </a:endParaRPr>
          </a:p>
          <a:p>
            <a:pPr>
              <a:buNone/>
            </a:pPr>
            <a:r>
              <a:rPr lang="zh-CN" altLang="en-US" b="1">
                <a:ea typeface="宋体" panose="02010600030101010101" pitchFamily="2" charset="-122"/>
              </a:rPr>
              <a:t>学生已经具备了什么样的相关经验？</a:t>
            </a:r>
            <a:endParaRPr lang="en-US" altLang="zh-CN" b="1">
              <a:ea typeface="宋体" panose="02010600030101010101" pitchFamily="2" charset="-122"/>
            </a:endParaRPr>
          </a:p>
          <a:p>
            <a:pPr>
              <a:buNone/>
            </a:pPr>
            <a:r>
              <a:rPr lang="zh-CN" altLang="en-US" b="1">
                <a:ea typeface="宋体" panose="02010600030101010101" pitchFamily="2" charset="-122"/>
              </a:rPr>
              <a:t>如何刻画函数的单调性？</a:t>
            </a:r>
            <a:r>
              <a:rPr lang="en-US" altLang="zh-CN" b="1">
                <a:ea typeface="宋体" panose="02010600030101010101" pitchFamily="2" charset="-122"/>
              </a:rPr>
              <a:t>(</a:t>
            </a:r>
            <a:r>
              <a:rPr lang="zh-CN" altLang="en-US" b="1">
                <a:ea typeface="宋体" panose="02010600030101010101" pitchFamily="2" charset="-122"/>
              </a:rPr>
              <a:t>为什么用符号语言</a:t>
            </a:r>
            <a:r>
              <a:rPr lang="en-US" altLang="zh-CN" b="1">
                <a:ea typeface="宋体" panose="02010600030101010101" pitchFamily="2" charset="-122"/>
              </a:rPr>
              <a:t>)</a:t>
            </a:r>
          </a:p>
        </p:txBody>
      </p:sp>
      <p:sp>
        <p:nvSpPr>
          <p:cNvPr id="11" name="TextBox 10"/>
          <p:cNvSpPr txBox="1"/>
          <p:nvPr/>
        </p:nvSpPr>
        <p:spPr>
          <a:xfrm>
            <a:off x="539552" y="1332057"/>
            <a:ext cx="6840760" cy="584775"/>
          </a:xfrm>
          <a:prstGeom prst="rect">
            <a:avLst/>
          </a:prstGeom>
          <a:noFill/>
        </p:spPr>
        <p:txBody>
          <a:bodyPr wrap="square" rtlCol="0">
            <a:spAutoFit/>
          </a:bodyPr>
          <a:lstStyle/>
          <a:p>
            <a:r>
              <a:rPr lang="zh-CN" altLang="en-US" sz="3200">
                <a:latin typeface="华文琥珀" panose="02010800040101010101" pitchFamily="2" charset="-122"/>
                <a:ea typeface="华文琥珀" panose="02010800040101010101" pitchFamily="2" charset="-122"/>
              </a:rPr>
              <a:t>案例</a:t>
            </a:r>
            <a:r>
              <a:rPr lang="en-US" altLang="zh-CN" sz="3200">
                <a:latin typeface="华文琥珀" panose="02010800040101010101" pitchFamily="2" charset="-122"/>
                <a:ea typeface="华文琥珀" panose="02010800040101010101" pitchFamily="2" charset="-122"/>
              </a:rPr>
              <a:t>1  </a:t>
            </a:r>
            <a:r>
              <a:rPr lang="zh-CN" altLang="en-US" sz="3200">
                <a:latin typeface="华文琥珀" panose="02010800040101010101" pitchFamily="2" charset="-122"/>
                <a:ea typeface="华文琥珀" panose="02010800040101010101" pitchFamily="2" charset="-122"/>
              </a:rPr>
              <a:t>函数单调性</a:t>
            </a:r>
          </a:p>
        </p:txBody>
      </p:sp>
      <p:sp>
        <p:nvSpPr>
          <p:cNvPr id="12" name="TextBox 11"/>
          <p:cNvSpPr txBox="1"/>
          <p:nvPr/>
        </p:nvSpPr>
        <p:spPr>
          <a:xfrm>
            <a:off x="0" y="404664"/>
            <a:ext cx="8460432" cy="646331"/>
          </a:xfrm>
          <a:prstGeom prst="rect">
            <a:avLst/>
          </a:prstGeom>
          <a:noFill/>
        </p:spPr>
        <p:txBody>
          <a:bodyPr wrap="square" rtlCol="0">
            <a:spAutoFit/>
          </a:bodyPr>
          <a:lstStyle/>
          <a:p>
            <a:r>
              <a:rPr lang="zh-CN" altLang="en-US" sz="3600" b="1">
                <a:solidFill>
                  <a:schemeClr val="dk1"/>
                </a:solidFill>
                <a:latin typeface="Times New Roman" panose="02020603050405020304" pitchFamily="18" charset="0"/>
                <a:ea typeface="黑体" panose="02010609060101010101" pitchFamily="49" charset="-122"/>
                <a:sym typeface="Times New Roman" panose="02020603050405020304" pitchFamily="18" charset="0"/>
              </a:rPr>
              <a:t>三、几个案例解释</a:t>
            </a:r>
          </a:p>
        </p:txBody>
      </p:sp>
      <p:sp>
        <p:nvSpPr>
          <p:cNvPr id="5" name="页脚占位符 3"/>
          <p:cNvSpPr>
            <a:spLocks noGrp="1"/>
          </p:cNvSpPr>
          <p:nvPr>
            <p:ph type="ftr" sz="quarter" idx="11"/>
          </p:nvPr>
        </p:nvSpPr>
        <p:spPr>
          <a:xfrm>
            <a:off x="7524328" y="6492875"/>
            <a:ext cx="1619672" cy="365125"/>
          </a:xfrm>
        </p:spPr>
        <p:txBody>
          <a:bodyPr/>
          <a:lstStyle/>
          <a:p>
            <a:r>
              <a:rPr lang="en-US" altLang="zh-CN" sz="2400" b="1"/>
              <a:t>17</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after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8" name="标题 1"/>
          <p:cNvSpPr>
            <a:spLocks noGrp="1"/>
          </p:cNvSpPr>
          <p:nvPr>
            <p:ph type="title"/>
          </p:nvPr>
        </p:nvSpPr>
        <p:spPr>
          <a:xfrm>
            <a:off x="1042988" y="115888"/>
            <a:ext cx="7772400" cy="1076325"/>
          </a:xfrm>
        </p:spPr>
        <p:txBody>
          <a:bodyPr/>
          <a:lstStyle/>
          <a:p>
            <a:pPr>
              <a:defRPr/>
            </a:pPr>
            <a:r>
              <a:rPr lang="zh-CN" altLang="en-US">
                <a:ea typeface="宋体" panose="02010600030101010101" pitchFamily="2" charset="-122"/>
              </a:rPr>
              <a:t>函数单调性的抽象过程</a:t>
            </a:r>
          </a:p>
        </p:txBody>
      </p:sp>
      <p:pic>
        <p:nvPicPr>
          <p:cNvPr id="9" name="图片 8"/>
          <p:cNvPicPr>
            <a:picLocks noChangeAspect="1"/>
          </p:cNvPicPr>
          <p:nvPr/>
        </p:nvPicPr>
        <p:blipFill>
          <a:blip r:embed="rId2"/>
          <a:stretch>
            <a:fillRect/>
          </a:stretch>
        </p:blipFill>
        <p:spPr>
          <a:xfrm>
            <a:off x="684213" y="2349500"/>
            <a:ext cx="7974012" cy="3744913"/>
          </a:xfrm>
          <a:prstGeom prst="rect">
            <a:avLst/>
          </a:prstGeom>
          <a:solidFill>
            <a:schemeClr val="tx2">
              <a:lumMod val="20000"/>
              <a:lumOff val="80000"/>
            </a:schemeClr>
          </a:solidFill>
        </p:spPr>
      </p:pic>
      <p:sp>
        <p:nvSpPr>
          <p:cNvPr id="10" name="文本框 4"/>
          <p:cNvSpPr txBox="1">
            <a:spLocks noChangeArrowheads="1"/>
          </p:cNvSpPr>
          <p:nvPr/>
        </p:nvSpPr>
        <p:spPr bwMode="auto">
          <a:xfrm>
            <a:off x="539750" y="1422400"/>
            <a:ext cx="5688013" cy="584200"/>
          </a:xfrm>
          <a:prstGeom prst="rect">
            <a:avLst/>
          </a:prstGeom>
          <a:noFill/>
          <a:ln w="9525">
            <a:noFill/>
            <a:miter lim="800000"/>
          </a:ln>
        </p:spPr>
        <p:txBody>
          <a:bodyPr>
            <a:spAutoFit/>
          </a:bodyPr>
          <a:lstStyle/>
          <a:p>
            <a:r>
              <a:rPr lang="zh-CN" altLang="en-US" sz="3200" b="1">
                <a:ea typeface="宋体" panose="02010600030101010101" pitchFamily="2" charset="-122"/>
              </a:rPr>
              <a:t>问题</a:t>
            </a:r>
            <a:r>
              <a:rPr lang="en-US" altLang="zh-CN" sz="3200" b="1">
                <a:ea typeface="宋体" panose="02010600030101010101" pitchFamily="2" charset="-122"/>
              </a:rPr>
              <a:t>1</a:t>
            </a:r>
            <a:r>
              <a:rPr lang="zh-CN" altLang="en-US" sz="3200" b="1">
                <a:ea typeface="宋体" panose="02010600030101010101" pitchFamily="2" charset="-122"/>
              </a:rPr>
              <a:t>（从具体函数出发）</a:t>
            </a:r>
          </a:p>
        </p:txBody>
      </p:sp>
      <p:sp>
        <p:nvSpPr>
          <p:cNvPr id="5" name="页脚占位符 3"/>
          <p:cNvSpPr>
            <a:spLocks noGrp="1"/>
          </p:cNvSpPr>
          <p:nvPr>
            <p:ph type="ftr" sz="quarter" idx="11"/>
          </p:nvPr>
        </p:nvSpPr>
        <p:spPr>
          <a:xfrm>
            <a:off x="7524328" y="6492875"/>
            <a:ext cx="1619672" cy="365125"/>
          </a:xfrm>
        </p:spPr>
        <p:txBody>
          <a:bodyPr/>
          <a:lstStyle/>
          <a:p>
            <a:r>
              <a:rPr lang="en-US" altLang="zh-CN" sz="2400" b="1"/>
              <a:t>18</a:t>
            </a:r>
            <a:endParaRPr lang="zh-CN" altLang="en-US" sz="2400" b="1"/>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p:txBody>
          <a:bodyPr/>
          <a:lstStyle/>
          <a:p>
            <a:pPr>
              <a:buFont typeface="Wingdings" panose="05000000000000000000" pitchFamily="2" charset="2"/>
              <a:buChar char="Ø"/>
            </a:pPr>
            <a:r>
              <a:rPr lang="zh-CN" altLang="en-US">
                <a:latin typeface="宋体" panose="02010600030101010101" pitchFamily="2" charset="-122"/>
                <a:ea typeface="宋体" panose="02010600030101010101" pitchFamily="2" charset="-122"/>
              </a:rPr>
              <a:t>数学教育改革发展的必然趋势</a:t>
            </a:r>
            <a:endParaRPr lang="en-US" altLang="zh-CN">
              <a:latin typeface="宋体" panose="02010600030101010101" pitchFamily="2" charset="-122"/>
              <a:ea typeface="宋体" panose="02010600030101010101" pitchFamily="2" charset="-122"/>
            </a:endParaRPr>
          </a:p>
          <a:p>
            <a:pPr>
              <a:buNone/>
            </a:pPr>
            <a:endParaRPr lang="en-US" altLang="zh-CN"/>
          </a:p>
          <a:p>
            <a:pPr>
              <a:buFont typeface="Wingdings" panose="05000000000000000000" pitchFamily="2" charset="2"/>
              <a:buChar char="Ø"/>
            </a:pPr>
            <a:r>
              <a:rPr lang="zh-CN" altLang="en-US">
                <a:latin typeface="宋体" panose="02010600030101010101" pitchFamily="2" charset="-122"/>
                <a:ea typeface="宋体" panose="02010600030101010101" pitchFamily="2" charset="-122"/>
              </a:rPr>
              <a:t>什么是高中数学核心素养？</a:t>
            </a:r>
            <a:endParaRPr lang="en-US" altLang="zh-CN">
              <a:latin typeface="宋体" panose="02010600030101010101" pitchFamily="2" charset="-122"/>
              <a:ea typeface="宋体" panose="02010600030101010101" pitchFamily="2" charset="-122"/>
            </a:endParaRPr>
          </a:p>
          <a:p>
            <a:pPr>
              <a:buFont typeface="Wingdings" panose="05000000000000000000" pitchFamily="2" charset="2"/>
              <a:buChar char="Ø"/>
            </a:pPr>
            <a:endParaRPr lang="en-US" altLang="zh-CN"/>
          </a:p>
          <a:p>
            <a:pPr>
              <a:buFont typeface="Wingdings" panose="05000000000000000000" pitchFamily="2" charset="2"/>
              <a:buChar char="Ø"/>
            </a:pPr>
            <a:r>
              <a:rPr lang="zh-CN" altLang="en-US">
                <a:latin typeface="宋体" panose="02010600030101010101" pitchFamily="2" charset="-122"/>
                <a:ea typeface="宋体" panose="02010600030101010101" pitchFamily="2" charset="-122"/>
              </a:rPr>
              <a:t>几个案例解释</a:t>
            </a:r>
            <a:endParaRPr lang="en-US" altLang="zh-CN">
              <a:latin typeface="宋体" panose="02010600030101010101" pitchFamily="2" charset="-122"/>
              <a:ea typeface="宋体" panose="02010600030101010101" pitchFamily="2" charset="-122"/>
            </a:endParaRPr>
          </a:p>
        </p:txBody>
      </p:sp>
      <p:sp>
        <p:nvSpPr>
          <p:cNvPr id="5" name="TextBox 4"/>
          <p:cNvSpPr txBox="1"/>
          <p:nvPr/>
        </p:nvSpPr>
        <p:spPr>
          <a:xfrm>
            <a:off x="3059832" y="692696"/>
            <a:ext cx="2448272" cy="769441"/>
          </a:xfrm>
          <a:prstGeom prst="rect">
            <a:avLst/>
          </a:prstGeom>
          <a:noFill/>
        </p:spPr>
        <p:txBody>
          <a:bodyPr wrap="square" rtlCol="0">
            <a:spAutoFit/>
          </a:bodyPr>
          <a:lstStyle/>
          <a:p>
            <a:pPr algn="ctr"/>
            <a:r>
              <a:rPr lang="zh-CN" altLang="en-US" sz="4400"/>
              <a:t>目    录</a:t>
            </a:r>
          </a:p>
        </p:txBody>
      </p:sp>
      <p:sp>
        <p:nvSpPr>
          <p:cNvPr id="4" name="页脚占位符 3"/>
          <p:cNvSpPr>
            <a:spLocks noGrp="1"/>
          </p:cNvSpPr>
          <p:nvPr>
            <p:ph type="ftr" sz="quarter" idx="11"/>
          </p:nvPr>
        </p:nvSpPr>
        <p:spPr>
          <a:xfrm>
            <a:off x="7596336" y="6492875"/>
            <a:ext cx="1547664" cy="365125"/>
          </a:xfrm>
        </p:spPr>
        <p:txBody>
          <a:bodyPr/>
          <a:lstStyle/>
          <a:p>
            <a:r>
              <a:rPr lang="en-US" altLang="zh-CN" sz="2400" b="1"/>
              <a:t>1</a:t>
            </a:r>
            <a:endParaRPr lang="zh-CN" altLang="en-US" sz="2400" b="1"/>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6"/>
          <p:cNvSpPr txBox="1">
            <a:spLocks noChangeArrowheads="1"/>
          </p:cNvSpPr>
          <p:nvPr/>
        </p:nvSpPr>
        <p:spPr bwMode="auto">
          <a:xfrm>
            <a:off x="41275" y="836712"/>
            <a:ext cx="2160588" cy="584200"/>
          </a:xfrm>
          <a:prstGeom prst="rect">
            <a:avLst/>
          </a:prstGeom>
          <a:noFill/>
          <a:ln w="9525">
            <a:noFill/>
            <a:miter lim="800000"/>
          </a:ln>
        </p:spPr>
        <p:txBody>
          <a:bodyPr>
            <a:spAutoFit/>
          </a:bodyPr>
          <a:lstStyle/>
          <a:p>
            <a:r>
              <a:rPr lang="zh-CN" altLang="en-US" sz="3200" b="1">
                <a:ea typeface="宋体" panose="02010600030101010101" pitchFamily="2" charset="-122"/>
              </a:rPr>
              <a:t>问题</a:t>
            </a:r>
            <a:r>
              <a:rPr lang="en-US" altLang="zh-CN" sz="3200" b="1">
                <a:ea typeface="宋体" panose="02010600030101010101" pitchFamily="2" charset="-122"/>
              </a:rPr>
              <a:t>2</a:t>
            </a:r>
            <a:endParaRPr lang="zh-CN" altLang="en-US" sz="3200" b="1">
              <a:ea typeface="宋体" panose="02010600030101010101" pitchFamily="2" charset="-122"/>
            </a:endParaRPr>
          </a:p>
        </p:txBody>
      </p:sp>
      <p:pic>
        <p:nvPicPr>
          <p:cNvPr id="10" name="图片 9"/>
          <p:cNvPicPr>
            <a:picLocks noChangeAspect="1"/>
          </p:cNvPicPr>
          <p:nvPr/>
        </p:nvPicPr>
        <p:blipFill>
          <a:blip r:embed="rId2"/>
          <a:stretch>
            <a:fillRect/>
          </a:stretch>
        </p:blipFill>
        <p:spPr>
          <a:xfrm>
            <a:off x="1368425" y="620688"/>
            <a:ext cx="7452047" cy="1008633"/>
          </a:xfrm>
          <a:prstGeom prst="rect">
            <a:avLst/>
          </a:prstGeom>
          <a:solidFill>
            <a:schemeClr val="tx2">
              <a:lumMod val="20000"/>
              <a:lumOff val="80000"/>
            </a:schemeClr>
          </a:solidFill>
        </p:spPr>
      </p:pic>
      <p:grpSp>
        <p:nvGrpSpPr>
          <p:cNvPr id="11" name="组合 4"/>
          <p:cNvGrpSpPr/>
          <p:nvPr/>
        </p:nvGrpSpPr>
        <p:grpSpPr>
          <a:xfrm>
            <a:off x="1908175" y="1772816"/>
            <a:ext cx="3333750" cy="2227263"/>
            <a:chOff x="611188" y="2852738"/>
            <a:chExt cx="6048375" cy="3536950"/>
          </a:xfrm>
        </p:grpSpPr>
        <p:sp>
          <p:nvSpPr>
            <p:cNvPr id="12" name="弧形 11"/>
            <p:cNvSpPr/>
            <p:nvPr/>
          </p:nvSpPr>
          <p:spPr bwMode="auto">
            <a:xfrm flipH="1">
              <a:off x="1691256" y="3283828"/>
              <a:ext cx="4968307" cy="3025188"/>
            </a:xfrm>
            <a:prstGeom prst="arc">
              <a:avLst/>
            </a:prstGeom>
            <a:noFill/>
            <a:ln w="22225" cap="flat" cmpd="sng" algn="ctr">
              <a:solidFill>
                <a:schemeClr val="tx1"/>
              </a:solidFill>
              <a:prstDash val="solid"/>
              <a:round/>
              <a:headEnd type="none" w="med" len="med"/>
              <a:tailEnd type="none" w="med" len="med"/>
            </a:ln>
            <a:effectLst/>
          </p:spPr>
          <p:txBody>
            <a:bodyPr/>
            <a:lstStyle/>
            <a:p>
              <a:pPr>
                <a:defRPr/>
              </a:pPr>
              <a:endParaRPr lang="zh-CN" altLang="en-US">
                <a:latin typeface="Arial" panose="020b0604020202020204" pitchFamily="34" charset="0"/>
              </a:endParaRPr>
            </a:p>
          </p:txBody>
        </p:sp>
        <p:grpSp>
          <p:nvGrpSpPr>
            <p:cNvPr id="13" name="组合 3"/>
            <p:cNvGrpSpPr/>
            <p:nvPr/>
          </p:nvGrpSpPr>
          <p:grpSpPr>
            <a:xfrm>
              <a:off x="611188" y="2852598"/>
              <a:ext cx="4105275" cy="3536776"/>
              <a:chOff x="611188" y="2852598"/>
              <a:chExt cx="4105275" cy="3536776"/>
            </a:xfrm>
          </p:grpSpPr>
          <p:grpSp>
            <p:nvGrpSpPr>
              <p:cNvPr id="14" name="组合 22"/>
              <p:cNvGrpSpPr/>
              <p:nvPr/>
            </p:nvGrpSpPr>
            <p:grpSpPr>
              <a:xfrm>
                <a:off x="611188" y="2852598"/>
                <a:ext cx="4105275" cy="3536776"/>
                <a:chOff x="611560" y="2852936"/>
                <a:chExt cx="4104456" cy="3536776"/>
              </a:xfrm>
            </p:grpSpPr>
            <p:cxnSp>
              <p:nvCxnSpPr>
                <p:cNvPr id="20" name="直接箭头连接符 8"/>
                <p:cNvCxnSpPr>
                  <a:cxnSpLocks noChangeShapeType="1"/>
                </p:cNvCxnSpPr>
                <p:nvPr/>
              </p:nvCxnSpPr>
              <p:spPr bwMode="auto">
                <a:xfrm>
                  <a:off x="611560" y="5301208"/>
                  <a:ext cx="4104456" cy="0"/>
                </a:xfrm>
                <a:prstGeom prst="straightConnector1">
                  <a:avLst/>
                </a:prstGeom>
                <a:noFill/>
                <a:ln w="22225" algn="ctr">
                  <a:solidFill>
                    <a:schemeClr val="tx1"/>
                  </a:solidFill>
                  <a:round/>
                  <a:tailEnd type="arrow" w="med" len="med"/>
                </a:ln>
              </p:spPr>
            </p:cxnSp>
            <p:cxnSp>
              <p:nvCxnSpPr>
                <p:cNvPr id="21" name="直接箭头连接符 11"/>
                <p:cNvCxnSpPr>
                  <a:cxnSpLocks noChangeShapeType="1"/>
                </p:cNvCxnSpPr>
                <p:nvPr/>
              </p:nvCxnSpPr>
              <p:spPr bwMode="auto">
                <a:xfrm>
                  <a:off x="1167862" y="2852936"/>
                  <a:ext cx="13167" cy="3536776"/>
                </a:xfrm>
                <a:prstGeom prst="straightConnector1">
                  <a:avLst/>
                </a:prstGeom>
                <a:noFill/>
                <a:ln w="22225" algn="ctr">
                  <a:solidFill>
                    <a:schemeClr val="tx1"/>
                  </a:solidFill>
                  <a:round/>
                  <a:headEnd type="arrow" w="med" len="med"/>
                </a:ln>
              </p:spPr>
            </p:cxnSp>
          </p:grpSp>
          <p:grpSp>
            <p:nvGrpSpPr>
              <p:cNvPr id="15" name="组合 26"/>
              <p:cNvGrpSpPr/>
              <p:nvPr/>
            </p:nvGrpSpPr>
            <p:grpSpPr>
              <a:xfrm>
                <a:off x="1736725" y="3284538"/>
                <a:ext cx="1898650" cy="2016125"/>
                <a:chOff x="1737332" y="3284984"/>
                <a:chExt cx="1898564" cy="2016224"/>
              </a:xfrm>
            </p:grpSpPr>
            <p:cxnSp>
              <p:nvCxnSpPr>
                <p:cNvPr id="16" name="直接连接符 13"/>
                <p:cNvCxnSpPr>
                  <a:cxnSpLocks noChangeShapeType="1"/>
                </p:cNvCxnSpPr>
                <p:nvPr/>
              </p:nvCxnSpPr>
              <p:spPr bwMode="auto">
                <a:xfrm flipH="1">
                  <a:off x="1737332" y="3336812"/>
                  <a:ext cx="1898564" cy="1100300"/>
                </a:xfrm>
                <a:prstGeom prst="line">
                  <a:avLst/>
                </a:prstGeom>
                <a:noFill/>
                <a:ln w="15875" algn="ctr">
                  <a:solidFill>
                    <a:srgbClr val="FFFF00"/>
                  </a:solidFill>
                  <a:prstDash val="dash"/>
                  <a:round/>
                </a:ln>
              </p:spPr>
            </p:cxnSp>
            <p:cxnSp>
              <p:nvCxnSpPr>
                <p:cNvPr id="17" name="直接连接符 17"/>
                <p:cNvCxnSpPr>
                  <a:cxnSpLocks noChangeShapeType="1"/>
                </p:cNvCxnSpPr>
                <p:nvPr/>
              </p:nvCxnSpPr>
              <p:spPr bwMode="auto">
                <a:xfrm flipH="1">
                  <a:off x="3635896" y="3284984"/>
                  <a:ext cx="0" cy="2016224"/>
                </a:xfrm>
                <a:prstGeom prst="line">
                  <a:avLst/>
                </a:prstGeom>
                <a:noFill/>
                <a:ln w="12700" algn="ctr">
                  <a:solidFill>
                    <a:schemeClr val="tx1"/>
                  </a:solidFill>
                  <a:prstDash val="dash"/>
                  <a:round/>
                </a:ln>
              </p:spPr>
            </p:cxnSp>
            <p:cxnSp>
              <p:nvCxnSpPr>
                <p:cNvPr id="18" name="直接连接符 19"/>
                <p:cNvCxnSpPr>
                  <a:cxnSpLocks noChangeShapeType="1"/>
                </p:cNvCxnSpPr>
                <p:nvPr/>
              </p:nvCxnSpPr>
              <p:spPr bwMode="auto">
                <a:xfrm flipH="1">
                  <a:off x="1835696" y="4437112"/>
                  <a:ext cx="0" cy="864096"/>
                </a:xfrm>
                <a:prstGeom prst="line">
                  <a:avLst/>
                </a:prstGeom>
                <a:noFill/>
                <a:ln w="12700" algn="ctr">
                  <a:solidFill>
                    <a:schemeClr val="tx1"/>
                  </a:solidFill>
                  <a:prstDash val="dash"/>
                  <a:round/>
                </a:ln>
              </p:spPr>
            </p:cxnSp>
            <p:cxnSp>
              <p:nvCxnSpPr>
                <p:cNvPr id="19" name="直接连接符 21"/>
                <p:cNvCxnSpPr>
                  <a:cxnSpLocks noChangeShapeType="1"/>
                </p:cNvCxnSpPr>
                <p:nvPr/>
              </p:nvCxnSpPr>
              <p:spPr bwMode="auto">
                <a:xfrm>
                  <a:off x="1737332" y="4437112"/>
                  <a:ext cx="1898564" cy="0"/>
                </a:xfrm>
                <a:prstGeom prst="line">
                  <a:avLst/>
                </a:prstGeom>
                <a:noFill/>
                <a:ln w="12700" algn="ctr">
                  <a:solidFill>
                    <a:schemeClr val="tx1"/>
                  </a:solidFill>
                  <a:prstDash val="dash"/>
                  <a:round/>
                </a:ln>
              </p:spPr>
            </p:cxnSp>
          </p:grpSp>
        </p:grpSp>
      </p:grpSp>
      <p:grpSp>
        <p:nvGrpSpPr>
          <p:cNvPr id="22" name="组合 5"/>
          <p:cNvGrpSpPr/>
          <p:nvPr/>
        </p:nvGrpSpPr>
        <p:grpSpPr>
          <a:xfrm>
            <a:off x="4646613" y="1700808"/>
            <a:ext cx="2955925" cy="2289175"/>
            <a:chOff x="3716338" y="2924175"/>
            <a:chExt cx="5278437" cy="3536950"/>
          </a:xfrm>
        </p:grpSpPr>
        <p:sp>
          <p:nvSpPr>
            <p:cNvPr id="23" name="弧形 7"/>
            <p:cNvSpPr/>
            <p:nvPr/>
          </p:nvSpPr>
          <p:spPr bwMode="auto">
            <a:xfrm>
              <a:off x="3716338" y="3365681"/>
              <a:ext cx="4969441" cy="3024314"/>
            </a:xfrm>
            <a:prstGeom prst="arc">
              <a:avLst/>
            </a:prstGeom>
            <a:noFill/>
            <a:ln w="22225" cap="flat" cmpd="sng" algn="ctr">
              <a:solidFill>
                <a:schemeClr val="tx1"/>
              </a:solidFill>
              <a:prstDash val="solid"/>
              <a:round/>
              <a:headEnd type="none" w="med" len="med"/>
              <a:tailEnd type="none" w="med" len="med"/>
            </a:ln>
            <a:effectLst/>
          </p:spPr>
          <p:txBody>
            <a:bodyPr/>
            <a:lstStyle/>
            <a:p>
              <a:pPr>
                <a:defRPr/>
              </a:pPr>
              <a:endParaRPr lang="zh-CN" altLang="en-US">
                <a:latin typeface="Arial" panose="020b0604020202020204" pitchFamily="34" charset="0"/>
              </a:endParaRPr>
            </a:p>
          </p:txBody>
        </p:sp>
        <p:grpSp>
          <p:nvGrpSpPr>
            <p:cNvPr id="24" name="组合 23"/>
            <p:cNvGrpSpPr/>
            <p:nvPr/>
          </p:nvGrpSpPr>
          <p:grpSpPr>
            <a:xfrm>
              <a:off x="4891088" y="2924035"/>
              <a:ext cx="4103687" cy="3536776"/>
              <a:chOff x="611560" y="2852936"/>
              <a:chExt cx="4104456" cy="3536776"/>
            </a:xfrm>
          </p:grpSpPr>
          <p:cxnSp>
            <p:nvCxnSpPr>
              <p:cNvPr id="30" name="直接箭头连接符 24"/>
              <p:cNvCxnSpPr>
                <a:cxnSpLocks noChangeShapeType="1"/>
              </p:cNvCxnSpPr>
              <p:nvPr/>
            </p:nvCxnSpPr>
            <p:spPr bwMode="auto">
              <a:xfrm>
                <a:off x="611560" y="5301208"/>
                <a:ext cx="4104456" cy="0"/>
              </a:xfrm>
              <a:prstGeom prst="straightConnector1">
                <a:avLst/>
              </a:prstGeom>
              <a:noFill/>
              <a:ln w="22225" algn="ctr">
                <a:solidFill>
                  <a:schemeClr val="tx1"/>
                </a:solidFill>
                <a:round/>
                <a:tailEnd type="arrow" w="med" len="med"/>
              </a:ln>
            </p:spPr>
          </p:cxnSp>
          <p:cxnSp>
            <p:nvCxnSpPr>
              <p:cNvPr id="31" name="直接箭头连接符 25"/>
              <p:cNvCxnSpPr>
                <a:cxnSpLocks noChangeShapeType="1"/>
              </p:cNvCxnSpPr>
              <p:nvPr/>
            </p:nvCxnSpPr>
            <p:spPr bwMode="auto">
              <a:xfrm>
                <a:off x="1167862" y="2852936"/>
                <a:ext cx="13167" cy="3536776"/>
              </a:xfrm>
              <a:prstGeom prst="straightConnector1">
                <a:avLst/>
              </a:prstGeom>
              <a:noFill/>
              <a:ln w="22225" algn="ctr">
                <a:solidFill>
                  <a:schemeClr val="tx1"/>
                </a:solidFill>
                <a:round/>
                <a:headEnd type="arrow" w="med" len="med"/>
              </a:ln>
            </p:spPr>
          </p:cxnSp>
        </p:grpSp>
        <p:grpSp>
          <p:nvGrpSpPr>
            <p:cNvPr id="25" name="组合 27"/>
            <p:cNvGrpSpPr/>
            <p:nvPr/>
          </p:nvGrpSpPr>
          <p:grpSpPr>
            <a:xfrm flipH="1">
              <a:off x="6705600" y="3365500"/>
              <a:ext cx="1898650" cy="2016125"/>
              <a:chOff x="1737332" y="3284984"/>
              <a:chExt cx="1898564" cy="2016224"/>
            </a:xfrm>
          </p:grpSpPr>
          <p:cxnSp>
            <p:nvCxnSpPr>
              <p:cNvPr id="26" name="直接连接符 28"/>
              <p:cNvCxnSpPr>
                <a:cxnSpLocks noChangeShapeType="1"/>
              </p:cNvCxnSpPr>
              <p:nvPr/>
            </p:nvCxnSpPr>
            <p:spPr bwMode="auto">
              <a:xfrm flipH="1">
                <a:off x="1737332" y="3336812"/>
                <a:ext cx="1898564" cy="1100300"/>
              </a:xfrm>
              <a:prstGeom prst="line">
                <a:avLst/>
              </a:prstGeom>
              <a:noFill/>
              <a:ln w="15875" algn="ctr">
                <a:solidFill>
                  <a:srgbClr val="FFFF00"/>
                </a:solidFill>
                <a:prstDash val="dash"/>
                <a:round/>
              </a:ln>
            </p:spPr>
          </p:cxnSp>
          <p:cxnSp>
            <p:nvCxnSpPr>
              <p:cNvPr id="27" name="直接连接符 29"/>
              <p:cNvCxnSpPr>
                <a:cxnSpLocks noChangeShapeType="1"/>
              </p:cNvCxnSpPr>
              <p:nvPr/>
            </p:nvCxnSpPr>
            <p:spPr bwMode="auto">
              <a:xfrm flipH="1">
                <a:off x="3635896" y="3284984"/>
                <a:ext cx="0" cy="2016224"/>
              </a:xfrm>
              <a:prstGeom prst="line">
                <a:avLst/>
              </a:prstGeom>
              <a:noFill/>
              <a:ln w="12700" algn="ctr">
                <a:solidFill>
                  <a:schemeClr val="tx1"/>
                </a:solidFill>
                <a:prstDash val="dash"/>
                <a:round/>
              </a:ln>
            </p:spPr>
          </p:cxnSp>
          <p:cxnSp>
            <p:nvCxnSpPr>
              <p:cNvPr id="28" name="直接连接符 30"/>
              <p:cNvCxnSpPr>
                <a:cxnSpLocks noChangeShapeType="1"/>
              </p:cNvCxnSpPr>
              <p:nvPr/>
            </p:nvCxnSpPr>
            <p:spPr bwMode="auto">
              <a:xfrm flipH="1">
                <a:off x="1835696" y="4437112"/>
                <a:ext cx="0" cy="864096"/>
              </a:xfrm>
              <a:prstGeom prst="line">
                <a:avLst/>
              </a:prstGeom>
              <a:noFill/>
              <a:ln w="12700" algn="ctr">
                <a:solidFill>
                  <a:schemeClr val="tx1"/>
                </a:solidFill>
                <a:prstDash val="dash"/>
                <a:round/>
              </a:ln>
            </p:spPr>
          </p:cxnSp>
          <p:cxnSp>
            <p:nvCxnSpPr>
              <p:cNvPr id="29" name="直接连接符 31"/>
              <p:cNvCxnSpPr>
                <a:cxnSpLocks noChangeShapeType="1"/>
              </p:cNvCxnSpPr>
              <p:nvPr/>
            </p:nvCxnSpPr>
            <p:spPr bwMode="auto">
              <a:xfrm>
                <a:off x="1737332" y="4437112"/>
                <a:ext cx="1898564" cy="0"/>
              </a:xfrm>
              <a:prstGeom prst="line">
                <a:avLst/>
              </a:prstGeom>
              <a:noFill/>
              <a:ln w="12700" algn="ctr">
                <a:solidFill>
                  <a:schemeClr val="tx1"/>
                </a:solidFill>
                <a:prstDash val="dash"/>
                <a:round/>
              </a:ln>
            </p:spPr>
          </p:cxnSp>
        </p:grpSp>
      </p:grpSp>
      <p:sp>
        <p:nvSpPr>
          <p:cNvPr id="32" name="文本框 8"/>
          <p:cNvSpPr txBox="1">
            <a:spLocks noChangeArrowheads="1"/>
          </p:cNvSpPr>
          <p:nvPr/>
        </p:nvSpPr>
        <p:spPr bwMode="auto">
          <a:xfrm>
            <a:off x="468313" y="4077072"/>
            <a:ext cx="8347075" cy="2030413"/>
          </a:xfrm>
          <a:prstGeom prst="rect">
            <a:avLst/>
          </a:prstGeom>
          <a:noFill/>
          <a:ln w="9525">
            <a:noFill/>
            <a:miter lim="800000"/>
          </a:ln>
        </p:spPr>
        <p:txBody>
          <a:bodyPr>
            <a:spAutoFit/>
          </a:bodyPr>
          <a:lstStyle/>
          <a:p>
            <a:pPr>
              <a:spcBef>
                <a:spcPts val="600"/>
              </a:spcBef>
              <a:spcAft>
                <a:spcPts val="600"/>
              </a:spcAft>
            </a:pPr>
            <a:r>
              <a:rPr lang="zh-CN" altLang="en-US" sz="2400" b="1">
                <a:ea typeface="宋体" panose="02010600030101010101" pitchFamily="2" charset="-122"/>
              </a:rPr>
              <a:t>思路</a:t>
            </a:r>
            <a:r>
              <a:rPr lang="en-US" altLang="zh-CN" sz="2400" b="1">
                <a:ea typeface="宋体" panose="02010600030101010101" pitchFamily="2" charset="-122"/>
              </a:rPr>
              <a:t>1</a:t>
            </a:r>
            <a:r>
              <a:rPr lang="zh-CN" altLang="en-US" sz="2400" b="1">
                <a:ea typeface="宋体" panose="02010600030101010101" pitchFamily="2" charset="-122"/>
              </a:rPr>
              <a:t>：利用两点连线与</a:t>
            </a:r>
            <a:r>
              <a:rPr lang="en-US" altLang="zh-CN" sz="2400" b="1">
                <a:ea typeface="宋体" panose="02010600030101010101" pitchFamily="2" charset="-122"/>
              </a:rPr>
              <a:t>x</a:t>
            </a:r>
            <a:r>
              <a:rPr lang="zh-CN" altLang="en-US" sz="2400" b="1">
                <a:ea typeface="宋体" panose="02010600030101010101" pitchFamily="2" charset="-122"/>
              </a:rPr>
              <a:t>轴所成的倾斜角</a:t>
            </a:r>
            <a:endParaRPr lang="en-US" altLang="zh-CN" sz="2400" b="1">
              <a:ea typeface="宋体" panose="02010600030101010101" pitchFamily="2" charset="-122"/>
            </a:endParaRPr>
          </a:p>
          <a:p>
            <a:pPr>
              <a:spcBef>
                <a:spcPts val="600"/>
              </a:spcBef>
              <a:spcAft>
                <a:spcPts val="600"/>
              </a:spcAft>
            </a:pPr>
            <a:r>
              <a:rPr lang="zh-CN" altLang="en-US" sz="2400" b="1">
                <a:ea typeface="宋体" panose="02010600030101010101" pitchFamily="2" charset="-122"/>
              </a:rPr>
              <a:t>思路</a:t>
            </a:r>
            <a:r>
              <a:rPr lang="en-US" altLang="zh-CN" sz="2400" b="1">
                <a:ea typeface="宋体" panose="02010600030101010101" pitchFamily="2" charset="-122"/>
              </a:rPr>
              <a:t>2</a:t>
            </a:r>
            <a:r>
              <a:rPr lang="zh-CN" altLang="en-US" sz="2400" b="1">
                <a:ea typeface="宋体" panose="02010600030101010101" pitchFamily="2" charset="-122"/>
              </a:rPr>
              <a:t>：利用两点连线的斜率（导数的几何意义）</a:t>
            </a:r>
            <a:endParaRPr lang="en-US" altLang="zh-CN" sz="2400" b="1">
              <a:ea typeface="宋体" panose="02010600030101010101" pitchFamily="2" charset="-122"/>
            </a:endParaRPr>
          </a:p>
          <a:p>
            <a:pPr>
              <a:spcBef>
                <a:spcPts val="600"/>
              </a:spcBef>
              <a:spcAft>
                <a:spcPts val="600"/>
              </a:spcAft>
            </a:pPr>
            <a:r>
              <a:rPr lang="zh-CN" altLang="en-US" sz="2400" b="1">
                <a:ea typeface="宋体" panose="02010600030101010101" pitchFamily="2" charset="-122"/>
              </a:rPr>
              <a:t>思路</a:t>
            </a:r>
            <a:r>
              <a:rPr lang="en-US" altLang="zh-CN" sz="2400" b="1">
                <a:ea typeface="宋体" panose="02010600030101010101" pitchFamily="2" charset="-122"/>
              </a:rPr>
              <a:t>3</a:t>
            </a:r>
            <a:r>
              <a:rPr lang="zh-CN" altLang="en-US" sz="2400" b="1">
                <a:ea typeface="宋体" panose="02010600030101010101" pitchFamily="2" charset="-122"/>
              </a:rPr>
              <a:t>：自变量与函数值增量的符号（导数的符号意义）</a:t>
            </a:r>
            <a:endParaRPr lang="en-US" altLang="zh-CN" sz="2400" b="1">
              <a:ea typeface="宋体" panose="02010600030101010101" pitchFamily="2" charset="-122"/>
            </a:endParaRPr>
          </a:p>
          <a:p>
            <a:pPr>
              <a:spcBef>
                <a:spcPts val="600"/>
              </a:spcBef>
              <a:spcAft>
                <a:spcPts val="600"/>
              </a:spcAft>
            </a:pPr>
            <a:r>
              <a:rPr lang="zh-CN" altLang="en-US" sz="2400" b="1">
                <a:ea typeface="宋体" panose="02010600030101010101" pitchFamily="2" charset="-122"/>
              </a:rPr>
              <a:t>思路</a:t>
            </a:r>
            <a:r>
              <a:rPr lang="en-US" altLang="zh-CN" sz="2400" b="1">
                <a:ea typeface="宋体" panose="02010600030101010101" pitchFamily="2" charset="-122"/>
              </a:rPr>
              <a:t>4</a:t>
            </a:r>
            <a:r>
              <a:rPr lang="zh-CN" altLang="en-US" sz="2400" b="1">
                <a:ea typeface="宋体" panose="02010600030101010101" pitchFamily="2" charset="-122"/>
              </a:rPr>
              <a:t>：自变量与函数值增量的保号性（单调性的定义）</a:t>
            </a:r>
          </a:p>
        </p:txBody>
      </p:sp>
      <p:sp>
        <p:nvSpPr>
          <p:cNvPr id="33" name="页脚占位符 3"/>
          <p:cNvSpPr>
            <a:spLocks noGrp="1"/>
          </p:cNvSpPr>
          <p:nvPr>
            <p:ph type="ftr" sz="quarter" idx="11"/>
          </p:nvPr>
        </p:nvSpPr>
        <p:spPr>
          <a:xfrm>
            <a:off x="7524328" y="6492875"/>
            <a:ext cx="1619672" cy="365125"/>
          </a:xfrm>
        </p:spPr>
        <p:txBody>
          <a:bodyPr/>
          <a:lstStyle/>
          <a:p>
            <a:r>
              <a:rPr lang="en-US" altLang="zh-CN" sz="2400" b="1"/>
              <a:t>19</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animEffect transition="in" filter="barn(inVertical)">
                                      <p:cBhvr>
                                        <p:cTn id="7" dur="500"/>
                                        <p:tgtEl>
                                          <p:spTgt spid="32">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2">
                                            <p:txEl>
                                              <p:pRg st="1" end="1"/>
                                            </p:txEl>
                                          </p:spTgt>
                                        </p:tgtEl>
                                        <p:attrNameLst>
                                          <p:attrName>style.visibility</p:attrName>
                                        </p:attrNameLst>
                                      </p:cBhvr>
                                      <p:to>
                                        <p:strVal val="visible"/>
                                      </p:to>
                                    </p:set>
                                    <p:animEffect transition="in" filter="barn(inVertical)">
                                      <p:cBhvr>
                                        <p:cTn id="12" dur="500"/>
                                        <p:tgtEl>
                                          <p:spTgt spid="32">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2">
                                            <p:txEl>
                                              <p:pRg st="2" end="2"/>
                                            </p:txEl>
                                          </p:spTgt>
                                        </p:tgtEl>
                                        <p:attrNameLst>
                                          <p:attrName>style.visibility</p:attrName>
                                        </p:attrNameLst>
                                      </p:cBhvr>
                                      <p:to>
                                        <p:strVal val="visible"/>
                                      </p:to>
                                    </p:set>
                                    <p:animEffect transition="in" filter="barn(inVertical)">
                                      <p:cBhvr>
                                        <p:cTn id="17" dur="500"/>
                                        <p:tgtEl>
                                          <p:spTgt spid="32">
                                            <p:txEl>
                                              <p:pRg st="2" end="2"/>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32">
                                            <p:txEl>
                                              <p:pRg st="3" end="3"/>
                                            </p:txEl>
                                          </p:spTgt>
                                        </p:tgtEl>
                                        <p:attrNameLst>
                                          <p:attrName>style.visibility</p:attrName>
                                        </p:attrNameLst>
                                      </p:cBhvr>
                                      <p:to>
                                        <p:strVal val="visible"/>
                                      </p:to>
                                    </p:set>
                                    <p:animEffect transition="in" filter="barn(inVertical)">
                                      <p:cBhvr>
                                        <p:cTn id="22" dur="500"/>
                                        <p:tgtEl>
                                          <p:spTgt spid="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8" name="TextBox 7"/>
          <p:cNvSpPr txBox="1"/>
          <p:nvPr/>
        </p:nvSpPr>
        <p:spPr>
          <a:xfrm>
            <a:off x="539552" y="836712"/>
            <a:ext cx="6840760" cy="584775"/>
          </a:xfrm>
          <a:prstGeom prst="rect">
            <a:avLst/>
          </a:prstGeom>
          <a:noFill/>
        </p:spPr>
        <p:txBody>
          <a:bodyPr wrap="square" rtlCol="0">
            <a:spAutoFit/>
          </a:bodyPr>
          <a:lstStyle/>
          <a:p>
            <a:r>
              <a:rPr lang="zh-CN" altLang="en-US" sz="3200">
                <a:latin typeface="华文琥珀" panose="02010800040101010101" pitchFamily="2" charset="-122"/>
                <a:ea typeface="华文琥珀" panose="02010800040101010101" pitchFamily="2" charset="-122"/>
              </a:rPr>
              <a:t>案例</a:t>
            </a:r>
            <a:r>
              <a:rPr lang="en-US" altLang="zh-CN" sz="3200">
                <a:latin typeface="华文琥珀" panose="02010800040101010101" pitchFamily="2" charset="-122"/>
                <a:ea typeface="华文琥珀" panose="02010800040101010101" pitchFamily="2" charset="-122"/>
              </a:rPr>
              <a:t>2  </a:t>
            </a:r>
            <a:r>
              <a:rPr lang="zh-CN" altLang="en-US" sz="3200">
                <a:latin typeface="华文琥珀" panose="02010800040101010101" pitchFamily="2" charset="-122"/>
                <a:ea typeface="华文琥珀" panose="02010800040101010101" pitchFamily="2" charset="-122"/>
              </a:rPr>
              <a:t>对“向量”法的理解</a:t>
            </a:r>
          </a:p>
        </p:txBody>
      </p:sp>
      <p:sp>
        <p:nvSpPr>
          <p:cNvPr id="9" name="TextBox 8"/>
          <p:cNvSpPr txBox="1"/>
          <p:nvPr/>
        </p:nvSpPr>
        <p:spPr>
          <a:xfrm>
            <a:off x="323528" y="1772816"/>
            <a:ext cx="8496944" cy="4154984"/>
          </a:xfrm>
          <a:prstGeom prst="rect">
            <a:avLst/>
          </a:prstGeom>
          <a:noFill/>
        </p:spPr>
        <p:txBody>
          <a:bodyPr wrap="square" rtlCol="0">
            <a:spAutoFit/>
          </a:bodyPr>
          <a:lstStyle/>
          <a:p>
            <a:r>
              <a:rPr lang="zh-CN" altLang="en-US" sz="2400">
                <a:latin typeface="宋体" panose="02010600030101010101" pitchFamily="2" charset="-122"/>
                <a:ea typeface="宋体" panose="02010600030101010101" pitchFamily="2" charset="-122"/>
              </a:rPr>
              <a:t>    “向量法”的本质，首先是让几何量带上符号，“对比把长度、面积、体积考虑为绝对值的普通初等几何学，这样做有极大的好处。初等几何必须依照图形呈现的情况而区分许多情况，而现在用几个简单的一般定理就可以概括。”（</a:t>
            </a:r>
            <a:r>
              <a:rPr lang="en-US" altLang="zh-CN" sz="2400">
                <a:latin typeface="宋体" panose="02010600030101010101" pitchFamily="2" charset="-122"/>
                <a:ea typeface="宋体" panose="02010600030101010101" pitchFamily="2" charset="-122"/>
              </a:rPr>
              <a:t>F · </a:t>
            </a:r>
            <a:r>
              <a:rPr lang="zh-CN" altLang="en-US" sz="2400">
                <a:latin typeface="宋体" panose="02010600030101010101" pitchFamily="2" charset="-122"/>
                <a:ea typeface="宋体" panose="02010600030101010101" pitchFamily="2" charset="-122"/>
              </a:rPr>
              <a:t>克莱因）</a:t>
            </a:r>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这几个“一般定理”就是：</a:t>
            </a:r>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向量加法法则（向量回路）；</a:t>
            </a:r>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向量数乘的意义及其运算律；</a:t>
            </a:r>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向量数量积的意义和运算律；</a:t>
            </a:r>
            <a:endParaRPr lang="en-US" altLang="zh-CN" sz="2400">
              <a:latin typeface="宋体" panose="02010600030101010101" pitchFamily="2" charset="-122"/>
              <a:ea typeface="宋体" panose="02010600030101010101" pitchFamily="2" charset="-122"/>
            </a:endParaRPr>
          </a:p>
          <a:p>
            <a:r>
              <a:rPr lang="en-US" altLang="zh-CN" sz="2400">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平面（空间）向量基本定理。</a:t>
            </a:r>
            <a:endParaRPr lang="en-US" altLang="zh-CN" sz="2400">
              <a:latin typeface="宋体" panose="02010600030101010101" pitchFamily="2" charset="-122"/>
              <a:ea typeface="宋体" panose="02010600030101010101" pitchFamily="2" charset="-122"/>
            </a:endParaRPr>
          </a:p>
          <a:p>
            <a:endParaRPr lang="zh-CN" altLang="en-US" sz="2400">
              <a:latin typeface="宋体" panose="02010600030101010101" pitchFamily="2" charset="-122"/>
              <a:ea typeface="宋体" panose="02010600030101010101" pitchFamily="2" charset="-122"/>
            </a:endParaRPr>
          </a:p>
        </p:txBody>
      </p:sp>
      <p:sp>
        <p:nvSpPr>
          <p:cNvPr id="4" name="页脚占位符 3"/>
          <p:cNvSpPr>
            <a:spLocks noGrp="1"/>
          </p:cNvSpPr>
          <p:nvPr>
            <p:ph type="ftr" sz="quarter" idx="11"/>
          </p:nvPr>
        </p:nvSpPr>
        <p:spPr>
          <a:xfrm>
            <a:off x="7524328" y="6492875"/>
            <a:ext cx="1619672" cy="365125"/>
          </a:xfrm>
        </p:spPr>
        <p:txBody>
          <a:bodyPr/>
          <a:lstStyle/>
          <a:p>
            <a:r>
              <a:rPr lang="en-US" altLang="zh-CN" sz="2400" b="1"/>
              <a:t>20</a:t>
            </a:r>
            <a:endParaRPr lang="zh-CN" altLang="en-US" sz="2400" b="1"/>
          </a:p>
        </p:txBody>
      </p:sp>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内容占位符 2"/>
          <p:cNvSpPr>
            <a:spLocks noGrp="1"/>
          </p:cNvSpPr>
          <p:nvPr>
            <p:ph idx="1"/>
          </p:nvPr>
        </p:nvSpPr>
        <p:spPr>
          <a:xfrm>
            <a:off x="251520" y="1412776"/>
            <a:ext cx="8712968" cy="4525963"/>
          </a:xfrm>
        </p:spPr>
        <p:txBody>
          <a:bodyPr>
            <a:normAutofit/>
          </a:bodyPr>
          <a:lstStyle/>
          <a:p>
            <a:pPr>
              <a:buNone/>
            </a:pPr>
            <a:r>
              <a:rPr lang="zh-CN" altLang="en-US" sz="3600" b="1">
                <a:latin typeface="宋体" panose="02010600030101010101" pitchFamily="2" charset="-122"/>
                <a:ea typeface="宋体" panose="02010600030101010101" pitchFamily="2" charset="-122"/>
              </a:rPr>
              <a:t>  向量的“联系性”</a:t>
            </a:r>
            <a:endParaRPr lang="en-US" altLang="zh-CN" sz="3600" b="1">
              <a:latin typeface="宋体" panose="02010600030101010101" pitchFamily="2" charset="-122"/>
              <a:ea typeface="宋体" panose="02010600030101010101" pitchFamily="2" charset="-122"/>
            </a:endParaRPr>
          </a:p>
          <a:p>
            <a:pPr indent="342900">
              <a:buNone/>
            </a:pPr>
            <a:r>
              <a:rPr lang="en-US" altLang="zh-CN" sz="2800" b="1">
                <a:latin typeface="宋体" panose="02010600030101010101" pitchFamily="2" charset="-122"/>
                <a:ea typeface="宋体" panose="02010600030101010101" pitchFamily="2" charset="-122"/>
              </a:rPr>
              <a:t>  </a:t>
            </a:r>
            <a:r>
              <a:rPr lang="zh-CN" altLang="en-US" sz="2800">
                <a:latin typeface="宋体" panose="02010600030101010101" pitchFamily="2" charset="-122"/>
                <a:ea typeface="宋体" panose="02010600030101010101" pitchFamily="2" charset="-122"/>
              </a:rPr>
              <a:t>向量回路与三角形定义一致，三角形是最基本、最重要的几何图形，是整个欧式几何的基础；</a:t>
            </a:r>
            <a:endParaRPr lang="en-US" altLang="zh-CN" sz="2800">
              <a:latin typeface="宋体" panose="02010600030101010101" pitchFamily="2" charset="-122"/>
              <a:ea typeface="宋体" panose="02010600030101010101" pitchFamily="2" charset="-122"/>
            </a:endParaRPr>
          </a:p>
          <a:p>
            <a:pPr indent="342900">
              <a:buNone/>
            </a:pPr>
            <a:r>
              <a:rPr lang="en-US" altLang="zh-CN" sz="2800">
                <a:latin typeface="宋体" panose="02010600030101010101" pitchFamily="2" charset="-122"/>
                <a:ea typeface="宋体" panose="02010600030101010101" pitchFamily="2" charset="-122"/>
              </a:rPr>
              <a:t>  </a:t>
            </a:r>
            <a:r>
              <a:rPr lang="zh-CN" altLang="en-US" sz="2800">
                <a:latin typeface="宋体" panose="02010600030101010101" pitchFamily="2" charset="-122"/>
                <a:ea typeface="宋体" panose="02010600030101010101" pitchFamily="2" charset="-122"/>
              </a:rPr>
              <a:t>向量数乘与三角形相似的紧密联系；</a:t>
            </a:r>
            <a:endParaRPr lang="en-US" altLang="zh-CN" sz="2800">
              <a:latin typeface="宋体" panose="02010600030101010101" pitchFamily="2" charset="-122"/>
              <a:ea typeface="宋体" panose="02010600030101010101" pitchFamily="2" charset="-122"/>
            </a:endParaRPr>
          </a:p>
          <a:p>
            <a:pPr indent="342900">
              <a:buNone/>
            </a:pPr>
            <a:r>
              <a:rPr lang="zh-CN" altLang="en-US" sz="2800">
                <a:latin typeface="宋体" panose="02010600030101010101" pitchFamily="2" charset="-122"/>
                <a:ea typeface="宋体" panose="02010600030101010101" pitchFamily="2" charset="-122"/>
              </a:rPr>
              <a:t>  平面向量基本定理与平行四边形的性质一致；</a:t>
            </a:r>
            <a:endParaRPr lang="en-US" altLang="zh-CN" sz="2800">
              <a:latin typeface="宋体" panose="02010600030101010101" pitchFamily="2" charset="-122"/>
              <a:ea typeface="宋体" panose="02010600030101010101" pitchFamily="2" charset="-122"/>
            </a:endParaRPr>
          </a:p>
          <a:p>
            <a:pPr indent="342900">
              <a:buNone/>
            </a:pPr>
            <a:r>
              <a:rPr lang="zh-CN" altLang="en-US" sz="2800">
                <a:latin typeface="宋体" panose="02010600030101010101" pitchFamily="2" charset="-122"/>
                <a:ea typeface="宋体" panose="02010600030101010101" pitchFamily="2" charset="-122"/>
              </a:rPr>
              <a:t>  平面向量数量积与余弦定理等价（高中的平面几何</a:t>
            </a:r>
            <a:r>
              <a:rPr lang="en-US" altLang="zh-CN" sz="2800">
                <a:latin typeface="宋体" panose="02010600030101010101" pitchFamily="2" charset="-122"/>
                <a:ea typeface="宋体" panose="02010600030101010101" pitchFamily="2" charset="-122"/>
              </a:rPr>
              <a:t>——</a:t>
            </a:r>
            <a:r>
              <a:rPr lang="zh-CN" altLang="en-US" sz="2800">
                <a:latin typeface="宋体" panose="02010600030101010101" pitchFamily="2" charset="-122"/>
                <a:ea typeface="宋体" panose="02010600030101010101" pitchFamily="2" charset="-122"/>
              </a:rPr>
              <a:t>大学的线性代数的向量计算）；等等。</a:t>
            </a:r>
            <a:endParaRPr lang="en-US" altLang="zh-CN" sz="2800">
              <a:latin typeface="宋体" panose="02010600030101010101" pitchFamily="2" charset="-122"/>
              <a:ea typeface="宋体" panose="02010600030101010101" pitchFamily="2" charset="-122"/>
            </a:endParaRPr>
          </a:p>
          <a:p>
            <a:pPr>
              <a:buNone/>
            </a:pPr>
            <a:endParaRPr lang="en-US" altLang="zh-CN" sz="2800">
              <a:latin typeface="宋体" panose="02010600030101010101" pitchFamily="2" charset="-122"/>
              <a:ea typeface="宋体" panose="02010600030101010101" pitchFamily="2" charset="-122"/>
            </a:endParaRPr>
          </a:p>
        </p:txBody>
      </p:sp>
      <p:sp>
        <p:nvSpPr>
          <p:cNvPr id="3" name="页脚占位符 3"/>
          <p:cNvSpPr>
            <a:spLocks noGrp="1"/>
          </p:cNvSpPr>
          <p:nvPr>
            <p:ph type="ftr" sz="quarter" idx="11"/>
          </p:nvPr>
        </p:nvSpPr>
        <p:spPr>
          <a:xfrm>
            <a:off x="7524328" y="6492875"/>
            <a:ext cx="1619672" cy="365125"/>
          </a:xfrm>
        </p:spPr>
        <p:txBody>
          <a:bodyPr/>
          <a:lstStyle/>
          <a:p>
            <a:r>
              <a:rPr lang="en-US" altLang="zh-CN" sz="2400" b="1"/>
              <a:t>21</a:t>
            </a:r>
            <a:endParaRPr lang="zh-CN" altLang="en-US" sz="2400" b="1"/>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extBox 1"/>
          <p:cNvSpPr txBox="1"/>
          <p:nvPr/>
        </p:nvSpPr>
        <p:spPr>
          <a:xfrm>
            <a:off x="539552" y="1268761"/>
            <a:ext cx="8136904" cy="2554545"/>
          </a:xfrm>
          <a:prstGeom prst="rect">
            <a:avLst/>
          </a:prstGeom>
          <a:noFill/>
        </p:spPr>
        <p:txBody>
          <a:bodyPr wrap="square" rtlCol="0">
            <a:spAutoFit/>
          </a:bodyPr>
          <a:lstStyle/>
          <a:p>
            <a:r>
              <a:rPr lang="zh-CN" altLang="en-US" sz="2800">
                <a:latin typeface="宋体" panose="02010600030101010101" pitchFamily="2" charset="-122"/>
                <a:ea typeface="宋体" panose="02010600030101010101" pitchFamily="2" charset="-122"/>
              </a:rPr>
              <a:t>    </a:t>
            </a:r>
            <a:r>
              <a:rPr lang="zh-CN" altLang="en-US" sz="3200">
                <a:latin typeface="宋体" panose="02010600030101010101" pitchFamily="2" charset="-122"/>
                <a:ea typeface="宋体" panose="02010600030101010101" pitchFamily="2" charset="-122"/>
              </a:rPr>
              <a:t>向量法是</a:t>
            </a:r>
            <a:r>
              <a:rPr lang="zh-CN" altLang="en-US" sz="3200">
                <a:solidFill>
                  <a:srgbClr val="FF0000"/>
                </a:solidFill>
                <a:latin typeface="宋体" panose="02010600030101010101" pitchFamily="2" charset="-122"/>
                <a:ea typeface="宋体" panose="02010600030101010101" pitchFamily="2" charset="-122"/>
              </a:rPr>
              <a:t>以基本的几何图形及其相互联系为出发点</a:t>
            </a:r>
            <a:r>
              <a:rPr lang="zh-CN" altLang="en-US" sz="3200">
                <a:latin typeface="宋体" panose="02010600030101010101" pitchFamily="2" charset="-122"/>
                <a:ea typeface="宋体" panose="02010600030101010101" pitchFamily="2" charset="-122"/>
              </a:rPr>
              <a:t>解决问题，由此可以把众多的知识串联起来，形成有机联系的整体。</a:t>
            </a:r>
            <a:endParaRPr lang="en-US" altLang="zh-CN" sz="3200">
              <a:latin typeface="宋体" panose="02010600030101010101" pitchFamily="2" charset="-122"/>
              <a:ea typeface="宋体" panose="02010600030101010101" pitchFamily="2" charset="-122"/>
            </a:endParaRPr>
          </a:p>
          <a:p>
            <a:r>
              <a:rPr lang="en-US" altLang="zh-CN" sz="3200">
                <a:latin typeface="宋体" panose="02010600030101010101" pitchFamily="2" charset="-122"/>
                <a:ea typeface="宋体" panose="02010600030101010101" pitchFamily="2" charset="-122"/>
              </a:rPr>
              <a:t>    </a:t>
            </a:r>
          </a:p>
          <a:p>
            <a:r>
              <a:rPr lang="en-US" altLang="zh-CN" sz="3200">
                <a:latin typeface="宋体" panose="02010600030101010101" pitchFamily="2" charset="-122"/>
                <a:ea typeface="宋体" panose="02010600030101010101" pitchFamily="2" charset="-122"/>
              </a:rPr>
              <a:t>    </a:t>
            </a:r>
            <a:endParaRPr lang="zh-CN" altLang="en-US" sz="3200">
              <a:latin typeface="宋体" panose="02010600030101010101" pitchFamily="2" charset="-122"/>
              <a:ea typeface="宋体" panose="02010600030101010101" pitchFamily="2" charset="-122"/>
            </a:endParaRPr>
          </a:p>
        </p:txBody>
      </p:sp>
      <p:sp>
        <p:nvSpPr>
          <p:cNvPr id="3" name="页脚占位符 3"/>
          <p:cNvSpPr>
            <a:spLocks noGrp="1"/>
          </p:cNvSpPr>
          <p:nvPr>
            <p:ph type="ftr" sz="quarter" idx="11"/>
          </p:nvPr>
        </p:nvSpPr>
        <p:spPr>
          <a:xfrm>
            <a:off x="7524328" y="6492875"/>
            <a:ext cx="1619672" cy="365125"/>
          </a:xfrm>
        </p:spPr>
        <p:txBody>
          <a:bodyPr/>
          <a:lstStyle/>
          <a:p>
            <a:r>
              <a:rPr lang="en-US" altLang="zh-CN" sz="2400" b="1"/>
              <a:t>22</a:t>
            </a:r>
            <a:endParaRPr lang="zh-CN" altLang="en-US" sz="2400" b="1"/>
          </a:p>
        </p:txBody>
      </p:sp>
      <p:sp>
        <p:nvSpPr>
          <p:cNvPr id="4" name="矩形 3"/>
          <p:cNvSpPr/>
          <p:nvPr/>
        </p:nvSpPr>
        <p:spPr>
          <a:xfrm>
            <a:off x="539552" y="3095089"/>
            <a:ext cx="7992888" cy="2062103"/>
          </a:xfrm>
          <a:prstGeom prst="rect">
            <a:avLst/>
          </a:prstGeom>
        </p:spPr>
        <p:txBody>
          <a:bodyPr wrap="square">
            <a:spAutoFit/>
          </a:bodyPr>
          <a:lstStyle/>
          <a:p>
            <a:r>
              <a:rPr lang="zh-CN" altLang="en-US" sz="3200">
                <a:latin typeface="宋体" panose="02010600030101010101" pitchFamily="2" charset="-122"/>
                <a:ea typeface="宋体" panose="02010600030101010101" pitchFamily="2" charset="-122"/>
              </a:rPr>
              <a:t>    向量</a:t>
            </a:r>
            <a:r>
              <a:rPr lang="zh-CN" altLang="en-US" sz="3200">
                <a:solidFill>
                  <a:srgbClr val="FF0000"/>
                </a:solidFill>
                <a:latin typeface="宋体" panose="02010600030101010101" pitchFamily="2" charset="-122"/>
                <a:ea typeface="宋体" panose="02010600030101010101" pitchFamily="2" charset="-122"/>
              </a:rPr>
              <a:t>集形与数于一</a:t>
            </a:r>
            <a:r>
              <a:rPr lang="zh-CN" altLang="en-US" sz="3200">
                <a:latin typeface="宋体" panose="02010600030101010101" pitchFamily="2" charset="-122"/>
                <a:ea typeface="宋体" panose="02010600030101010101" pitchFamily="2" charset="-122"/>
              </a:rPr>
              <a:t>身，向量运算既是数的运算，又是图形的运算。</a:t>
            </a:r>
            <a:r>
              <a:rPr lang="zh-CN" altLang="en-US" sz="3200">
                <a:solidFill>
                  <a:srgbClr val="FF0000"/>
                </a:solidFill>
                <a:latin typeface="宋体" panose="02010600030101010101" pitchFamily="2" charset="-122"/>
                <a:ea typeface="宋体" panose="02010600030101010101" pitchFamily="2" charset="-122"/>
              </a:rPr>
              <a:t>根据图形列出向量等式，使计算与图形融为一体</a:t>
            </a:r>
            <a:r>
              <a:rPr lang="zh-CN" altLang="en-US" sz="3200">
                <a:latin typeface="宋体" panose="02010600030101010101" pitchFamily="2" charset="-122"/>
                <a:ea typeface="宋体" panose="02010600030101010101" pitchFamily="2" charset="-122"/>
              </a:rPr>
              <a:t>，这是体现向量法解题特点的</a:t>
            </a:r>
            <a:r>
              <a:rPr lang="zh-CN" altLang="en-US" sz="3200">
                <a:solidFill>
                  <a:srgbClr val="FF0000"/>
                </a:solidFill>
                <a:latin typeface="宋体" panose="02010600030101010101" pitchFamily="2" charset="-122"/>
                <a:ea typeface="宋体" panose="02010600030101010101" pitchFamily="2" charset="-122"/>
              </a:rPr>
              <a:t>关键</a:t>
            </a:r>
            <a:r>
              <a:rPr lang="zh-CN" altLang="en-US" sz="3200">
                <a:latin typeface="宋体" panose="02010600030101010101" pitchFamily="2" charset="-122"/>
                <a:ea typeface="宋体" panose="02010600030101010101" pitchFamily="2" charset="-122"/>
              </a:rPr>
              <a:t>。</a:t>
            </a:r>
            <a:endParaRPr lang="zh-CN" altLang="en-US" sz="32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57200" y="1600200"/>
            <a:ext cx="8229600" cy="1756792"/>
          </a:xfrm>
        </p:spPr>
        <p:txBody>
          <a:bodyPr/>
          <a:lstStyle/>
          <a:p>
            <a:pPr marL="0" indent="0">
              <a:spcBef>
                <a:spcPct val="0"/>
              </a:spcBef>
              <a:buNone/>
            </a:pPr>
            <a:r>
              <a:rPr lang="zh-CN" altLang="en-US"/>
              <a:t>    从三角形的六要素及全等三角形的“基本事实” （</a:t>
            </a:r>
            <a:r>
              <a:rPr lang="en-US" altLang="zh-CN"/>
              <a:t>SSS,SAS,ASA</a:t>
            </a:r>
            <a:r>
              <a:rPr lang="zh-CN" altLang="en-US"/>
              <a:t>）出发，你能提出什么问题？</a:t>
            </a:r>
          </a:p>
        </p:txBody>
      </p:sp>
      <p:sp>
        <p:nvSpPr>
          <p:cNvPr id="4" name="TextBox 3"/>
          <p:cNvSpPr txBox="1"/>
          <p:nvPr/>
        </p:nvSpPr>
        <p:spPr>
          <a:xfrm>
            <a:off x="539552" y="836712"/>
            <a:ext cx="7560840" cy="584775"/>
          </a:xfrm>
          <a:prstGeom prst="rect">
            <a:avLst/>
          </a:prstGeom>
          <a:noFill/>
        </p:spPr>
        <p:txBody>
          <a:bodyPr wrap="square" rtlCol="0">
            <a:spAutoFit/>
          </a:bodyPr>
          <a:lstStyle/>
          <a:p>
            <a:r>
              <a:rPr lang="zh-CN" altLang="en-US" sz="3200">
                <a:latin typeface="华文琥珀" panose="02010800040101010101" pitchFamily="2" charset="-122"/>
                <a:ea typeface="华文琥珀" panose="02010800040101010101" pitchFamily="2" charset="-122"/>
              </a:rPr>
              <a:t>案例</a:t>
            </a:r>
            <a:r>
              <a:rPr lang="en-US" altLang="zh-CN" sz="3200">
                <a:latin typeface="华文琥珀" panose="02010800040101010101" pitchFamily="2" charset="-122"/>
                <a:ea typeface="华文琥珀" panose="02010800040101010101" pitchFamily="2" charset="-122"/>
              </a:rPr>
              <a:t>3  </a:t>
            </a:r>
            <a:r>
              <a:rPr lang="zh-CN" altLang="en-US" sz="3200">
                <a:latin typeface="华文琥珀" panose="02010800040101010101" pitchFamily="2" charset="-122"/>
                <a:ea typeface="华文琥珀" panose="02010800040101010101" pitchFamily="2" charset="-122"/>
              </a:rPr>
              <a:t>如何研究一个数学对象</a:t>
            </a:r>
            <a:r>
              <a:rPr lang="en-US" altLang="zh-CN" sz="3200">
                <a:latin typeface="华文琥珀" panose="02010800040101010101" pitchFamily="2" charset="-122"/>
                <a:ea typeface="华文琥珀" panose="02010800040101010101" pitchFamily="2" charset="-122"/>
              </a:rPr>
              <a:t>(</a:t>
            </a:r>
            <a:r>
              <a:rPr lang="zh-CN" altLang="en-US" sz="3200">
                <a:latin typeface="华文琥珀" panose="02010800040101010101" pitchFamily="2" charset="-122"/>
                <a:ea typeface="华文琥珀" panose="02010800040101010101" pitchFamily="2" charset="-122"/>
              </a:rPr>
              <a:t>三角形</a:t>
            </a:r>
            <a:r>
              <a:rPr lang="en-US" altLang="zh-CN" sz="3200">
                <a:latin typeface="华文琥珀" panose="02010800040101010101" pitchFamily="2" charset="-122"/>
                <a:ea typeface="华文琥珀" panose="02010800040101010101" pitchFamily="2" charset="-122"/>
              </a:rPr>
              <a:t>)</a:t>
            </a:r>
            <a:endParaRPr lang="zh-CN" altLang="en-US" sz="3200">
              <a:latin typeface="华文琥珀" panose="02010800040101010101" pitchFamily="2" charset="-122"/>
              <a:ea typeface="华文琥珀" panose="02010800040101010101" pitchFamily="2" charset="-122"/>
            </a:endParaRPr>
          </a:p>
        </p:txBody>
      </p:sp>
      <p:sp>
        <p:nvSpPr>
          <p:cNvPr id="6" name="TextBox 5"/>
          <p:cNvSpPr txBox="1"/>
          <p:nvPr/>
        </p:nvSpPr>
        <p:spPr>
          <a:xfrm>
            <a:off x="323528" y="3212976"/>
            <a:ext cx="8892480" cy="1200329"/>
          </a:xfrm>
          <a:prstGeom prst="rect">
            <a:avLst/>
          </a:prstGeom>
          <a:noFill/>
        </p:spPr>
        <p:txBody>
          <a:bodyPr wrap="square" rtlCol="0">
            <a:spAutoFit/>
          </a:bodyPr>
          <a:lstStyle/>
          <a:p>
            <a:r>
              <a:rPr lang="zh-CN" altLang="en-US" sz="2400">
                <a:latin typeface="宋体" panose="02010600030101010101" pitchFamily="2" charset="-122"/>
                <a:ea typeface="宋体" panose="02010600030101010101" pitchFamily="2" charset="-122"/>
              </a:rPr>
              <a:t>    六个要素中，只要知道三个（其中至少有一个是边），三角形就唯一确定。也就是说，其余三个要素可以由这三个要素唯一确定。从定量角度，由这三个要素可以求出其余三个要素。</a:t>
            </a:r>
          </a:p>
        </p:txBody>
      </p:sp>
      <p:sp>
        <p:nvSpPr>
          <p:cNvPr id="7" name="TextBox 6"/>
          <p:cNvSpPr txBox="1"/>
          <p:nvPr/>
        </p:nvSpPr>
        <p:spPr>
          <a:xfrm>
            <a:off x="323528" y="4581128"/>
            <a:ext cx="8208912" cy="523220"/>
          </a:xfrm>
          <a:prstGeom prst="rect">
            <a:avLst/>
          </a:prstGeom>
          <a:noFill/>
        </p:spPr>
        <p:txBody>
          <a:bodyPr wrap="square" rtlCol="0">
            <a:spAutoFit/>
          </a:bodyPr>
          <a:lstStyle/>
          <a:p>
            <a:r>
              <a:rPr lang="zh-CN" altLang="en-US" sz="2800">
                <a:latin typeface="宋体" panose="02010600030101010101" pitchFamily="2" charset="-122"/>
                <a:ea typeface="宋体" panose="02010600030101010101" pitchFamily="2" charset="-122"/>
              </a:rPr>
              <a:t>解直角三角形问题的提出</a:t>
            </a:r>
          </a:p>
        </p:txBody>
      </p:sp>
      <p:sp>
        <p:nvSpPr>
          <p:cNvPr id="8" name="TextBox 7"/>
          <p:cNvSpPr txBox="1"/>
          <p:nvPr/>
        </p:nvSpPr>
        <p:spPr>
          <a:xfrm>
            <a:off x="323528" y="5157192"/>
            <a:ext cx="6552728" cy="523220"/>
          </a:xfrm>
          <a:prstGeom prst="rect">
            <a:avLst/>
          </a:prstGeom>
          <a:noFill/>
        </p:spPr>
        <p:txBody>
          <a:bodyPr wrap="square" rtlCol="0">
            <a:spAutoFit/>
          </a:bodyPr>
          <a:lstStyle/>
          <a:p>
            <a:r>
              <a:rPr lang="zh-CN" altLang="en-US" sz="2800">
                <a:latin typeface="宋体" panose="02010600030101010101" pitchFamily="2" charset="-122"/>
                <a:ea typeface="宋体" panose="02010600030101010101" pitchFamily="2" charset="-122"/>
              </a:rPr>
              <a:t>关于解一般三角形</a:t>
            </a:r>
          </a:p>
        </p:txBody>
      </p:sp>
      <p:sp>
        <p:nvSpPr>
          <p:cNvPr id="9" name="页脚占位符 3"/>
          <p:cNvSpPr>
            <a:spLocks noGrp="1"/>
          </p:cNvSpPr>
          <p:nvPr>
            <p:ph type="ftr" sz="quarter" idx="11"/>
          </p:nvPr>
        </p:nvSpPr>
        <p:spPr>
          <a:xfrm>
            <a:off x="7524328" y="6492875"/>
            <a:ext cx="1619672" cy="365125"/>
          </a:xfrm>
        </p:spPr>
        <p:txBody>
          <a:bodyPr/>
          <a:lstStyle/>
          <a:p>
            <a:r>
              <a:rPr lang="en-US" altLang="zh-CN" sz="2400" b="1"/>
              <a:t>23</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8"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67544" y="908720"/>
            <a:ext cx="8424936" cy="2376264"/>
          </a:xfrm>
        </p:spPr>
        <p:txBody>
          <a:bodyPr/>
          <a:lstStyle/>
          <a:p>
            <a:pPr marL="0" indent="0">
              <a:spcBef>
                <a:spcPct val="0"/>
              </a:spcBef>
              <a:buNone/>
            </a:pPr>
            <a:r>
              <a:rPr lang="zh-CN" altLang="en-US"/>
              <a:t>        </a:t>
            </a:r>
            <a:r>
              <a:rPr lang="zh-CN" altLang="en-US">
                <a:latin typeface="+mn-ea"/>
              </a:rPr>
              <a:t>对于“解三角形”，你会哪些知识？</a:t>
            </a:r>
            <a:r>
              <a:rPr lang="en-US" altLang="zh-CN">
                <a:latin typeface="+mn-ea"/>
              </a:rPr>
              <a:t>——</a:t>
            </a:r>
            <a:r>
              <a:rPr lang="zh-CN" altLang="en-US">
                <a:latin typeface="+mn-ea"/>
              </a:rPr>
              <a:t>会解直角三角形，对于一般三角形，只有“内角和定理”。</a:t>
            </a:r>
            <a:endParaRPr lang="en-US" altLang="zh-CN">
              <a:latin typeface="+mn-ea"/>
            </a:endParaRPr>
          </a:p>
          <a:p>
            <a:pPr marL="0" indent="0">
              <a:spcBef>
                <a:spcPct val="0"/>
              </a:spcBef>
              <a:buNone/>
            </a:pPr>
            <a:endParaRPr lang="zh-CN" altLang="en-US">
              <a:latin typeface="+mn-ea"/>
            </a:endParaRPr>
          </a:p>
        </p:txBody>
      </p:sp>
      <p:sp>
        <p:nvSpPr>
          <p:cNvPr id="4" name="页脚占位符 3"/>
          <p:cNvSpPr>
            <a:spLocks noGrp="1"/>
          </p:cNvSpPr>
          <p:nvPr>
            <p:ph type="ftr" sz="quarter" idx="11"/>
          </p:nvPr>
        </p:nvSpPr>
        <p:spPr>
          <a:xfrm>
            <a:off x="7524328" y="6492875"/>
            <a:ext cx="1619672" cy="365125"/>
          </a:xfrm>
        </p:spPr>
        <p:txBody>
          <a:bodyPr/>
          <a:lstStyle/>
          <a:p>
            <a:r>
              <a:rPr lang="en-US" altLang="zh-CN" sz="2400" b="1"/>
              <a:t>24</a:t>
            </a:r>
            <a:endParaRPr lang="zh-CN" altLang="en-US" sz="2400" b="1"/>
          </a:p>
        </p:txBody>
      </p:sp>
      <p:sp>
        <p:nvSpPr>
          <p:cNvPr id="5" name="矩形 4"/>
          <p:cNvSpPr/>
          <p:nvPr/>
        </p:nvSpPr>
        <p:spPr>
          <a:xfrm>
            <a:off x="467544" y="2551837"/>
            <a:ext cx="8280920" cy="1846659"/>
          </a:xfrm>
          <a:prstGeom prst="rect">
            <a:avLst/>
          </a:prstGeom>
        </p:spPr>
        <p:txBody>
          <a:bodyPr wrap="square">
            <a:spAutoFit/>
          </a:bodyPr>
          <a:lstStyle/>
          <a:p>
            <a:r>
              <a:rPr lang="en-US" altLang="zh-CN">
                <a:latin typeface="+mn-ea"/>
              </a:rPr>
              <a:t> </a:t>
            </a:r>
            <a:r>
              <a:rPr lang="zh-CN" altLang="en-US" sz="3200">
                <a:latin typeface="+mn-ea"/>
              </a:rPr>
              <a:t>给定两边一夹角，求其他边、角</a:t>
            </a:r>
            <a:r>
              <a:rPr lang="en-US" altLang="zh-CN" sz="3200">
                <a:latin typeface="+mn-ea"/>
              </a:rPr>
              <a:t>——</a:t>
            </a:r>
            <a:r>
              <a:rPr lang="zh-CN" altLang="en-US" sz="3200">
                <a:latin typeface="+mn-ea"/>
              </a:rPr>
              <a:t>化归为直角三角形。</a:t>
            </a:r>
            <a:endParaRPr lang="en-US" altLang="zh-CN" sz="3200">
              <a:latin typeface="+mn-ea"/>
            </a:endParaRPr>
          </a:p>
          <a:p>
            <a:r>
              <a:rPr lang="en-US" altLang="zh-CN" sz="3200">
                <a:latin typeface="+mn-ea"/>
              </a:rPr>
              <a:t>    </a:t>
            </a:r>
          </a:p>
          <a:p>
            <a:r>
              <a:rPr lang="en-US" altLang="zh-CN">
                <a:latin typeface="+mn-ea"/>
              </a:rPr>
              <a:t>    </a:t>
            </a:r>
            <a:endParaRPr lang="zh-CN" altLang="en-US"/>
          </a:p>
        </p:txBody>
      </p:sp>
      <p:sp>
        <p:nvSpPr>
          <p:cNvPr id="6" name="矩形 5"/>
          <p:cNvSpPr/>
          <p:nvPr/>
        </p:nvSpPr>
        <p:spPr>
          <a:xfrm>
            <a:off x="467544" y="3659540"/>
            <a:ext cx="8424936" cy="1569660"/>
          </a:xfrm>
          <a:prstGeom prst="rect">
            <a:avLst/>
          </a:prstGeom>
        </p:spPr>
        <p:txBody>
          <a:bodyPr wrap="square">
            <a:spAutoFit/>
          </a:bodyPr>
          <a:lstStyle/>
          <a:p>
            <a:r>
              <a:rPr lang="zh-CN" altLang="en-US" sz="3200">
                <a:latin typeface="+mn-ea"/>
              </a:rPr>
              <a:t>        还有没有其他方法？</a:t>
            </a:r>
            <a:r>
              <a:rPr lang="en-US" altLang="zh-CN" sz="3200">
                <a:latin typeface="+mn-ea"/>
              </a:rPr>
              <a:t>——</a:t>
            </a:r>
            <a:r>
              <a:rPr lang="zh-CN" altLang="en-US" sz="3200">
                <a:latin typeface="+mn-ea"/>
              </a:rPr>
              <a:t>从知识的联系性出发，与解三角形相关的知识还有哪些？怎么用？</a:t>
            </a:r>
            <a:endParaRPr lang="zh-CN" altLang="en-US" sz="3200"/>
          </a:p>
        </p:txBody>
      </p:sp>
      <p:sp>
        <p:nvSpPr>
          <p:cNvPr id="7" name="矩形 6"/>
          <p:cNvSpPr/>
          <p:nvPr/>
        </p:nvSpPr>
        <p:spPr>
          <a:xfrm>
            <a:off x="1291759" y="5220489"/>
            <a:ext cx="4288353" cy="584775"/>
          </a:xfrm>
          <a:prstGeom prst="rect">
            <a:avLst/>
          </a:prstGeom>
        </p:spPr>
        <p:txBody>
          <a:bodyPr wrap="none">
            <a:spAutoFit/>
          </a:bodyPr>
          <a:lstStyle/>
          <a:p>
            <a:r>
              <a:rPr lang="zh-CN" altLang="en-US" sz="3200">
                <a:latin typeface="+mn-ea"/>
              </a:rPr>
              <a:t>你还能提出哪些问题？</a:t>
            </a:r>
            <a:endParaRPr lang="zh-CN" altLang="en-US" sz="32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extBox 3"/>
          <p:cNvSpPr txBox="1"/>
          <p:nvPr/>
        </p:nvSpPr>
        <p:spPr>
          <a:xfrm>
            <a:off x="395536" y="404664"/>
            <a:ext cx="8208912" cy="1815882"/>
          </a:xfrm>
          <a:prstGeom prst="rect">
            <a:avLst/>
          </a:prstGeom>
          <a:noFill/>
        </p:spPr>
        <p:txBody>
          <a:bodyPr wrap="square" rtlCol="0">
            <a:spAutoFit/>
          </a:bodyPr>
          <a:lstStyle/>
          <a:p>
            <a:r>
              <a:rPr lang="zh-CN" altLang="en-US" sz="2800">
                <a:latin typeface="宋体" panose="02010600030101010101" pitchFamily="2" charset="-122"/>
                <a:ea typeface="宋体" panose="02010600030101010101" pitchFamily="2" charset="-122"/>
              </a:rPr>
              <a:t>    对于一个确定的三角形，其外接圆是唯一确定的，因此外接圆的半径可以用三角形的边、角来表示。怎样用三角形的边、角来表示它的外接圆的半径？</a:t>
            </a:r>
          </a:p>
        </p:txBody>
      </p:sp>
      <p:sp>
        <p:nvSpPr>
          <p:cNvPr id="5" name="TextBox 4"/>
          <p:cNvSpPr txBox="1"/>
          <p:nvPr/>
        </p:nvSpPr>
        <p:spPr>
          <a:xfrm>
            <a:off x="395536" y="1988840"/>
            <a:ext cx="8352928" cy="1384995"/>
          </a:xfrm>
          <a:prstGeom prst="rect">
            <a:avLst/>
          </a:prstGeom>
          <a:noFill/>
        </p:spPr>
        <p:txBody>
          <a:bodyPr wrap="square" rtlCol="0">
            <a:spAutoFit/>
          </a:bodyPr>
          <a:lstStyle/>
          <a:p>
            <a:r>
              <a:rPr lang="zh-CN" altLang="en-US" sz="2800">
                <a:latin typeface="宋体" panose="02010600030101010101" pitchFamily="2" charset="-122"/>
                <a:ea typeface="宋体" panose="02010600030101010101" pitchFamily="2" charset="-122"/>
              </a:rPr>
              <a:t>    对于一个确定的三角形，它的高、中线、角平分线、面积等都是唯一确定的，怎样用三角形的边、角来表示它们的度量？</a:t>
            </a:r>
          </a:p>
        </p:txBody>
      </p:sp>
      <p:sp>
        <p:nvSpPr>
          <p:cNvPr id="6" name="TextBox 5"/>
          <p:cNvSpPr txBox="1"/>
          <p:nvPr/>
        </p:nvSpPr>
        <p:spPr>
          <a:xfrm>
            <a:off x="395536" y="3356992"/>
            <a:ext cx="8496944" cy="3108543"/>
          </a:xfrm>
          <a:prstGeom prst="rect">
            <a:avLst/>
          </a:prstGeom>
          <a:noFill/>
        </p:spPr>
        <p:txBody>
          <a:bodyPr wrap="square" rtlCol="0">
            <a:spAutoFit/>
          </a:bodyPr>
          <a:lstStyle/>
          <a:p>
            <a:r>
              <a:rPr lang="zh-CN" altLang="en-US" sz="2800">
                <a:latin typeface="宋体" panose="02010600030101010101" pitchFamily="2" charset="-122"/>
                <a:ea typeface="宋体" panose="02010600030101010101" pitchFamily="2" charset="-122"/>
              </a:rPr>
              <a:t>    </a:t>
            </a:r>
            <a:r>
              <a:rPr lang="zh-CN" altLang="en-US" sz="2800">
                <a:latin typeface="华文琥珀" panose="02010800040101010101" pitchFamily="2" charset="-122"/>
                <a:ea typeface="华文琥珀" panose="02010800040101010101" pitchFamily="2" charset="-122"/>
              </a:rPr>
              <a:t>一个三角形包含的各种几何量，如三边的边长、三个内角的度数、面积、高、中线长、角平分线长等，这是三角形这个整体中的各种要素。对它们之间存在的各种函数关系的研究中，可以体现出系统思维的力量，在培养学生的系统思维、掌握“认识、解决问题的方法”、提高发现和提出问题、分析和解决问题的能力等方面都能发挥很好的作用。</a:t>
            </a:r>
          </a:p>
        </p:txBody>
      </p:sp>
      <p:sp>
        <p:nvSpPr>
          <p:cNvPr id="7" name="页脚占位符 3"/>
          <p:cNvSpPr>
            <a:spLocks noGrp="1"/>
          </p:cNvSpPr>
          <p:nvPr>
            <p:ph type="ftr" sz="quarter" idx="11"/>
          </p:nvPr>
        </p:nvSpPr>
        <p:spPr>
          <a:xfrm>
            <a:off x="7524328" y="6492875"/>
            <a:ext cx="1619672" cy="365125"/>
          </a:xfrm>
        </p:spPr>
        <p:txBody>
          <a:bodyPr/>
          <a:lstStyle/>
          <a:p>
            <a:r>
              <a:rPr lang="en-US" altLang="zh-CN" sz="2400" b="1"/>
              <a:t>25</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539552" y="1124744"/>
            <a:ext cx="7128792" cy="1656184"/>
          </a:xfrm>
        </p:spPr>
        <p:txBody>
          <a:bodyPr>
            <a:normAutofit fontScale="92500" lnSpcReduction="10000"/>
          </a:bodyPr>
          <a:lstStyle/>
          <a:p>
            <a:pPr>
              <a:buNone/>
            </a:pPr>
            <a:r>
              <a:rPr lang="zh-CN" altLang="en-US" sz="3600">
                <a:latin typeface="宋体" panose="02010600030101010101" pitchFamily="2" charset="-122"/>
                <a:ea typeface="宋体" panose="02010600030101010101" pitchFamily="2" charset="-122"/>
              </a:rPr>
              <a:t>数学育人</a:t>
            </a:r>
            <a:r>
              <a:rPr lang="en-US" altLang="zh-CN" sz="3600">
                <a:latin typeface="宋体" panose="02010600030101010101" pitchFamily="2" charset="-122"/>
                <a:ea typeface="宋体" panose="02010600030101010101" pitchFamily="2" charset="-122"/>
              </a:rPr>
              <a:t>—</a:t>
            </a:r>
            <a:r>
              <a:rPr lang="zh-CN" altLang="en-US" sz="3600">
                <a:latin typeface="宋体" panose="02010600030101010101" pitchFamily="2" charset="-122"/>
                <a:ea typeface="宋体" panose="02010600030101010101" pitchFamily="2" charset="-122"/>
              </a:rPr>
              <a:t>使学生在数学学习中</a:t>
            </a:r>
            <a:endParaRPr lang="en-US" altLang="zh-CN" sz="3600">
              <a:latin typeface="宋体" panose="02010600030101010101" pitchFamily="2" charset="-122"/>
              <a:ea typeface="宋体" panose="02010600030101010101" pitchFamily="2" charset="-122"/>
            </a:endParaRPr>
          </a:p>
          <a:p>
            <a:pPr>
              <a:buNone/>
            </a:pPr>
            <a:r>
              <a:rPr lang="en-US" altLang="zh-CN"/>
              <a:t>                          </a:t>
            </a:r>
          </a:p>
          <a:p>
            <a:pPr>
              <a:buNone/>
            </a:pPr>
            <a:r>
              <a:rPr lang="en-US" altLang="zh-CN"/>
              <a:t>                         </a:t>
            </a:r>
            <a:endParaRPr lang="zh-CN" altLang="en-US" sz="3600"/>
          </a:p>
        </p:txBody>
      </p:sp>
      <p:sp>
        <p:nvSpPr>
          <p:cNvPr id="4" name="页脚占位符 3"/>
          <p:cNvSpPr>
            <a:spLocks noGrp="1"/>
          </p:cNvSpPr>
          <p:nvPr>
            <p:ph type="ftr" sz="quarter" idx="11"/>
          </p:nvPr>
        </p:nvSpPr>
        <p:spPr>
          <a:xfrm>
            <a:off x="7524328" y="6492875"/>
            <a:ext cx="1619672" cy="365125"/>
          </a:xfrm>
        </p:spPr>
        <p:txBody>
          <a:bodyPr/>
          <a:lstStyle/>
          <a:p>
            <a:r>
              <a:rPr lang="en-US" altLang="zh-CN" sz="2400" b="1"/>
              <a:t>26</a:t>
            </a:r>
            <a:endParaRPr lang="zh-CN" altLang="en-US" sz="2400" b="1"/>
          </a:p>
        </p:txBody>
      </p:sp>
      <p:sp>
        <p:nvSpPr>
          <p:cNvPr id="5" name="矩形 4"/>
          <p:cNvSpPr/>
          <p:nvPr/>
        </p:nvSpPr>
        <p:spPr>
          <a:xfrm>
            <a:off x="539552" y="2492896"/>
            <a:ext cx="7488832" cy="1754326"/>
          </a:xfrm>
          <a:prstGeom prst="rect">
            <a:avLst/>
          </a:prstGeom>
        </p:spPr>
        <p:txBody>
          <a:bodyPr wrap="square">
            <a:spAutoFit/>
          </a:bodyPr>
          <a:lstStyle/>
          <a:p>
            <a:pPr>
              <a:buNone/>
            </a:pPr>
            <a:r>
              <a:rPr lang="zh-CN" altLang="en-US" sz="3200"/>
              <a:t>                       </a:t>
            </a:r>
            <a:r>
              <a:rPr lang="zh-CN" altLang="en-US" sz="3600"/>
              <a:t>树立自信，坚定信念，</a:t>
            </a:r>
            <a:endParaRPr lang="en-US" altLang="zh-CN" sz="3600"/>
          </a:p>
          <a:p>
            <a:pPr>
              <a:buNone/>
            </a:pPr>
            <a:r>
              <a:rPr lang="en-US" altLang="zh-CN" sz="3600"/>
              <a:t>                     </a:t>
            </a:r>
            <a:r>
              <a:rPr lang="zh-CN" altLang="en-US" sz="3600"/>
              <a:t>增强定力，激励精进，</a:t>
            </a:r>
            <a:endParaRPr lang="en-US" altLang="zh-CN" sz="3600"/>
          </a:p>
          <a:p>
            <a:pPr>
              <a:buNone/>
            </a:pPr>
            <a:r>
              <a:rPr lang="en-US" altLang="zh-CN" sz="3600"/>
              <a:t>                     </a:t>
            </a:r>
            <a:r>
              <a:rPr lang="zh-CN" altLang="en-US" sz="3600"/>
              <a:t>启迪智慧，净化心灵。</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5"/>
                                        </p:tgtEl>
                                        <p:attrNameLst>
                                          <p:attrName>style.visibility</p:attrName>
                                        </p:attrNameLst>
                                      </p:cBhvr>
                                      <p:to>
                                        <p:strVal val="visible"/>
                                      </p:to>
                                    </p:set>
                                    <p:anim calcmode="discrete" valueType="clr">
                                      <p:cBhvr override="childStyle">
                                        <p:cTn id="25" dur="50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26" dur="500"/>
                                        <p:tgtEl>
                                          <p:spTgt spid="5"/>
                                        </p:tgtEl>
                                        <p:attrNameLst>
                                          <p:attrName>fillcolor</p:attrName>
                                        </p:attrNameLst>
                                      </p:cBhvr>
                                      <p:tavLst>
                                        <p:tav tm="0">
                                          <p:val>
                                            <p:clrVal>
                                              <a:schemeClr val="accent2"/>
                                            </p:clrVal>
                                          </p:val>
                                        </p:tav>
                                        <p:tav tm="50000">
                                          <p:val>
                                            <p:clrVal>
                                              <a:schemeClr val="hlink"/>
                                            </p:clrVal>
                                          </p:val>
                                        </p:tav>
                                      </p:tavLst>
                                    </p:anim>
                                    <p:set>
                                      <p:cBhvr>
                                        <p:cTn id="27" dur="50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899592" y="2564904"/>
            <a:ext cx="7787208" cy="3759696"/>
          </a:xfrm>
        </p:spPr>
        <p:txBody>
          <a:bodyPr>
            <a:normAutofit/>
          </a:bodyPr>
          <a:lstStyle/>
          <a:p>
            <a:pPr algn="ctr">
              <a:buNone/>
            </a:pPr>
            <a:r>
              <a:rPr lang="zh-CN" altLang="en-US" sz="9600"/>
              <a:t>谢谢！</a:t>
            </a:r>
          </a:p>
        </p:txBody>
      </p:sp>
      <p:pic>
        <p:nvPicPr>
          <p:cNvPr id="4" name="New picture"/>
          <p:cNvPicPr/>
          <p:nvPr/>
        </p:nvPicPr>
        <p:blipFill>
          <a:blip r:embed="rId2"/>
          <a:stretch>
            <a:fillRect/>
          </a:stretch>
        </p:blipFill>
        <p:spPr>
          <a:xfrm>
            <a:off x="12204700" y="12687300"/>
            <a:ext cx="317500" cy="241300"/>
          </a:xfrm>
          <a:prstGeom prst="cube">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0" y="260350"/>
            <a:ext cx="9144000" cy="2492990"/>
          </a:xfrm>
          <a:prstGeom prst="rect">
            <a:avLst/>
          </a:prstGeom>
          <a:noFill/>
          <a:ln>
            <a:noFill/>
          </a:ln>
        </p:spPr>
        <p:txBody>
          <a:bodyPr vert="horz" wrap="square" lIns="91440" tIns="45720" rIns="91440" bIns="45720" anchor="t">
            <a:spAutoFit/>
          </a:bodyPr>
          <a:lstStyle>
            <a:lvl1pPr marL="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1pPr>
            <a:lvl2pPr marL="45720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2pPr>
            <a:lvl3pPr marL="91440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3pPr>
            <a:lvl4pPr marL="137160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4pPr>
            <a:lvl5pPr marL="182880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5pPr>
          </a:lstStyle>
          <a:p>
            <a:pPr>
              <a:spcBef>
                <a:spcPct val="50000"/>
              </a:spcBef>
            </a:pPr>
            <a:r>
              <a:rPr lang="zh-CN" altLang="en-US" sz="3600" b="1">
                <a:ea typeface="黑体" panose="02010609060101010101" pitchFamily="49" charset="-122"/>
              </a:rPr>
              <a:t>  一、</a:t>
            </a:r>
            <a:r>
              <a:rPr lang="zh-CN" altLang="en-US" sz="3200" b="1"/>
              <a:t>数学教育改革发展的必然趋势</a:t>
            </a:r>
            <a:endParaRPr lang="en-US" altLang="zh-CN" sz="3200" b="1"/>
          </a:p>
          <a:p>
            <a:pPr>
              <a:spcBef>
                <a:spcPct val="50000"/>
              </a:spcBef>
            </a:pPr>
            <a:r>
              <a:rPr lang="en-US" altLang="zh-CN" sz="3200" b="1"/>
              <a:t>1.</a:t>
            </a:r>
            <a:r>
              <a:rPr lang="zh-CN" altLang="zh-CN" sz="3200" b="1">
                <a:latin typeface="华文楷体" panose="02010600040101010101" pitchFamily="2" charset="-122"/>
                <a:ea typeface="华文楷体" panose="02010600040101010101" pitchFamily="2" charset="-122"/>
              </a:rPr>
              <a:t> “核心素养”研究的起源与发展</a:t>
            </a:r>
            <a:endParaRPr lang="en-US" altLang="zh-CN" sz="3200" b="1"/>
          </a:p>
          <a:p>
            <a:pPr lvl="0" eaLnBrk="1" latinLnBrk="1" hangingPunct="1">
              <a:spcBef>
                <a:spcPct val="50000"/>
              </a:spcBef>
            </a:pPr>
            <a:br>
              <a:rPr/>
            </a:br>
            <a:endParaRPr lang="zh-CN" altLang="en-US" sz="3600" b="1">
              <a:ea typeface="黑体" panose="02010609060101010101" pitchFamily="49" charset="-122"/>
            </a:endParaRPr>
          </a:p>
        </p:txBody>
      </p:sp>
      <p:sp>
        <p:nvSpPr>
          <p:cNvPr id="5" name="矩形 4"/>
          <p:cNvSpPr/>
          <p:nvPr/>
        </p:nvSpPr>
        <p:spPr>
          <a:xfrm>
            <a:off x="179388" y="1772816"/>
            <a:ext cx="8964612" cy="4031873"/>
          </a:xfrm>
          <a:prstGeom prst="rect">
            <a:avLst/>
          </a:prstGeom>
          <a:noFill/>
          <a:ln>
            <a:noFill/>
          </a:ln>
        </p:spPr>
        <p:txBody>
          <a:bodyPr vert="horz" wrap="square" lIns="91440" tIns="45720" rIns="91440" bIns="45720" anchor="t">
            <a:spAutoFit/>
          </a:bodyPr>
          <a:lstStyle>
            <a:lvl1pPr marL="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1pPr>
            <a:lvl2pPr marL="45720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2pPr>
            <a:lvl3pPr marL="91440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3pPr>
            <a:lvl4pPr marL="137160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4pPr>
            <a:lvl5pPr marL="1828800" indent="0" algn="l" rtl="0" fontAlgn="base" latinLnBrk="1">
              <a:lnSpc>
                <a:spcPct val="100000"/>
              </a:lnSpc>
              <a:spcBef>
                <a:spcPct val="0"/>
              </a:spcBef>
              <a:spcAft>
                <a:spcPct val="0"/>
              </a:spcAft>
              <a:buFontTx/>
              <a:buNone/>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5pPr>
          </a:lstStyle>
          <a:p>
            <a:pPr lvl="0" eaLnBrk="1" latinLnBrk="1" hangingPunct="1"/>
            <a:r>
              <a:rPr lang="en-US" altLang="zh-CN" b="1">
                <a:latin typeface="华文楷体" panose="02010600040101010101" pitchFamily="2" charset="-122"/>
                <a:ea typeface="华文楷体" panose="02010600040101010101" pitchFamily="2" charset="-122"/>
              </a:rPr>
              <a:t>         </a:t>
            </a:r>
            <a:r>
              <a:rPr lang="zh-CN" altLang="zh-CN" b="1" u="sng">
                <a:latin typeface="华文楷体" panose="02010600040101010101" pitchFamily="2" charset="-122"/>
                <a:ea typeface="华文楷体" panose="02010600040101010101" pitchFamily="2" charset="-122"/>
              </a:rPr>
              <a:t>随着互联网日益深入到人类社会生活和工作的方方面面，不仅使我们的生活方式、工作方式发生很大变化，也使我们的教育内容和教学方式产生重大变革，并且使全社会愈来愈关注青少年学生核心素养的培</a:t>
            </a:r>
            <a:r>
              <a:rPr lang="zh-CN" altLang="en-US" b="1" u="sng">
                <a:latin typeface="华文楷体" panose="02010600040101010101" pitchFamily="2" charset="-122"/>
                <a:ea typeface="华文楷体" panose="02010600040101010101" pitchFamily="2" charset="-122"/>
              </a:rPr>
              <a:t>育</a:t>
            </a:r>
            <a:r>
              <a:rPr lang="zh-CN" altLang="zh-CN" b="1" u="sng">
                <a:latin typeface="华文楷体" panose="02010600040101010101" pitchFamily="2" charset="-122"/>
                <a:ea typeface="华文楷体" panose="02010600040101010101" pitchFamily="2" charset="-122"/>
              </a:rPr>
              <a:t>问题。国际上最早提出“</a:t>
            </a:r>
            <a:r>
              <a:rPr lang="zh-CN" altLang="zh-CN" sz="2800" b="1" u="sng">
                <a:solidFill>
                  <a:schemeClr val="tx2">
                    <a:lumMod val="75000"/>
                    <a:lumOff val="25000"/>
                  </a:schemeClr>
                </a:solidFill>
                <a:latin typeface="隶书" panose="02010509060101010101" pitchFamily="49" charset="-122"/>
                <a:ea typeface="隶书" panose="02010509060101010101" pitchFamily="49" charset="-122"/>
              </a:rPr>
              <a:t>核心素养</a:t>
            </a:r>
            <a:r>
              <a:rPr lang="zh-CN" altLang="zh-CN" b="1" u="sng">
                <a:latin typeface="华文楷体" panose="02010600040101010101" pitchFamily="2" charset="-122"/>
                <a:ea typeface="华文楷体" panose="02010600040101010101" pitchFamily="2" charset="-122"/>
              </a:rPr>
              <a:t>”概念的机构是</a:t>
            </a:r>
            <a:r>
              <a:rPr lang="en-US" altLang="zh-CN" sz="2800" b="1" u="sng">
                <a:solidFill>
                  <a:schemeClr val="tx2">
                    <a:lumMod val="75000"/>
                    <a:lumOff val="25000"/>
                  </a:schemeClr>
                </a:solidFill>
                <a:latin typeface="Arial" panose="020b0604020202020204" pitchFamily="34" charset="0"/>
                <a:ea typeface="隶书" panose="02010509060101010101" pitchFamily="49" charset="-122"/>
              </a:rPr>
              <a:t>OECD</a:t>
            </a:r>
            <a:r>
              <a:rPr lang="zh-CN" altLang="zh-CN" b="1" u="sng">
                <a:latin typeface="华文楷体" panose="02010600040101010101" pitchFamily="2" charset="-122"/>
                <a:ea typeface="华文楷体" panose="02010600040101010101" pitchFamily="2" charset="-122"/>
              </a:rPr>
              <a:t>（国际经济合作与发展组织</a:t>
            </a:r>
            <a:r>
              <a:rPr lang="zh-CN" altLang="zh-CN" b="1">
                <a:latin typeface="华文楷体" panose="02010600040101010101" pitchFamily="2" charset="-122"/>
                <a:ea typeface="华文楷体" panose="02010600040101010101" pitchFamily="2" charset="-122"/>
              </a:rPr>
              <a:t>）。该机构在对人类多方面素养进行研究的基础上，于九十年代率先总结出有关核心素养的指标体系，其中</a:t>
            </a:r>
            <a:r>
              <a:rPr lang="zh-CN" altLang="zh-CN" sz="2800" b="1">
                <a:solidFill>
                  <a:schemeClr val="tx2">
                    <a:lumMod val="75000"/>
                    <a:lumOff val="25000"/>
                  </a:schemeClr>
                </a:solidFill>
                <a:latin typeface="隶书" panose="02010509060101010101" pitchFamily="49" charset="-122"/>
                <a:ea typeface="隶书" panose="02010509060101010101" pitchFamily="49" charset="-122"/>
              </a:rPr>
              <a:t>包含三类、共九种核心素养条目</a:t>
            </a:r>
            <a:r>
              <a:rPr lang="en-US" altLang="zh-CN" b="1">
                <a:latin typeface="华文楷体" panose="02010600040101010101" pitchFamily="2" charset="-122"/>
                <a:ea typeface="华文楷体" panose="02010600040101010101" pitchFamily="2" charset="-122"/>
              </a:rPr>
              <a:t>。</a:t>
            </a:r>
          </a:p>
          <a:p>
            <a:pPr lvl="0" eaLnBrk="1" latinLnBrk="1" hangingPunct="1"/>
            <a:r>
              <a:rPr lang="en-US" altLang="zh-CN" b="1">
                <a:latin typeface="华文楷体" panose="02010600040101010101" pitchFamily="2" charset="-122"/>
                <a:ea typeface="华文楷体" panose="02010600040101010101" pitchFamily="2" charset="-122"/>
              </a:rPr>
              <a:t>        </a:t>
            </a:r>
            <a:r>
              <a:rPr lang="zh-CN" altLang="zh-CN" b="1" u="sng">
                <a:latin typeface="华文楷体" panose="02010600040101010101" pitchFamily="2" charset="-122"/>
                <a:ea typeface="华文楷体" panose="02010600040101010101" pitchFamily="2" charset="-122"/>
              </a:rPr>
              <a:t>随后，</a:t>
            </a:r>
            <a:r>
              <a:rPr lang="zh-CN" altLang="zh-CN" sz="2800" b="1" u="sng">
                <a:latin typeface="黑体" panose="02010609060101010101" pitchFamily="49" charset="-122"/>
                <a:ea typeface="黑体" panose="02010609060101010101" pitchFamily="49" charset="-122"/>
              </a:rPr>
              <a:t>联合国教科文组织、欧盟</a:t>
            </a:r>
            <a:r>
              <a:rPr lang="zh-CN" altLang="zh-CN" b="1" u="sng">
                <a:latin typeface="华文楷体" panose="02010600040101010101" pitchFamily="2" charset="-122"/>
                <a:ea typeface="华文楷体" panose="02010600040101010101" pitchFamily="2" charset="-122"/>
              </a:rPr>
              <a:t>也先后提出了各自的核心素养指标体系，</a:t>
            </a:r>
            <a:r>
              <a:rPr lang="en-US" altLang="zh-CN" b="1" err="1">
                <a:latin typeface="华文楷体" panose="02010600040101010101" pitchFamily="2" charset="-122"/>
                <a:ea typeface="华文楷体" panose="02010600040101010101" pitchFamily="2" charset="-122"/>
              </a:rPr>
              <a:t>联合国教科文组织还建议世界各国将其指标体系列为各级各类教育深化改革和全社会终身学习的参照框架。</a:t>
            </a:r>
            <a:endParaRPr lang="zh-CN" altLang="zh-CN" b="1">
              <a:latin typeface="华文楷体" panose="02010600040101010101" pitchFamily="2" charset="-122"/>
              <a:ea typeface="华文楷体" panose="02010600040101010101" pitchFamily="2" charset="-122"/>
            </a:endParaRPr>
          </a:p>
        </p:txBody>
      </p:sp>
      <p:sp>
        <p:nvSpPr>
          <p:cNvPr id="6" name="页脚占位符 3"/>
          <p:cNvSpPr>
            <a:spLocks noGrp="1"/>
          </p:cNvSpPr>
          <p:nvPr>
            <p:ph type="ftr" sz="quarter" idx="11"/>
          </p:nvPr>
        </p:nvSpPr>
        <p:spPr>
          <a:xfrm>
            <a:off x="7524328" y="6492875"/>
            <a:ext cx="1619672" cy="365125"/>
          </a:xfrm>
        </p:spPr>
        <p:txBody>
          <a:bodyPr/>
          <a:lstStyle/>
          <a:p>
            <a:r>
              <a:rPr lang="en-US" altLang="zh-CN" sz="2400" b="1"/>
              <a:t>2</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文本占位符 1048596"/>
          <p:cNvSpPr txBox="1"/>
          <p:nvPr/>
        </p:nvSpPr>
        <p:spPr>
          <a:xfrm>
            <a:off x="107504" y="2349600"/>
            <a:ext cx="8497888" cy="4103736"/>
          </a:xfrm>
          <a:prstGeom prst="rect">
            <a:avLst/>
          </a:prstGeom>
          <a:noFill/>
          <a:ln>
            <a:noFill/>
          </a:ln>
        </p:spPr>
        <p:txBody>
          <a:bodyPr vert="horz" lIns="91440" tIns="45720" rIns="91440" bIns="45720" rtlCol="0" anchor="t">
            <a:normAutofit/>
          </a:bodyPr>
          <a:lstStyle>
            <a:lvl1pPr marL="342900" indent="-342900" algn="l" rtl="0" fontAlgn="base" latinLnBrk="1">
              <a:lnSpc>
                <a:spcPct val="100000"/>
              </a:lnSpc>
              <a:spcBef>
                <a:spcPct val="20000"/>
              </a:spcBef>
              <a:spcAft>
                <a:spcPct val="0"/>
              </a:spcAft>
              <a:buClr>
                <a:schemeClr val="accent2"/>
              </a:buClr>
              <a:buSzPct val="80000"/>
              <a:buFont typeface="Wingdings" panose="05000000000000000000" pitchFamily="2" charset="2"/>
              <a:buChar char="l"/>
              <a:defRPr sz="32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1pPr>
            <a:lvl2pPr marL="742950" indent="-285750" algn="l" rtl="0" fontAlgn="base" latinLnBrk="1">
              <a:lnSpc>
                <a:spcPct val="100000"/>
              </a:lnSpc>
              <a:spcBef>
                <a:spcPct val="20000"/>
              </a:spcBef>
              <a:spcAft>
                <a:spcPct val="0"/>
              </a:spcAft>
              <a:buClr>
                <a:schemeClr val="dk1"/>
              </a:buClr>
              <a:buSzPct val="90000"/>
              <a:buFontTx/>
              <a:buChar char="–"/>
              <a:defRPr sz="28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2pPr>
            <a:lvl3pPr marL="1143000" indent="-228600" algn="l" rtl="0" fontAlgn="base" latinLnBrk="1">
              <a:lnSpc>
                <a:spcPct val="100000"/>
              </a:lnSpc>
              <a:spcBef>
                <a:spcPct val="20000"/>
              </a:spcBef>
              <a:spcAft>
                <a:spcPct val="0"/>
              </a:spcAft>
              <a:buClr>
                <a:schemeClr val="accent1"/>
              </a:buClr>
              <a:buSzPct val="60000"/>
              <a:buFont typeface="Wingdings" panose="05000000000000000000" pitchFamily="2" charset="2"/>
              <a:buChar char="l"/>
              <a:defRPr sz="24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3pPr>
            <a:lvl4pPr marL="1600200" indent="-228600" algn="l" rtl="0" fontAlgn="base" latinLnBrk="1">
              <a:lnSpc>
                <a:spcPct val="100000"/>
              </a:lnSpc>
              <a:spcBef>
                <a:spcPct val="20000"/>
              </a:spcBef>
              <a:spcAft>
                <a:spcPct val="0"/>
              </a:spcAft>
              <a:buClr>
                <a:schemeClr val="dk1"/>
              </a:buClr>
              <a:buSzTx/>
              <a:buFontTx/>
              <a:buChar char="–"/>
              <a:defRPr sz="20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4pPr>
            <a:lvl5pPr marL="2057400" indent="-228600" algn="l" rtl="0" fontAlgn="base" latinLnBrk="1">
              <a:lnSpc>
                <a:spcPct val="100000"/>
              </a:lnSpc>
              <a:spcBef>
                <a:spcPct val="20000"/>
              </a:spcBef>
              <a:spcAft>
                <a:spcPct val="0"/>
              </a:spcAft>
              <a:buClr>
                <a:schemeClr val="accent1"/>
              </a:buClr>
              <a:buSzTx/>
              <a:buFontTx/>
              <a:buChar char="•"/>
              <a:defRPr sz="2000" b="0" i="0" u="none" baseline="0">
                <a:solidFill>
                  <a:schemeClr val="dk1"/>
                </a:solidFill>
                <a:latin typeface="Times New Roman" panose="02020603050405020304" pitchFamily="18" charset="0"/>
                <a:ea typeface="宋体" panose="02010600030101010101" pitchFamily="2" charset="-122"/>
                <a:sym typeface="Times New Roman" panose="02020603050405020304" pitchFamily="18" charset="0"/>
              </a:defRPr>
            </a:lvl5pPr>
          </a:lstStyle>
          <a:p>
            <a:pPr marL="342900" marR="0" lvl="0" indent="-342900" algn="l" defTabSz="914400" rtl="0" eaLnBrk="1" fontAlgn="base" latinLnBrk="1" hangingPunct="1">
              <a:lnSpc>
                <a:spcPct val="80000"/>
              </a:lnSpc>
              <a:spcBef>
                <a:spcPct val="20000"/>
              </a:spcBef>
              <a:spcAft>
                <a:spcPct val="0"/>
              </a:spcAft>
              <a:buClr>
                <a:schemeClr val="accent2"/>
              </a:buClr>
              <a:buSzPct val="80000"/>
              <a:buFont typeface="Wingdings" panose="05000000000000000000" pitchFamily="2" charset="2"/>
              <a:buNone/>
              <a:defRPr/>
            </a:pPr>
            <a:r>
              <a:rPr kumimoji="0" lang="en-US" altLang="zh-CN" sz="2800" b="0"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            </a:t>
            </a:r>
            <a:r>
              <a:rPr kumimoji="0" lang="zh-CN" altLang="zh-CN"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在我国，学术界开始重视“核心素养”研究还是近几年的事情</a:t>
            </a:r>
            <a:r>
              <a:rPr kumimoji="0" lang="en-US" altLang="zh-CN" sz="2800" b="1" i="0" u="none" strike="noStrike" kern="1200" cap="none" spc="0" normalizeH="0" baseline="0" noProof="0">
                <a:ln>
                  <a:noFill/>
                </a:ln>
                <a:solidFill>
                  <a:schemeClr val="dk1"/>
                </a:solidFill>
                <a:effectLst/>
                <a:uLnTx/>
                <a:uFillTx/>
                <a:latin typeface="Arial" panose="020b0604020202020204" pitchFamily="34" charset="0"/>
                <a:ea typeface="华文楷体" panose="02010600040101010101" pitchFamily="2" charset="-122"/>
                <a:cs typeface="+mn-cs"/>
                <a:sym typeface="Times New Roman" panose="02020603050405020304" pitchFamily="18" charset="0"/>
              </a:rPr>
              <a:t>—— </a:t>
            </a:r>
            <a:r>
              <a:rPr kumimoji="0" lang="zh-CN" altLang="zh-CN"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一般认为，这</a:t>
            </a:r>
            <a:r>
              <a:rPr kumimoji="0" lang="zh-CN" altLang="zh-CN" sz="32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与</a:t>
            </a:r>
            <a:r>
              <a:rPr kumimoji="0" lang="en-US" altLang="zh-CN" sz="32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 </a:t>
            </a:r>
            <a:r>
              <a:rPr kumimoji="0" lang="en-US" altLang="zh-CN" sz="3200" b="1" i="0" u="sng" strike="noStrike" kern="1200" cap="none" spc="0" normalizeH="0" baseline="0" noProof="0">
                <a:ln>
                  <a:noFill/>
                </a:ln>
                <a:solidFill>
                  <a:schemeClr val="dk1"/>
                </a:solidFill>
                <a:effectLst/>
                <a:uLnTx/>
                <a:uFillTx/>
                <a:latin typeface="Arial" panose="020b0604020202020204" pitchFamily="34" charset="0"/>
                <a:ea typeface="华文楷体" panose="02010600040101010101" pitchFamily="2" charset="-122"/>
                <a:cs typeface="+mn-cs"/>
                <a:sym typeface="Times New Roman" panose="02020603050405020304" pitchFamily="18" charset="0"/>
              </a:rPr>
              <a:t>2014</a:t>
            </a:r>
            <a:r>
              <a:rPr kumimoji="0" lang="en-US" altLang="zh-CN" sz="3600" b="1" i="0" u="sng" strike="noStrike" kern="1200" cap="none" spc="0" normalizeH="0" baseline="0" noProof="0">
                <a:ln>
                  <a:noFill/>
                </a:ln>
                <a:solidFill>
                  <a:schemeClr val="dk1"/>
                </a:solidFill>
                <a:effectLst/>
                <a:uLnTx/>
                <a:uFillTx/>
                <a:latin typeface="Arial" panose="020b0604020202020204" pitchFamily="34" charset="0"/>
                <a:ea typeface="华文楷体" panose="02010600040101010101" pitchFamily="2" charset="-122"/>
                <a:cs typeface="+mn-cs"/>
                <a:sym typeface="Times New Roman" panose="02020603050405020304" pitchFamily="18" charset="0"/>
              </a:rPr>
              <a:t> </a:t>
            </a:r>
            <a:r>
              <a:rPr kumimoji="0" lang="zh-CN" altLang="zh-CN"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年我国教育部颁布的文件《</a:t>
            </a:r>
            <a:r>
              <a:rPr kumimoji="0" lang="zh-CN" altLang="zh-CN" sz="3200" b="1" i="0" u="sng" strike="noStrike" kern="1200" cap="none" spc="0" normalizeH="0" baseline="0" noProof="0">
                <a:ln>
                  <a:noFill/>
                </a:ln>
                <a:solidFill>
                  <a:schemeClr val="tx2">
                    <a:lumMod val="75000"/>
                    <a:lumOff val="25000"/>
                  </a:schemeClr>
                </a:solidFill>
                <a:effectLst/>
                <a:uLnTx/>
                <a:uFillTx/>
                <a:latin typeface="隶书" panose="02010509060101010101" pitchFamily="49" charset="-122"/>
                <a:ea typeface="隶书" panose="02010509060101010101" pitchFamily="49" charset="-122"/>
                <a:cs typeface="+mn-cs"/>
                <a:sym typeface="Times New Roman" panose="02020603050405020304" pitchFamily="18" charset="0"/>
              </a:rPr>
              <a:t>全面深化课程改革 落实立德树人根本任务的意见</a:t>
            </a:r>
            <a:r>
              <a:rPr kumimoji="0" lang="zh-CN"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a:t>
            </a:r>
            <a:r>
              <a:rPr kumimoji="0" lang="zh-CN" altLang="zh-CN"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对此起了重大推动作用有关</a:t>
            </a:r>
            <a:r>
              <a:rPr kumimoji="0" lang="en-US"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a:t>
            </a:r>
          </a:p>
          <a:p>
            <a:pPr marL="342900" marR="0" lvl="0" indent="-342900" algn="l" defTabSz="914400" rtl="0" eaLnBrk="1" fontAlgn="base" latinLnBrk="1" hangingPunct="1">
              <a:lnSpc>
                <a:spcPct val="80000"/>
              </a:lnSpc>
              <a:spcBef>
                <a:spcPct val="20000"/>
              </a:spcBef>
              <a:spcAft>
                <a:spcPct val="0"/>
              </a:spcAft>
              <a:buClr>
                <a:schemeClr val="accent2"/>
              </a:buClr>
              <a:buSzPct val="80000"/>
              <a:buFont typeface="Wingdings" panose="05000000000000000000" pitchFamily="2" charset="2"/>
              <a:buNone/>
              <a:defRPr/>
            </a:pPr>
            <a:r>
              <a:rPr kumimoji="0" lang="en-US"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           </a:t>
            </a:r>
            <a:r>
              <a:rPr kumimoji="0" lang="zh-CN"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到</a:t>
            </a:r>
            <a:r>
              <a:rPr kumimoji="0" lang="en-US"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 </a:t>
            </a:r>
            <a:r>
              <a:rPr kumimoji="0" lang="en-US" altLang="zh-CN" sz="3200" b="1" i="0" u="none" strike="noStrike" kern="1200" cap="none" spc="0" normalizeH="0" baseline="0" noProof="0">
                <a:ln>
                  <a:noFill/>
                </a:ln>
                <a:solidFill>
                  <a:schemeClr val="dk1"/>
                </a:solidFill>
                <a:effectLst/>
                <a:uLnTx/>
                <a:uFillTx/>
                <a:latin typeface="Arial" panose="020b0604020202020204" pitchFamily="34" charset="0"/>
                <a:ea typeface="华文楷体" panose="02010600040101010101" pitchFamily="2" charset="-122"/>
                <a:cs typeface="+mn-cs"/>
                <a:sym typeface="Times New Roman" panose="02020603050405020304" pitchFamily="18" charset="0"/>
              </a:rPr>
              <a:t>2016</a:t>
            </a:r>
            <a:r>
              <a:rPr kumimoji="0" lang="en-US" altLang="zh-CN" sz="2800" b="1" i="0" u="none" strike="noStrike" kern="1200" cap="none" spc="0" normalizeH="0" baseline="0" noProof="0">
                <a:ln>
                  <a:noFill/>
                </a:ln>
                <a:solidFill>
                  <a:schemeClr val="dk1"/>
                </a:solidFill>
                <a:effectLst/>
                <a:uLnTx/>
                <a:uFillTx/>
                <a:latin typeface="Arial" panose="020b0604020202020204" pitchFamily="34" charset="0"/>
                <a:ea typeface="华文楷体" panose="02010600040101010101" pitchFamily="2" charset="-122"/>
                <a:cs typeface="+mn-cs"/>
                <a:sym typeface="Times New Roman" panose="02020603050405020304" pitchFamily="18" charset="0"/>
              </a:rPr>
              <a:t> </a:t>
            </a:r>
            <a:r>
              <a:rPr kumimoji="0" lang="zh-CN"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年</a:t>
            </a:r>
            <a:r>
              <a:rPr kumimoji="0" lang="en-US"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 </a:t>
            </a:r>
            <a:r>
              <a:rPr kumimoji="0" lang="en-US" altLang="zh-CN" sz="3200" b="1" i="0" u="none" strike="noStrike" kern="1200" cap="none" spc="0" normalizeH="0" baseline="0" noProof="0">
                <a:ln>
                  <a:noFill/>
                </a:ln>
                <a:solidFill>
                  <a:schemeClr val="dk1"/>
                </a:solidFill>
                <a:effectLst/>
                <a:uLnTx/>
                <a:uFillTx/>
                <a:latin typeface="Arial" panose="020b0604020202020204" pitchFamily="34" charset="0"/>
                <a:ea typeface="华文楷体" panose="02010600040101010101" pitchFamily="2" charset="-122"/>
                <a:cs typeface="+mn-cs"/>
                <a:sym typeface="Times New Roman" panose="02020603050405020304" pitchFamily="18" charset="0"/>
              </a:rPr>
              <a:t>9</a:t>
            </a:r>
            <a:r>
              <a:rPr kumimoji="0" lang="en-US" altLang="zh-CN" sz="2800" b="1" i="0" u="none" strike="noStrike" kern="1200" cap="none" spc="0" normalizeH="0" baseline="0" noProof="0">
                <a:ln>
                  <a:noFill/>
                </a:ln>
                <a:solidFill>
                  <a:schemeClr val="dk1"/>
                </a:solidFill>
                <a:effectLst/>
                <a:uLnTx/>
                <a:uFillTx/>
                <a:latin typeface="Arial" panose="020b0604020202020204" pitchFamily="34" charset="0"/>
                <a:ea typeface="华文楷体" panose="02010600040101010101" pitchFamily="2" charset="-122"/>
                <a:cs typeface="+mn-cs"/>
                <a:sym typeface="Times New Roman" panose="02020603050405020304" pitchFamily="18" charset="0"/>
              </a:rPr>
              <a:t> </a:t>
            </a:r>
            <a:r>
              <a:rPr kumimoji="0" lang="zh-CN"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月</a:t>
            </a:r>
            <a:r>
              <a:rPr kumimoji="0" lang="en-US" altLang="zh-CN" sz="3200" b="1" i="0" u="none" strike="noStrike" kern="1200" cap="none" spc="0" normalizeH="0" baseline="0" noProof="0">
                <a:ln>
                  <a:noFill/>
                </a:ln>
                <a:solidFill>
                  <a:schemeClr val="dk1"/>
                </a:solidFill>
                <a:effectLst/>
                <a:uLnTx/>
                <a:uFillTx/>
                <a:latin typeface="Arial" panose="020b0604020202020204" pitchFamily="34" charset="0"/>
                <a:ea typeface="华文楷体" panose="02010600040101010101" pitchFamily="2" charset="-122"/>
                <a:cs typeface="+mn-cs"/>
                <a:sym typeface="Times New Roman" panose="02020603050405020304" pitchFamily="18" charset="0"/>
              </a:rPr>
              <a:t>13</a:t>
            </a:r>
            <a:r>
              <a:rPr kumimoji="0" lang="zh-CN" altLang="en-US" sz="3200" b="1" i="0" u="none" strike="noStrike" kern="1200" cap="none" spc="0" normalizeH="0" baseline="0" noProof="0">
                <a:ln>
                  <a:noFill/>
                </a:ln>
                <a:solidFill>
                  <a:schemeClr val="dk1"/>
                </a:solidFill>
                <a:effectLst/>
                <a:uLnTx/>
                <a:uFillTx/>
                <a:latin typeface="Arial" panose="020b0604020202020204" pitchFamily="34" charset="0"/>
                <a:ea typeface="华文楷体" panose="02010600040101010101" pitchFamily="2" charset="-122"/>
                <a:cs typeface="+mn-cs"/>
                <a:sym typeface="Times New Roman" panose="02020603050405020304" pitchFamily="18" charset="0"/>
              </a:rPr>
              <a:t>日</a:t>
            </a:r>
            <a:r>
              <a:rPr kumimoji="0" lang="zh-CN"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a:t>
            </a:r>
            <a:r>
              <a:rPr kumimoji="0" lang="zh-CN" altLang="en-US"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中</a:t>
            </a:r>
            <a:r>
              <a:rPr kumimoji="0" lang="zh-CN"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国教育</a:t>
            </a:r>
            <a:r>
              <a:rPr kumimoji="0" lang="zh-CN" altLang="en-US"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学会</a:t>
            </a:r>
            <a:r>
              <a:rPr kumimoji="0" lang="zh-CN" altLang="zh-CN" sz="2800" b="1" i="0" u="none"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更进一步发布</a:t>
            </a:r>
            <a:r>
              <a:rPr kumimoji="0" lang="zh-CN" altLang="zh-CN"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a:t>
            </a:r>
            <a:r>
              <a:rPr kumimoji="0" lang="zh-CN" altLang="zh-CN" sz="3200" b="1" i="0" u="sng" strike="noStrike" kern="1200" cap="none" spc="0" normalizeH="0" baseline="0" noProof="0">
                <a:ln>
                  <a:noFill/>
                </a:ln>
                <a:solidFill>
                  <a:schemeClr val="tx2">
                    <a:lumMod val="75000"/>
                    <a:lumOff val="25000"/>
                  </a:schemeClr>
                </a:solidFill>
                <a:effectLst/>
                <a:uLnTx/>
                <a:uFillTx/>
                <a:latin typeface="隶书" panose="02010509060101010101" pitchFamily="49" charset="-122"/>
                <a:ea typeface="隶书" panose="02010509060101010101" pitchFamily="49" charset="-122"/>
                <a:cs typeface="+mn-cs"/>
                <a:sym typeface="Times New Roman" panose="02020603050405020304" pitchFamily="18" charset="0"/>
              </a:rPr>
              <a:t>中国学生发展核心素养</a:t>
            </a:r>
            <a:r>
              <a:rPr kumimoji="0" lang="zh-CN" altLang="en-US"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》的建议</a:t>
            </a:r>
            <a:r>
              <a:rPr kumimoji="0" lang="zh-CN" altLang="zh-CN"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，由此开始，“核心素养”就成为我国教育界乃至全社会普遍关注的热点话题</a:t>
            </a:r>
            <a:r>
              <a:rPr kumimoji="0" lang="zh-CN" altLang="en-US"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，并使“</a:t>
            </a:r>
            <a:r>
              <a:rPr kumimoji="0" lang="zh-CN" altLang="zh-CN"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发展学生的核心素养</a:t>
            </a:r>
            <a:r>
              <a:rPr kumimoji="0" lang="zh-CN" altLang="en-US"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“成</a:t>
            </a:r>
            <a:r>
              <a:rPr kumimoji="0" lang="zh-CN" altLang="zh-CN"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为各级各类教育深化改革的</a:t>
            </a:r>
            <a:r>
              <a:rPr kumimoji="0" lang="zh-CN" altLang="en-US"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主要</a:t>
            </a:r>
            <a:r>
              <a:rPr kumimoji="0" lang="zh-CN" altLang="zh-CN" sz="2800" b="1" i="0" u="sng" strike="noStrike" kern="1200" cap="none" spc="0" normalizeH="0" baseline="0" noProof="0">
                <a:ln>
                  <a:noFill/>
                </a:ln>
                <a:solidFill>
                  <a:schemeClr val="dk1"/>
                </a:solidFill>
                <a:effectLst/>
                <a:uLnTx/>
                <a:uFillTx/>
                <a:latin typeface="华文楷体" panose="02010600040101010101" pitchFamily="2" charset="-122"/>
                <a:ea typeface="华文楷体" panose="02010600040101010101" pitchFamily="2" charset="-122"/>
                <a:cs typeface="+mn-cs"/>
                <a:sym typeface="Times New Roman" panose="02020603050405020304" pitchFamily="18" charset="0"/>
              </a:rPr>
              <a:t>目标。</a:t>
            </a:r>
          </a:p>
          <a:p>
            <a:pPr marL="342900" marR="0" lvl="0" indent="-342900" algn="l" defTabSz="914400" rtl="0" eaLnBrk="1" fontAlgn="base" latinLnBrk="1" hangingPunct="1">
              <a:lnSpc>
                <a:spcPct val="80000"/>
              </a:lnSpc>
              <a:spcBef>
                <a:spcPct val="20000"/>
              </a:spcBef>
              <a:spcAft>
                <a:spcPct val="0"/>
              </a:spcAft>
              <a:buClr>
                <a:schemeClr val="accent2"/>
              </a:buClr>
              <a:buSzPct val="80000"/>
              <a:buFont typeface="Wingdings" panose="05000000000000000000" pitchFamily="2" charset="2"/>
              <a:buNone/>
              <a:defRPr/>
            </a:pPr>
            <a:endParaRPr kumimoji="0" lang="zh-CN" altLang="en-US" sz="2000" b="1" i="0" u="none" strike="noStrike" kern="1200" cap="none" spc="0" normalizeH="0" baseline="0" noProof="0">
              <a:ln>
                <a:noFill/>
              </a:ln>
              <a:solidFill>
                <a:schemeClr val="dk1"/>
              </a:solidFill>
              <a:effectLst/>
              <a:uLnTx/>
              <a:uFillTx/>
              <a:latin typeface="楷体_GB2312" pitchFamily="49" charset="-122"/>
              <a:ea typeface="楷体_GB2312" pitchFamily="49" charset="-122"/>
              <a:cs typeface="+mn-cs"/>
              <a:sym typeface="Times New Roman" panose="02020603050405020304" pitchFamily="18" charset="0"/>
            </a:endParaRPr>
          </a:p>
        </p:txBody>
      </p:sp>
      <p:sp>
        <p:nvSpPr>
          <p:cNvPr id="8" name="TextBox 7"/>
          <p:cNvSpPr txBox="1"/>
          <p:nvPr/>
        </p:nvSpPr>
        <p:spPr>
          <a:xfrm>
            <a:off x="467544" y="404664"/>
            <a:ext cx="8676456" cy="1815882"/>
          </a:xfrm>
          <a:prstGeom prst="rect">
            <a:avLst/>
          </a:prstGeom>
          <a:noFill/>
        </p:spPr>
        <p:txBody>
          <a:bodyPr wrap="square" rtlCol="0">
            <a:spAutoFit/>
          </a:bodyPr>
          <a:lstStyle/>
          <a:p>
            <a:r>
              <a:rPr lang="en-US" altLang="zh-CN" sz="2800" b="1" err="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受上述三大国际组织（</a:t>
            </a:r>
            <a:r>
              <a:rPr lang="en-US" altLang="zh-CN" sz="2800" b="1" err="1">
                <a:solidFill>
                  <a:srgbClr val="C00000"/>
                </a:solidFill>
                <a:latin typeface="华文楷体" panose="02010600040101010101" pitchFamily="2" charset="-122"/>
                <a:ea typeface="华文楷体" panose="02010600040101010101" pitchFamily="2" charset="-122"/>
                <a:sym typeface="Times New Roman" panose="02020603050405020304" pitchFamily="18" charset="0"/>
              </a:rPr>
              <a:t>OECD</a:t>
            </a:r>
            <a:r>
              <a:rPr lang="zh-CN" altLang="zh-CN" sz="2800" b="1">
                <a:solidFill>
                  <a:srgbClr val="C00000"/>
                </a:solidFill>
                <a:latin typeface="华文楷体" panose="02010600040101010101" pitchFamily="2" charset="-122"/>
                <a:ea typeface="华文楷体" panose="02010600040101010101" pitchFamily="2" charset="-122"/>
                <a:sym typeface="Times New Roman" panose="02020603050405020304" pitchFamily="18" charset="0"/>
              </a:rPr>
              <a:t>、联合国教科文、欧盟</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）的影响，</a:t>
            </a:r>
            <a:r>
              <a:rPr lang="en-US"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自上世纪90</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年代以来（特别是进入</a:t>
            </a:r>
            <a:r>
              <a:rPr lang="en-US"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21</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世纪以来），世界各国都日渐重视对核心素养指标体系的研究，并越来越关注对青少年学生核心素养的培育问题。</a:t>
            </a:r>
            <a:endParaRPr lang="zh-CN" altLang="en-US"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endParaRPr>
          </a:p>
        </p:txBody>
      </p:sp>
      <p:sp>
        <p:nvSpPr>
          <p:cNvPr id="4" name="页脚占位符 3"/>
          <p:cNvSpPr>
            <a:spLocks noGrp="1"/>
          </p:cNvSpPr>
          <p:nvPr>
            <p:ph type="ftr" sz="quarter" idx="11"/>
          </p:nvPr>
        </p:nvSpPr>
        <p:spPr>
          <a:xfrm>
            <a:off x="7524328" y="6492875"/>
            <a:ext cx="1619672" cy="365125"/>
          </a:xfrm>
        </p:spPr>
        <p:txBody>
          <a:bodyPr/>
          <a:lstStyle/>
          <a:p>
            <a:r>
              <a:rPr lang="en-US" altLang="zh-CN" sz="2400" b="1"/>
              <a:t>3</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112277" y="194783"/>
            <a:ext cx="8964488" cy="3108543"/>
          </a:xfrm>
          <a:prstGeom prst="rect">
            <a:avLst/>
          </a:prstGeom>
        </p:spPr>
        <p:txBody>
          <a:bodyPr wrap="square">
            <a:spAutoFit/>
          </a:bodyPr>
          <a:lstStyle/>
          <a:p>
            <a:pPr lvl="0"/>
            <a:r>
              <a:rPr lang="en-US" altLang="zh-CN"/>
              <a:t>           </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在</a:t>
            </a:r>
            <a:r>
              <a:rPr lang="zh-CN" altLang="en-US"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中国教育学会</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发布的</a:t>
            </a:r>
            <a:r>
              <a:rPr lang="zh-CN" altLang="en-US"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有关</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《中国学生发展核心素养</a:t>
            </a:r>
            <a:r>
              <a:rPr lang="zh-CN" altLang="en-US"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》的建议</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中，</a:t>
            </a:r>
            <a:r>
              <a:rPr lang="zh-CN" altLang="en-US"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强调</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“核心素养”是</a:t>
            </a:r>
            <a:r>
              <a:rPr lang="zh-CN" altLang="zh-CN" sz="2800" b="1">
                <a:solidFill>
                  <a:schemeClr val="tx2">
                    <a:lumMod val="75000"/>
                    <a:lumOff val="25000"/>
                  </a:schemeClr>
                </a:solidFill>
                <a:latin typeface="华文楷体" panose="02010600040101010101" pitchFamily="2" charset="-122"/>
                <a:ea typeface="华文楷体" panose="02010600040101010101" pitchFamily="2" charset="-122"/>
                <a:sym typeface="Times New Roman" panose="02020603050405020304" pitchFamily="18" charset="0"/>
              </a:rPr>
              <a:t>学生应当具备的、能够适应终身发展和社会发展需要的必备品格和关键能力</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，并</a:t>
            </a:r>
            <a:r>
              <a:rPr lang="zh-CN" altLang="zh-CN" sz="2800" b="1">
                <a:solidFill>
                  <a:schemeClr val="tx2">
                    <a:lumMod val="75000"/>
                    <a:lumOff val="25000"/>
                  </a:schemeClr>
                </a:solidFill>
                <a:latin typeface="华文楷体" panose="02010600040101010101" pitchFamily="2" charset="-122"/>
                <a:ea typeface="华文楷体" panose="02010600040101010101" pitchFamily="2" charset="-122"/>
                <a:sym typeface="Times New Roman" panose="02020603050405020304" pitchFamily="18" charset="0"/>
              </a:rPr>
              <a:t>以培养“全面发展的人”为核心</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，包括</a:t>
            </a:r>
            <a:r>
              <a:rPr lang="zh-CN" altLang="zh-CN" sz="2800" b="1">
                <a:solidFill>
                  <a:schemeClr val="tx2">
                    <a:lumMod val="75000"/>
                    <a:lumOff val="25000"/>
                  </a:schemeClr>
                </a:solidFill>
                <a:latin typeface="华文楷体" panose="02010600040101010101" pitchFamily="2" charset="-122"/>
                <a:ea typeface="华文楷体" panose="02010600040101010101" pitchFamily="2" charset="-122"/>
                <a:sym typeface="Times New Roman" panose="02020603050405020304" pitchFamily="18" charset="0"/>
              </a:rPr>
              <a:t>“文化基础”、“自主发展”和“社会参与”</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等三个方面</a:t>
            </a:r>
            <a:r>
              <a:rPr lang="en-US"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这样，就为广大教师和我国学术界认识、理解或研究“核心素养”的内涵及其本质提供了一个可供参照的总体框架。</a:t>
            </a:r>
          </a:p>
        </p:txBody>
      </p:sp>
      <p:sp>
        <p:nvSpPr>
          <p:cNvPr id="3" name="页脚占位符 3"/>
          <p:cNvSpPr>
            <a:spLocks noGrp="1"/>
          </p:cNvSpPr>
          <p:nvPr>
            <p:ph type="ftr" sz="quarter" idx="11"/>
          </p:nvPr>
        </p:nvSpPr>
        <p:spPr>
          <a:xfrm>
            <a:off x="7524328" y="6492875"/>
            <a:ext cx="1619672" cy="365125"/>
          </a:xfrm>
        </p:spPr>
        <p:txBody>
          <a:bodyPr/>
          <a:lstStyle/>
          <a:p>
            <a:r>
              <a:rPr lang="en-US" altLang="zh-CN" sz="2400" b="1"/>
              <a:t>4</a:t>
            </a:r>
            <a:endParaRPr lang="zh-CN" altLang="en-US" sz="2400" b="1"/>
          </a:p>
        </p:txBody>
      </p:sp>
      <p:sp>
        <p:nvSpPr>
          <p:cNvPr id="5" name="矩形 4"/>
          <p:cNvSpPr/>
          <p:nvPr/>
        </p:nvSpPr>
        <p:spPr>
          <a:xfrm>
            <a:off x="0" y="3318570"/>
            <a:ext cx="9144000" cy="3108543"/>
          </a:xfrm>
          <a:prstGeom prst="rect">
            <a:avLst/>
          </a:prstGeom>
        </p:spPr>
        <p:txBody>
          <a:bodyPr wrap="square">
            <a:spAutoFit/>
          </a:bodyPr>
          <a:lstStyle/>
          <a:p>
            <a:r>
              <a:rPr lang="en-US"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     </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从上述总体框架可以看到，核心素养的内涵包括</a:t>
            </a:r>
            <a:r>
              <a:rPr lang="zh-CN" altLang="zh-CN" sz="2800" b="1">
                <a:solidFill>
                  <a:srgbClr val="C00000"/>
                </a:solidFill>
                <a:latin typeface="华文楷体" panose="02010600040101010101" pitchFamily="2" charset="-122"/>
                <a:ea typeface="华文楷体" panose="02010600040101010101" pitchFamily="2" charset="-122"/>
                <a:sym typeface="Times New Roman" panose="02020603050405020304" pitchFamily="18" charset="0"/>
              </a:rPr>
              <a:t>文化基础的学习、自主探究与发展、社会参与和人际互动与协作</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等三方面，即涉及“</a:t>
            </a:r>
            <a:r>
              <a:rPr lang="zh-CN" altLang="zh-CN" sz="2800" b="1">
                <a:solidFill>
                  <a:srgbClr val="C00000"/>
                </a:solidFill>
                <a:latin typeface="华文楷体" panose="02010600040101010101" pitchFamily="2" charset="-122"/>
                <a:ea typeface="华文楷体" panose="02010600040101010101" pitchFamily="2" charset="-122"/>
                <a:sym typeface="Times New Roman" panose="02020603050405020304" pitchFamily="18" charset="0"/>
              </a:rPr>
              <a:t>知识、能力和</a:t>
            </a:r>
            <a:r>
              <a:rPr lang="zh-CN" altLang="zh-CN" sz="2800" b="1" u="sng">
                <a:solidFill>
                  <a:srgbClr val="C00000"/>
                </a:solidFill>
                <a:latin typeface="华文楷体" panose="02010600040101010101" pitchFamily="2" charset="-122"/>
                <a:ea typeface="华文楷体" panose="02010600040101010101" pitchFamily="2" charset="-122"/>
                <a:sym typeface="Times New Roman" panose="02020603050405020304" pitchFamily="18" charset="0"/>
              </a:rPr>
              <a:t>情感态度</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”的综合表现。此外，正如上面所提到的，</a:t>
            </a:r>
            <a:r>
              <a:rPr lang="zh-CN" altLang="zh-CN" sz="2800" b="1">
                <a:solidFill>
                  <a:srgbClr val="C00000"/>
                </a:solidFill>
                <a:latin typeface="华文楷体" panose="02010600040101010101" pitchFamily="2" charset="-122"/>
                <a:ea typeface="华文楷体" panose="02010600040101010101" pitchFamily="2" charset="-122"/>
                <a:sym typeface="Times New Roman" panose="02020603050405020304" pitchFamily="18" charset="0"/>
              </a:rPr>
              <a:t>课程内容及其实施是培育核心素养的主要载体与途径</a:t>
            </a:r>
            <a:r>
              <a:rPr lang="zh-CN" altLang="zh-CN"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rPr>
              <a:t>，可见，核心素养的培育与各学科的教学过程密切相关，换句话说，核心素养的培育过程，也就是各个“学科核心素养”的培育与形成过程。</a:t>
            </a:r>
            <a:endParaRPr lang="zh-CN" altLang="en-US" sz="2800" b="1">
              <a:solidFill>
                <a:schemeClr val="dk1"/>
              </a:solidFill>
              <a:latin typeface="华文楷体" panose="02010600040101010101" pitchFamily="2" charset="-122"/>
              <a:ea typeface="华文楷体" panose="02010600040101010101" pitchFamily="2" charset="-122"/>
              <a:sym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afterGroup">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ox(i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179512" y="332656"/>
            <a:ext cx="8964488" cy="2232248"/>
          </a:xfrm>
        </p:spPr>
        <p:txBody>
          <a:bodyPr vert="horz" rtlCol="0">
            <a:normAutofit/>
          </a:bodyPr>
          <a:lstStyle/>
          <a:p>
            <a:pPr>
              <a:buNone/>
            </a:pPr>
            <a:r>
              <a:rPr lang="en-US" altLang="zh-CN" sz="3500" b="1">
                <a:solidFill>
                  <a:schemeClr val="dk1"/>
                </a:solidFill>
                <a:latin typeface="宋体" panose="02010600030101010101" pitchFamily="2" charset="-122"/>
                <a:ea typeface="宋体" panose="02010600030101010101" pitchFamily="2" charset="-122"/>
                <a:sym typeface="Times New Roman" panose="02020603050405020304" pitchFamily="18" charset="0"/>
              </a:rPr>
              <a:t>2.</a:t>
            </a:r>
            <a:r>
              <a:rPr lang="zh-CN" altLang="en-US" sz="3500" b="1">
                <a:solidFill>
                  <a:schemeClr val="dk1"/>
                </a:solidFill>
                <a:latin typeface="宋体" panose="02010600030101010101" pitchFamily="2" charset="-122"/>
                <a:ea typeface="宋体" panose="02010600030101010101" pitchFamily="2" charset="-122"/>
                <a:sym typeface="Times New Roman" panose="02020603050405020304" pitchFamily="18" charset="0"/>
              </a:rPr>
              <a:t>核心素养的基本定位</a:t>
            </a:r>
          </a:p>
          <a:p>
            <a:pPr>
              <a:buNone/>
            </a:pPr>
            <a:r>
              <a:rPr lang="zh-CN" altLang="en-US">
                <a:latin typeface="宋体" panose="02010600030101010101" pitchFamily="2" charset="-122"/>
                <a:ea typeface="宋体" panose="02010600030101010101" pitchFamily="2" charset="-122"/>
              </a:rPr>
              <a:t>（</a:t>
            </a:r>
            <a:r>
              <a:rPr lang="en-US" altLang="zh-CN">
                <a:latin typeface="宋体" panose="02010600030101010101" pitchFamily="2" charset="-122"/>
                <a:ea typeface="宋体" panose="02010600030101010101" pitchFamily="2" charset="-122"/>
              </a:rPr>
              <a:t>1</a:t>
            </a:r>
            <a:r>
              <a:rPr lang="zh-CN" altLang="en-US">
                <a:latin typeface="宋体" panose="02010600030101010101" pitchFamily="2" charset="-122"/>
                <a:ea typeface="宋体" panose="02010600030101010101" pitchFamily="2" charset="-122"/>
              </a:rPr>
              <a:t>）</a:t>
            </a:r>
            <a:r>
              <a:rPr lang="zh-CN" altLang="en-US"/>
              <a:t>核心素养是学生在接受相应学段的教育过程中，逐步形成的适应个人终身发展和社会发展需要的</a:t>
            </a:r>
            <a:r>
              <a:rPr lang="zh-CN" altLang="en-US">
                <a:solidFill>
                  <a:srgbClr val="C00000"/>
                </a:solidFill>
              </a:rPr>
              <a:t>必备品格</a:t>
            </a:r>
            <a:r>
              <a:rPr lang="zh-CN" altLang="en-US"/>
              <a:t>和</a:t>
            </a:r>
            <a:r>
              <a:rPr lang="zh-CN" altLang="en-US">
                <a:solidFill>
                  <a:srgbClr val="C00000"/>
                </a:solidFill>
              </a:rPr>
              <a:t>关键能力</a:t>
            </a:r>
            <a:r>
              <a:rPr lang="zh-CN" altLang="en-US"/>
              <a:t>。</a:t>
            </a:r>
          </a:p>
          <a:p>
            <a:pPr>
              <a:buNone/>
            </a:pPr>
            <a:endParaRPr lang="zh-CN" altLang="en-US"/>
          </a:p>
        </p:txBody>
      </p:sp>
      <p:sp>
        <p:nvSpPr>
          <p:cNvPr id="4" name="页脚占位符 3"/>
          <p:cNvSpPr>
            <a:spLocks noGrp="1"/>
          </p:cNvSpPr>
          <p:nvPr>
            <p:ph type="ftr" sz="quarter" idx="11"/>
          </p:nvPr>
        </p:nvSpPr>
        <p:spPr>
          <a:xfrm>
            <a:off x="7524328" y="6492875"/>
            <a:ext cx="1619672" cy="365125"/>
          </a:xfrm>
        </p:spPr>
        <p:txBody>
          <a:bodyPr/>
          <a:lstStyle/>
          <a:p>
            <a:r>
              <a:rPr lang="en-US" altLang="zh-CN" sz="2400" b="1"/>
              <a:t>5</a:t>
            </a:r>
            <a:endParaRPr lang="zh-CN" altLang="en-US" sz="2400" b="1"/>
          </a:p>
        </p:txBody>
      </p:sp>
      <p:sp>
        <p:nvSpPr>
          <p:cNvPr id="5" name="矩形 4"/>
          <p:cNvSpPr/>
          <p:nvPr/>
        </p:nvSpPr>
        <p:spPr>
          <a:xfrm>
            <a:off x="179512" y="2492896"/>
            <a:ext cx="2685351" cy="553998"/>
          </a:xfrm>
          <a:prstGeom prst="rect">
            <a:avLst/>
          </a:prstGeom>
        </p:spPr>
        <p:txBody>
          <a:bodyPr wrap="none">
            <a:spAutoFit/>
          </a:bodyPr>
          <a:lstStyle/>
          <a:p>
            <a:pPr>
              <a:buNone/>
            </a:pPr>
            <a:r>
              <a:rPr lang="zh-CN" altLang="en-US" sz="3000">
                <a:latin typeface="宋体" panose="02010600030101010101" pitchFamily="2" charset="-122"/>
                <a:ea typeface="宋体" panose="02010600030101010101" pitchFamily="2" charset="-122"/>
              </a:rPr>
              <a:t>（</a:t>
            </a:r>
            <a:r>
              <a:rPr lang="en-US" altLang="zh-CN" sz="3000">
                <a:latin typeface="宋体" panose="02010600030101010101" pitchFamily="2" charset="-122"/>
                <a:ea typeface="宋体" panose="02010600030101010101" pitchFamily="2" charset="-122"/>
              </a:rPr>
              <a:t>2</a:t>
            </a:r>
            <a:r>
              <a:rPr lang="zh-CN" altLang="en-US" sz="3000">
                <a:latin typeface="宋体" panose="02010600030101010101" pitchFamily="2" charset="-122"/>
                <a:ea typeface="宋体" panose="02010600030101010101" pitchFamily="2" charset="-122"/>
              </a:rPr>
              <a:t>）</a:t>
            </a:r>
            <a:r>
              <a:rPr lang="zh-CN" altLang="en-US" sz="3000">
                <a:latin typeface="宋体" panose="02010600030101010101" pitchFamily="2" charset="-122"/>
                <a:ea typeface="宋体" panose="02010600030101010101" pitchFamily="2" charset="-122"/>
                <a:sym typeface="Times New Roman" panose="02020603050405020304" pitchFamily="18" charset="0"/>
              </a:rPr>
              <a:t>基本特点</a:t>
            </a:r>
          </a:p>
        </p:txBody>
      </p:sp>
      <p:sp>
        <p:nvSpPr>
          <p:cNvPr id="6" name="矩形 5"/>
          <p:cNvSpPr/>
          <p:nvPr/>
        </p:nvSpPr>
        <p:spPr>
          <a:xfrm>
            <a:off x="395536" y="2996952"/>
            <a:ext cx="8748464" cy="1015663"/>
          </a:xfrm>
          <a:prstGeom prst="rect">
            <a:avLst/>
          </a:prstGeom>
        </p:spPr>
        <p:txBody>
          <a:bodyPr wrap="square">
            <a:spAutoFit/>
          </a:bodyPr>
          <a:lstStyle/>
          <a:p>
            <a:r>
              <a:rPr lang="zh-CN" altLang="en-US" sz="3000">
                <a:latin typeface="+mn-ea"/>
                <a:sym typeface="Times New Roman" panose="02020603050405020304" pitchFamily="18" charset="0"/>
              </a:rPr>
              <a:t> ①核心素养是</a:t>
            </a:r>
            <a:r>
              <a:rPr lang="zh-CN" altLang="en-US" sz="3000">
                <a:solidFill>
                  <a:srgbClr val="C00000"/>
                </a:solidFill>
                <a:latin typeface="+mn-ea"/>
                <a:sym typeface="Times New Roman" panose="02020603050405020304" pitchFamily="18" charset="0"/>
              </a:rPr>
              <a:t>所有学生</a:t>
            </a:r>
            <a:r>
              <a:rPr lang="zh-CN" altLang="en-US" sz="3000">
                <a:latin typeface="+mn-ea"/>
                <a:sym typeface="Times New Roman" panose="02020603050405020304" pitchFamily="18" charset="0"/>
              </a:rPr>
              <a:t>应具有的</a:t>
            </a:r>
            <a:r>
              <a:rPr lang="zh-CN" altLang="en-US" sz="3000">
                <a:solidFill>
                  <a:srgbClr val="C00000"/>
                </a:solidFill>
                <a:latin typeface="+mn-ea"/>
                <a:sym typeface="Times New Roman" panose="02020603050405020304" pitchFamily="18" charset="0"/>
              </a:rPr>
              <a:t>最关键、最必要的共同素养</a:t>
            </a:r>
          </a:p>
        </p:txBody>
      </p:sp>
      <p:sp>
        <p:nvSpPr>
          <p:cNvPr id="7" name="TextBox 6"/>
          <p:cNvSpPr txBox="1"/>
          <p:nvPr/>
        </p:nvSpPr>
        <p:spPr>
          <a:xfrm>
            <a:off x="395536" y="3933056"/>
            <a:ext cx="8136904" cy="553998"/>
          </a:xfrm>
          <a:prstGeom prst="rect">
            <a:avLst/>
          </a:prstGeom>
          <a:noFill/>
        </p:spPr>
        <p:txBody>
          <a:bodyPr wrap="square" rtlCol="0">
            <a:spAutoFit/>
          </a:bodyPr>
          <a:lstStyle/>
          <a:p>
            <a:r>
              <a:rPr lang="en-US" altLang="en-US">
                <a:latin typeface="+mn-ea"/>
              </a:rPr>
              <a:t> </a:t>
            </a:r>
            <a:r>
              <a:rPr lang="en-US" altLang="en-US" sz="2800">
                <a:latin typeface="+mn-ea"/>
              </a:rPr>
              <a:t>②</a:t>
            </a:r>
            <a:r>
              <a:rPr lang="zh-CN" altLang="en-US" sz="3000">
                <a:latin typeface="+mn-ea"/>
                <a:sym typeface="Times New Roman" panose="02020603050405020304" pitchFamily="18" charset="0"/>
              </a:rPr>
              <a:t>核心素养是</a:t>
            </a:r>
            <a:r>
              <a:rPr lang="zh-CN" altLang="en-US" sz="3000">
                <a:solidFill>
                  <a:srgbClr val="C00000"/>
                </a:solidFill>
                <a:latin typeface="+mn-ea"/>
                <a:sym typeface="Times New Roman" panose="02020603050405020304" pitchFamily="18" charset="0"/>
              </a:rPr>
              <a:t>知识、能力和</a:t>
            </a:r>
            <a:r>
              <a:rPr lang="zh-CN" altLang="en-US" sz="3000" u="sng">
                <a:solidFill>
                  <a:srgbClr val="C00000"/>
                </a:solidFill>
                <a:latin typeface="+mn-ea"/>
                <a:sym typeface="Times New Roman" panose="02020603050405020304" pitchFamily="18" charset="0"/>
              </a:rPr>
              <a:t>态度</a:t>
            </a:r>
            <a:r>
              <a:rPr lang="zh-CN" altLang="en-US" sz="3000">
                <a:solidFill>
                  <a:srgbClr val="C00000"/>
                </a:solidFill>
                <a:latin typeface="+mn-ea"/>
                <a:sym typeface="Times New Roman" panose="02020603050405020304" pitchFamily="18" charset="0"/>
              </a:rPr>
              <a:t>等的综合表现</a:t>
            </a:r>
          </a:p>
        </p:txBody>
      </p:sp>
      <p:sp>
        <p:nvSpPr>
          <p:cNvPr id="8" name="矩形 7"/>
          <p:cNvSpPr/>
          <p:nvPr/>
        </p:nvSpPr>
        <p:spPr>
          <a:xfrm>
            <a:off x="395536" y="4437112"/>
            <a:ext cx="7992888" cy="553998"/>
          </a:xfrm>
          <a:prstGeom prst="rect">
            <a:avLst/>
          </a:prstGeom>
        </p:spPr>
        <p:txBody>
          <a:bodyPr wrap="square">
            <a:spAutoFit/>
          </a:bodyPr>
          <a:lstStyle/>
          <a:p>
            <a:r>
              <a:rPr lang="en-US" altLang="en-US">
                <a:latin typeface="+mn-ea"/>
              </a:rPr>
              <a:t> </a:t>
            </a:r>
            <a:r>
              <a:rPr lang="en-US" altLang="en-US" sz="3000">
                <a:latin typeface="+mn-ea"/>
              </a:rPr>
              <a:t>③</a:t>
            </a:r>
            <a:r>
              <a:rPr lang="zh-CN" altLang="en-US" sz="3000">
                <a:latin typeface="+mn-ea"/>
              </a:rPr>
              <a:t>核心素养</a:t>
            </a:r>
            <a:r>
              <a:rPr lang="zh-CN" altLang="en-US" sz="3000">
                <a:solidFill>
                  <a:srgbClr val="C00000"/>
                </a:solidFill>
              </a:rPr>
              <a:t>可以通过接受教育来形成和发展</a:t>
            </a:r>
          </a:p>
        </p:txBody>
      </p:sp>
      <p:sp>
        <p:nvSpPr>
          <p:cNvPr id="9" name="矩形 8"/>
          <p:cNvSpPr/>
          <p:nvPr/>
        </p:nvSpPr>
        <p:spPr>
          <a:xfrm>
            <a:off x="440650" y="4941168"/>
            <a:ext cx="6340197" cy="553998"/>
          </a:xfrm>
          <a:prstGeom prst="rect">
            <a:avLst/>
          </a:prstGeom>
        </p:spPr>
        <p:txBody>
          <a:bodyPr wrap="none">
            <a:spAutoFit/>
          </a:bodyPr>
          <a:lstStyle/>
          <a:p>
            <a:r>
              <a:rPr lang="zh-CN" altLang="en-US" sz="3000">
                <a:latin typeface="+mn-ea"/>
              </a:rPr>
              <a:t>④核心素养具有</a:t>
            </a:r>
            <a:r>
              <a:rPr lang="zh-CN" altLang="en-US" sz="3000">
                <a:solidFill>
                  <a:srgbClr val="C00000"/>
                </a:solidFill>
                <a:latin typeface="+mn-ea"/>
              </a:rPr>
              <a:t>发展连续性和阶段性</a:t>
            </a:r>
          </a:p>
        </p:txBody>
      </p:sp>
      <p:sp>
        <p:nvSpPr>
          <p:cNvPr id="10" name="矩形 9"/>
          <p:cNvSpPr/>
          <p:nvPr/>
        </p:nvSpPr>
        <p:spPr>
          <a:xfrm>
            <a:off x="464051" y="5445224"/>
            <a:ext cx="6340197" cy="553998"/>
          </a:xfrm>
          <a:prstGeom prst="rect">
            <a:avLst/>
          </a:prstGeom>
        </p:spPr>
        <p:txBody>
          <a:bodyPr wrap="none">
            <a:spAutoFit/>
          </a:bodyPr>
          <a:lstStyle/>
          <a:p>
            <a:r>
              <a:rPr lang="zh-CN" altLang="en-US" sz="3000">
                <a:latin typeface="+mn-ea"/>
              </a:rPr>
              <a:t>⑤核心素养兼具</a:t>
            </a:r>
            <a:r>
              <a:rPr lang="zh-CN" altLang="en-US" sz="3000">
                <a:solidFill>
                  <a:srgbClr val="C00000"/>
                </a:solidFill>
                <a:latin typeface="+mn-ea"/>
              </a:rPr>
              <a:t>个人价值和社会价值</a:t>
            </a:r>
          </a:p>
        </p:txBody>
      </p:sp>
      <p:sp>
        <p:nvSpPr>
          <p:cNvPr id="11" name="矩形 10"/>
          <p:cNvSpPr/>
          <p:nvPr/>
        </p:nvSpPr>
        <p:spPr>
          <a:xfrm>
            <a:off x="467544" y="5949280"/>
            <a:ext cx="5955476" cy="553998"/>
          </a:xfrm>
          <a:prstGeom prst="rect">
            <a:avLst/>
          </a:prstGeom>
        </p:spPr>
        <p:txBody>
          <a:bodyPr wrap="none">
            <a:spAutoFit/>
          </a:bodyPr>
          <a:lstStyle/>
          <a:p>
            <a:r>
              <a:rPr lang="en-US" altLang="en-US" sz="3000">
                <a:latin typeface="+mn-ea"/>
              </a:rPr>
              <a:t>⑥</a:t>
            </a:r>
            <a:r>
              <a:rPr lang="zh-CN" altLang="en-US" sz="3000">
                <a:latin typeface="+mn-ea"/>
              </a:rPr>
              <a:t>核心素养的作用发挥具有</a:t>
            </a:r>
            <a:r>
              <a:rPr lang="zh-CN" altLang="en-US" sz="3000">
                <a:solidFill>
                  <a:srgbClr val="C00000"/>
                </a:solidFill>
                <a:latin typeface="+mn-ea"/>
              </a:rPr>
              <a:t>整合性</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after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afterGroup">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4" fill="hold" nodeType="clickPar">
                      <p:stCondLst>
                        <p:cond delay="indefinite"/>
                      </p:stCondLst>
                      <p:childTnLst>
                        <p:par>
                          <p:cTn id="45" fill="hold" nodeType="afterGroup">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1000"/>
                                        <p:tgtEl>
                                          <p:spTgt spid="9"/>
                                        </p:tgtEl>
                                      </p:cBhvr>
                                    </p:animEffect>
                                    <p:anim calcmode="lin" valueType="num">
                                      <p:cBhvr>
                                        <p:cTn id="49" dur="1000" fill="hold"/>
                                        <p:tgtEl>
                                          <p:spTgt spid="9"/>
                                        </p:tgtEl>
                                        <p:attrNameLst>
                                          <p:attrName>ppt_x</p:attrName>
                                        </p:attrNameLst>
                                      </p:cBhvr>
                                      <p:tavLst>
                                        <p:tav tm="0">
                                          <p:val>
                                            <p:strVal val="#ppt_x"/>
                                          </p:val>
                                        </p:tav>
                                        <p:tav tm="100000">
                                          <p:val>
                                            <p:strVal val="#ppt_x"/>
                                          </p:val>
                                        </p:tav>
                                      </p:tavLst>
                                    </p:anim>
                                    <p:anim calcmode="lin" valueType="num">
                                      <p:cBhvr>
                                        <p:cTn id="5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1" fill="hold" nodeType="clickPar">
                      <p:stCondLst>
                        <p:cond delay="indefinite"/>
                      </p:stCondLst>
                      <p:childTnLst>
                        <p:par>
                          <p:cTn id="52" fill="hold" nodeType="afterGroup">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fade">
                                      <p:cBhvr>
                                        <p:cTn id="55" dur="1000"/>
                                        <p:tgtEl>
                                          <p:spTgt spid="10"/>
                                        </p:tgtEl>
                                      </p:cBhvr>
                                    </p:animEffect>
                                    <p:anim calcmode="lin" valueType="num">
                                      <p:cBhvr>
                                        <p:cTn id="56" dur="1000" fill="hold"/>
                                        <p:tgtEl>
                                          <p:spTgt spid="10"/>
                                        </p:tgtEl>
                                        <p:attrNameLst>
                                          <p:attrName>ppt_x</p:attrName>
                                        </p:attrNameLst>
                                      </p:cBhvr>
                                      <p:tavLst>
                                        <p:tav tm="0">
                                          <p:val>
                                            <p:strVal val="#ppt_x"/>
                                          </p:val>
                                        </p:tav>
                                        <p:tav tm="100000">
                                          <p:val>
                                            <p:strVal val="#ppt_x"/>
                                          </p:val>
                                        </p:tav>
                                      </p:tavLst>
                                    </p:anim>
                                    <p:anim calcmode="lin" valueType="num">
                                      <p:cBhvr>
                                        <p:cTn id="5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8" fill="hold" nodeType="clickPar">
                      <p:stCondLst>
                        <p:cond delay="indefinite"/>
                      </p:stCondLst>
                      <p:childTnLst>
                        <p:par>
                          <p:cTn id="59" fill="hold" nodeType="afterGroup">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1000"/>
                                        <p:tgtEl>
                                          <p:spTgt spid="11"/>
                                        </p:tgtEl>
                                      </p:cBhvr>
                                    </p:animEffect>
                                    <p:anim calcmode="lin" valueType="num">
                                      <p:cBhvr>
                                        <p:cTn id="63" dur="1000" fill="hold"/>
                                        <p:tgtEl>
                                          <p:spTgt spid="11"/>
                                        </p:tgtEl>
                                        <p:attrNameLst>
                                          <p:attrName>ppt_x</p:attrName>
                                        </p:attrNameLst>
                                      </p:cBhvr>
                                      <p:tavLst>
                                        <p:tav tm="0">
                                          <p:val>
                                            <p:strVal val="#ppt_x"/>
                                          </p:val>
                                        </p:tav>
                                        <p:tav tm="100000">
                                          <p:val>
                                            <p:strVal val="#ppt_x"/>
                                          </p:val>
                                        </p:tav>
                                      </p:tavLst>
                                    </p:anim>
                                    <p:anim calcmode="lin" valueType="num">
                                      <p:cBhvr>
                                        <p:cTn id="6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6" grpId="0"/>
      <p:bldP spid="7" grpId="0"/>
      <p:bldP spid="8" grpId="0"/>
      <p:bldP spid="9" grpId="0"/>
      <p:bldP spid="10" grpId="0"/>
      <p:bldP spid="11"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内容占位符 2"/>
          <p:cNvSpPr>
            <a:spLocks noGrp="1"/>
          </p:cNvSpPr>
          <p:nvPr>
            <p:ph idx="1"/>
          </p:nvPr>
        </p:nvSpPr>
        <p:spPr>
          <a:xfrm>
            <a:off x="457200" y="1052736"/>
            <a:ext cx="8229600" cy="4713387"/>
          </a:xfrm>
        </p:spPr>
        <p:txBody>
          <a:bodyPr>
            <a:normAutofit/>
          </a:bodyPr>
          <a:lstStyle/>
          <a:p>
            <a:pPr>
              <a:buNone/>
            </a:pPr>
            <a:r>
              <a:rPr lang="en-US" altLang="zh-CN">
                <a:latin typeface="宋体" panose="02010600030101010101" pitchFamily="2" charset="-122"/>
                <a:ea typeface="宋体" panose="02010600030101010101" pitchFamily="2" charset="-122"/>
              </a:rPr>
              <a:t>1</a:t>
            </a:r>
            <a:r>
              <a:rPr lang="zh-CN" altLang="en-US">
                <a:latin typeface="宋体" panose="02010600030101010101" pitchFamily="2" charset="-122"/>
                <a:ea typeface="宋体" panose="02010600030101010101" pitchFamily="2" charset="-122"/>
              </a:rPr>
              <a:t>、关于数学核心素养的基本假设</a:t>
            </a:r>
          </a:p>
          <a:p>
            <a:pPr>
              <a:buNone/>
            </a:pPr>
            <a:endParaRPr lang="en-US" altLang="zh-CN">
              <a:latin typeface="宋体" panose="02010600030101010101" pitchFamily="2" charset="-122"/>
              <a:ea typeface="宋体" panose="02010600030101010101" pitchFamily="2" charset="-122"/>
            </a:endParaRPr>
          </a:p>
        </p:txBody>
      </p:sp>
      <p:sp>
        <p:nvSpPr>
          <p:cNvPr id="4" name="TextBox 8"/>
          <p:cNvSpPr txBox="1">
            <a:spLocks noChangeArrowheads="1"/>
          </p:cNvSpPr>
          <p:nvPr/>
        </p:nvSpPr>
        <p:spPr bwMode="auto">
          <a:xfrm>
            <a:off x="-53975" y="1732305"/>
            <a:ext cx="8604448" cy="4832092"/>
          </a:xfrm>
          <a:prstGeom prst="rect">
            <a:avLst/>
          </a:prstGeom>
          <a:noFill/>
          <a:ln w="9525">
            <a:noFill/>
            <a:miter lim="800000"/>
          </a:ln>
        </p:spPr>
        <p:txBody>
          <a:bodyPr wrap="square">
            <a:spAutoFit/>
          </a:bodyPr>
          <a:lstStyle/>
          <a:p>
            <a:pPr marL="1428750" lvl="2" indent="-514350">
              <a:buFontTx/>
              <a:buAutoNum type="circleNumDbPlain"/>
            </a:pPr>
            <a:r>
              <a:rPr lang="zh-CN" altLang="en-US" sz="2800" b="1">
                <a:ea typeface="宋体" panose="02010600030101010101" pitchFamily="2" charset="-122"/>
              </a:rPr>
              <a:t>数学教学是</a:t>
            </a:r>
            <a:r>
              <a:rPr lang="zh-CN" altLang="en-US" sz="2800" b="1">
                <a:solidFill>
                  <a:srgbClr val="C00000"/>
                </a:solidFill>
                <a:ea typeface="宋体" panose="02010600030101010101" pitchFamily="2" charset="-122"/>
              </a:rPr>
              <a:t>数学活动的教学</a:t>
            </a:r>
            <a:r>
              <a:rPr lang="zh-CN" altLang="en-US" sz="2800" b="1">
                <a:ea typeface="宋体" panose="02010600030101010101" pitchFamily="2" charset="-122"/>
              </a:rPr>
              <a:t>；</a:t>
            </a:r>
            <a:endParaRPr lang="en-US" altLang="zh-CN" sz="2800" b="1">
              <a:ea typeface="宋体" panose="02010600030101010101" pitchFamily="2" charset="-122"/>
            </a:endParaRPr>
          </a:p>
          <a:p>
            <a:pPr marL="1428750" lvl="2" indent="-514350">
              <a:buFontTx/>
              <a:buAutoNum type="circleNumDbPlain"/>
            </a:pPr>
            <a:r>
              <a:rPr lang="zh-CN" altLang="en-US" sz="2800" b="1">
                <a:ea typeface="宋体" panose="02010600030101010101" pitchFamily="2" charset="-122"/>
              </a:rPr>
              <a:t>数学素养在</a:t>
            </a:r>
            <a:r>
              <a:rPr lang="zh-CN" altLang="en-US" sz="2800" b="1">
                <a:solidFill>
                  <a:srgbClr val="C00000"/>
                </a:solidFill>
                <a:ea typeface="宋体" panose="02010600030101010101" pitchFamily="2" charset="-122"/>
              </a:rPr>
              <a:t>特定的、情境化的、综合性的数学活动中</a:t>
            </a:r>
            <a:r>
              <a:rPr lang="zh-CN" altLang="en-US" sz="2800" b="1">
                <a:ea typeface="宋体" panose="02010600030101010101" pitchFamily="2" charset="-122"/>
              </a:rPr>
              <a:t>形成与发展、表现与评价；</a:t>
            </a:r>
            <a:endParaRPr lang="en-US" altLang="zh-CN" sz="2800" b="1">
              <a:ea typeface="宋体" panose="02010600030101010101" pitchFamily="2" charset="-122"/>
            </a:endParaRPr>
          </a:p>
          <a:p>
            <a:pPr marL="1428750" lvl="2" indent="-514350">
              <a:buFontTx/>
              <a:buAutoNum type="circleNumDbPlain"/>
            </a:pPr>
            <a:r>
              <a:rPr lang="zh-CN" altLang="en-US" sz="2800" b="1">
                <a:ea typeface="宋体" panose="02010600030101010101" pitchFamily="2" charset="-122"/>
              </a:rPr>
              <a:t>数学素养离不开</a:t>
            </a:r>
            <a:r>
              <a:rPr lang="zh-CN" altLang="en-US" sz="2800" b="1">
                <a:solidFill>
                  <a:srgbClr val="C00000"/>
                </a:solidFill>
                <a:ea typeface="宋体" panose="02010600030101010101" pitchFamily="2" charset="-122"/>
              </a:rPr>
              <a:t>数学“四基”</a:t>
            </a:r>
            <a:r>
              <a:rPr lang="zh-CN" altLang="en-US" sz="2800" b="1">
                <a:ea typeface="宋体" panose="02010600030101010101" pitchFamily="2" charset="-122"/>
              </a:rPr>
              <a:t>的教学；</a:t>
            </a:r>
            <a:endParaRPr lang="en-US" altLang="zh-CN" sz="2800" b="1">
              <a:ea typeface="宋体" panose="02010600030101010101" pitchFamily="2" charset="-122"/>
            </a:endParaRPr>
          </a:p>
          <a:p>
            <a:pPr marL="1428750" lvl="2" indent="-514350">
              <a:buFontTx/>
              <a:buAutoNum type="circleNumDbPlain"/>
            </a:pPr>
            <a:r>
              <a:rPr lang="zh-CN" altLang="en-US" sz="2800" b="1">
                <a:ea typeface="宋体" panose="02010600030101010101" pitchFamily="2" charset="-122"/>
              </a:rPr>
              <a:t>数学素养是一个阶段性教学目标（</a:t>
            </a:r>
            <a:r>
              <a:rPr lang="zh-CN" altLang="en-US" sz="2800" b="1">
                <a:solidFill>
                  <a:srgbClr val="C00000"/>
                </a:solidFill>
                <a:ea typeface="宋体" panose="02010600030101010101" pitchFamily="2" charset="-122"/>
              </a:rPr>
              <a:t>单元设计</a:t>
            </a:r>
            <a:r>
              <a:rPr lang="zh-CN" altLang="en-US" sz="2800" b="1">
                <a:ea typeface="宋体" panose="02010600030101010101" pitchFamily="2" charset="-122"/>
              </a:rPr>
              <a:t>）</a:t>
            </a:r>
            <a:endParaRPr lang="en-US" altLang="zh-CN" sz="2800" b="1">
              <a:ea typeface="宋体" panose="02010600030101010101" pitchFamily="2" charset="-122"/>
            </a:endParaRPr>
          </a:p>
          <a:p>
            <a:pPr marL="1428750" lvl="2" indent="-514350">
              <a:buFontTx/>
              <a:buAutoNum type="circleNumDbPlain"/>
            </a:pPr>
            <a:r>
              <a:rPr lang="zh-CN" altLang="en-US" sz="2800" b="1">
                <a:ea typeface="宋体" panose="02010600030101010101" pitchFamily="2" charset="-122"/>
              </a:rPr>
              <a:t>数学素养之间有较高的</a:t>
            </a:r>
            <a:r>
              <a:rPr lang="zh-CN" altLang="en-US" sz="2800" b="1">
                <a:solidFill>
                  <a:srgbClr val="C00000"/>
                </a:solidFill>
                <a:ea typeface="宋体" panose="02010600030101010101" pitchFamily="2" charset="-122"/>
              </a:rPr>
              <a:t>相关性</a:t>
            </a:r>
            <a:r>
              <a:rPr lang="zh-CN" altLang="en-US" sz="2800" b="1">
                <a:ea typeface="宋体" panose="02010600030101010101" pitchFamily="2" charset="-122"/>
              </a:rPr>
              <a:t>，设计综合性、开放性的数学任务是培养和测量数学素养的有效途径；</a:t>
            </a:r>
            <a:endParaRPr lang="en-US" altLang="zh-CN" sz="2800" b="1">
              <a:ea typeface="宋体" panose="02010600030101010101" pitchFamily="2" charset="-122"/>
            </a:endParaRPr>
          </a:p>
          <a:p>
            <a:pPr marL="1428750" lvl="2" indent="-514350">
              <a:buFontTx/>
              <a:buAutoNum type="circleNumDbPlain"/>
            </a:pPr>
            <a:r>
              <a:rPr lang="zh-CN" altLang="en-US" sz="2800" b="1">
                <a:ea typeface="宋体" panose="02010600030101010101" pitchFamily="2" charset="-122"/>
              </a:rPr>
              <a:t>数学素养是按照水平</a:t>
            </a:r>
            <a:r>
              <a:rPr lang="zh-CN" altLang="en-US" sz="2800" b="1">
                <a:solidFill>
                  <a:srgbClr val="C00000"/>
                </a:solidFill>
                <a:ea typeface="宋体" panose="02010600030101010101" pitchFamily="2" charset="-122"/>
              </a:rPr>
              <a:t>逐步提高</a:t>
            </a:r>
            <a:r>
              <a:rPr lang="zh-CN" altLang="en-US" sz="2800" b="1">
                <a:ea typeface="宋体" panose="02010600030101010101" pitchFamily="2" charset="-122"/>
              </a:rPr>
              <a:t>的，</a:t>
            </a:r>
            <a:r>
              <a:rPr lang="zh-CN" altLang="en-US" sz="2800" b="1">
                <a:solidFill>
                  <a:srgbClr val="C00000"/>
                </a:solidFill>
                <a:ea typeface="宋体" panose="02010600030101010101" pitchFamily="2" charset="-122"/>
              </a:rPr>
              <a:t>不同的人</a:t>
            </a:r>
            <a:r>
              <a:rPr lang="zh-CN" altLang="en-US" sz="2800" b="1">
                <a:ea typeface="宋体" panose="02010600030101010101" pitchFamily="2" charset="-122"/>
              </a:rPr>
              <a:t>在数学素养上也</a:t>
            </a:r>
            <a:r>
              <a:rPr lang="zh-CN" altLang="en-US" sz="2800" b="1">
                <a:solidFill>
                  <a:srgbClr val="C00000"/>
                </a:solidFill>
                <a:ea typeface="宋体" panose="02010600030101010101" pitchFamily="2" charset="-122"/>
              </a:rPr>
              <a:t>有不同的特点</a:t>
            </a:r>
            <a:r>
              <a:rPr lang="zh-CN" altLang="en-US" sz="2800" b="1">
                <a:ea typeface="宋体" panose="02010600030101010101" pitchFamily="2" charset="-122"/>
              </a:rPr>
              <a:t>；</a:t>
            </a:r>
            <a:endParaRPr lang="en-US" altLang="zh-CN" sz="2800" b="1">
              <a:ea typeface="宋体" panose="02010600030101010101" pitchFamily="2" charset="-122"/>
            </a:endParaRPr>
          </a:p>
          <a:p>
            <a:pPr marL="1428750" lvl="2" indent="-514350">
              <a:buFontTx/>
              <a:buAutoNum type="circleNumDbPlain"/>
            </a:pPr>
            <a:r>
              <a:rPr lang="zh-CN" altLang="en-US" sz="2800" b="1">
                <a:ea typeface="宋体" panose="02010600030101010101" pitchFamily="2" charset="-122"/>
              </a:rPr>
              <a:t>对数学素养的评价需要</a:t>
            </a:r>
            <a:r>
              <a:rPr lang="zh-CN" altLang="en-US" sz="2800" b="1">
                <a:solidFill>
                  <a:srgbClr val="C00000"/>
                </a:solidFill>
                <a:ea typeface="宋体" panose="02010600030101010101" pitchFamily="2" charset="-122"/>
              </a:rPr>
              <a:t>改进评价工具和方式</a:t>
            </a:r>
            <a:r>
              <a:rPr lang="zh-CN" altLang="en-US" sz="2800" b="1">
                <a:ea typeface="宋体" panose="02010600030101010101" pitchFamily="2" charset="-122"/>
              </a:rPr>
              <a:t>。</a:t>
            </a:r>
          </a:p>
        </p:txBody>
      </p:sp>
      <p:sp>
        <p:nvSpPr>
          <p:cNvPr id="6" name="TextBox 5"/>
          <p:cNvSpPr txBox="1"/>
          <p:nvPr/>
        </p:nvSpPr>
        <p:spPr>
          <a:xfrm>
            <a:off x="467544" y="404664"/>
            <a:ext cx="7560840" cy="646331"/>
          </a:xfrm>
          <a:prstGeom prst="rect">
            <a:avLst/>
          </a:prstGeom>
          <a:noFill/>
        </p:spPr>
        <p:txBody>
          <a:bodyPr wrap="square" rtlCol="0">
            <a:spAutoFit/>
          </a:bodyPr>
          <a:lstStyle/>
          <a:p>
            <a:r>
              <a:rPr lang="zh-CN" altLang="en-US" sz="3600" b="1">
                <a:solidFill>
                  <a:schemeClr val="dk1"/>
                </a:solidFill>
                <a:latin typeface="Times New Roman" panose="02020603050405020304" pitchFamily="18" charset="0"/>
                <a:ea typeface="黑体" panose="02010609060101010101" pitchFamily="49" charset="-122"/>
                <a:sym typeface="Times New Roman" panose="02020603050405020304" pitchFamily="18" charset="0"/>
              </a:rPr>
              <a:t>二、什么是高中数学核心素养</a:t>
            </a:r>
          </a:p>
        </p:txBody>
      </p:sp>
      <p:sp>
        <p:nvSpPr>
          <p:cNvPr id="5" name="页脚占位符 3"/>
          <p:cNvSpPr>
            <a:spLocks noGrp="1"/>
          </p:cNvSpPr>
          <p:nvPr>
            <p:ph type="ftr" sz="quarter" idx="11"/>
          </p:nvPr>
        </p:nvSpPr>
        <p:spPr>
          <a:xfrm>
            <a:off x="7524328" y="6492875"/>
            <a:ext cx="1619672" cy="365125"/>
          </a:xfrm>
        </p:spPr>
        <p:txBody>
          <a:bodyPr/>
          <a:lstStyle/>
          <a:p>
            <a:r>
              <a:rPr lang="en-US" altLang="zh-CN" sz="2400" b="1"/>
              <a:t>6</a:t>
            </a:r>
            <a:endParaRPr lang="zh-CN" altLang="en-US" sz="2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arn(inVertical)">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539552" y="260648"/>
            <a:ext cx="6186309" cy="646331"/>
          </a:xfrm>
          <a:prstGeom prst="rect">
            <a:avLst/>
          </a:prstGeom>
        </p:spPr>
        <p:txBody>
          <a:bodyPr wrap="none">
            <a:spAutoFit/>
          </a:bodyPr>
          <a:lstStyle/>
          <a:p>
            <a:pPr fontAlgn="auto">
              <a:spcAft>
                <a:spcPct val="0"/>
              </a:spcAft>
              <a:buFont typeface="Arial" panose="020b0604020202020204" pitchFamily="34" charset="0"/>
              <a:buNone/>
              <a:defRPr/>
            </a:pPr>
            <a:r>
              <a:rPr lang="en-US" altLang="zh-CN" sz="3600">
                <a:latin typeface="宋体" panose="02010600030101010101" pitchFamily="2" charset="-122"/>
                <a:ea typeface="宋体" panose="02010600030101010101" pitchFamily="2" charset="-122"/>
              </a:rPr>
              <a:t>2.</a:t>
            </a:r>
            <a:r>
              <a:rPr lang="zh-CN" altLang="en-US" sz="3600">
                <a:latin typeface="宋体" panose="02010600030101010101" pitchFamily="2" charset="-122"/>
                <a:ea typeface="宋体" panose="02010600030101010101" pitchFamily="2" charset="-122"/>
              </a:rPr>
              <a:t>高中数学核心素养历史沿革</a:t>
            </a:r>
            <a:endParaRPr lang="en-US" altLang="zh-CN" sz="3600">
              <a:latin typeface="宋体" panose="02010600030101010101" pitchFamily="2" charset="-122"/>
              <a:ea typeface="宋体" panose="02010600030101010101" pitchFamily="2" charset="-122"/>
            </a:endParaRPr>
          </a:p>
        </p:txBody>
      </p:sp>
      <p:sp>
        <p:nvSpPr>
          <p:cNvPr id="10" name="矩形 9"/>
          <p:cNvSpPr/>
          <p:nvPr/>
        </p:nvSpPr>
        <p:spPr>
          <a:xfrm>
            <a:off x="1043608" y="1196752"/>
            <a:ext cx="7128792" cy="4401205"/>
          </a:xfrm>
          <a:prstGeom prst="rect">
            <a:avLst/>
          </a:prstGeom>
        </p:spPr>
        <p:txBody>
          <a:bodyPr wrap="square">
            <a:spAutoFit/>
          </a:bodyPr>
          <a:lstStyle/>
          <a:p>
            <a:pPr algn="ctr" fontAlgn="auto">
              <a:spcAft>
                <a:spcPct val="0"/>
              </a:spcAft>
              <a:buFont typeface="Arial" panose="020b0604020202020204" pitchFamily="34" charset="0"/>
              <a:buNone/>
              <a:defRPr/>
            </a:pPr>
            <a:r>
              <a:rPr lang="zh-CN" altLang="en-US" sz="2800" b="1"/>
              <a:t>课程：知识立意</a:t>
            </a:r>
            <a:r>
              <a:rPr lang="en-US" altLang="zh-CN" sz="2800" b="1"/>
              <a:t>——</a:t>
            </a:r>
            <a:r>
              <a:rPr lang="zh-CN" altLang="en-US" sz="2800" b="1"/>
              <a:t>能力立意</a:t>
            </a:r>
            <a:r>
              <a:rPr lang="en-US" altLang="zh-CN" sz="2800" b="1"/>
              <a:t>——</a:t>
            </a:r>
            <a:r>
              <a:rPr lang="zh-CN" altLang="en-US" sz="2800" b="1"/>
              <a:t>素养立意</a:t>
            </a:r>
            <a:endParaRPr lang="en-US" altLang="zh-CN" sz="2800" b="1"/>
          </a:p>
          <a:p>
            <a:pPr algn="ctr" fontAlgn="auto">
              <a:spcAft>
                <a:spcPct val="0"/>
              </a:spcAft>
              <a:buFont typeface="Arial" panose="020b0604020202020204" pitchFamily="34" charset="0"/>
              <a:buNone/>
              <a:defRPr/>
            </a:pPr>
            <a:r>
              <a:rPr lang="en-US" altLang="zh-CN" sz="2800" b="1"/>
              <a:t> </a:t>
            </a:r>
          </a:p>
          <a:p>
            <a:pPr algn="ctr" fontAlgn="auto">
              <a:spcAft>
                <a:spcPct val="0"/>
              </a:spcAft>
              <a:buFont typeface="Arial" panose="020b0604020202020204" pitchFamily="34" charset="0"/>
              <a:buNone/>
              <a:defRPr/>
            </a:pPr>
            <a:r>
              <a:rPr lang="zh-CN" altLang="en-US" sz="2800" b="1"/>
              <a:t>三个能力：运算能力、逻辑推理、空间想象</a:t>
            </a:r>
            <a:endParaRPr lang="en-US" altLang="zh-CN" sz="2800" b="1"/>
          </a:p>
          <a:p>
            <a:pPr algn="ctr" fontAlgn="auto">
              <a:spcAft>
                <a:spcPct val="0"/>
              </a:spcAft>
              <a:buFont typeface="Arial" panose="020b0604020202020204" pitchFamily="34" charset="0"/>
              <a:buNone/>
              <a:defRPr/>
            </a:pPr>
            <a:r>
              <a:rPr lang="en-US" altLang="zh-CN" sz="2800" b="1"/>
              <a:t>||</a:t>
            </a:r>
          </a:p>
          <a:p>
            <a:pPr algn="ctr" fontAlgn="auto">
              <a:spcAft>
                <a:spcPct val="0"/>
              </a:spcAft>
              <a:buFont typeface="Arial" panose="020b0604020202020204" pitchFamily="34" charset="0"/>
              <a:buNone/>
              <a:defRPr/>
            </a:pPr>
            <a:r>
              <a:rPr lang="zh-CN" altLang="en-US" sz="2800" b="1"/>
              <a:t>五个能力：</a:t>
            </a:r>
            <a:r>
              <a:rPr lang="zh-CN" altLang="en-US" sz="2800" b="1" u="sng"/>
              <a:t>抽象概括</a:t>
            </a:r>
            <a:r>
              <a:rPr lang="zh-CN" altLang="en-US" sz="2800" b="1"/>
              <a:t>、逻辑推理、空间想象、</a:t>
            </a:r>
            <a:endParaRPr lang="en-US" altLang="zh-CN" sz="2800" b="1"/>
          </a:p>
          <a:p>
            <a:pPr algn="ctr" fontAlgn="auto">
              <a:spcAft>
                <a:spcPct val="0"/>
              </a:spcAft>
              <a:buFont typeface="Arial" panose="020b0604020202020204" pitchFamily="34" charset="0"/>
              <a:buNone/>
              <a:defRPr/>
            </a:pPr>
            <a:r>
              <a:rPr lang="zh-CN" altLang="en-US" sz="2800" b="1"/>
              <a:t>运算求解、</a:t>
            </a:r>
            <a:r>
              <a:rPr lang="zh-CN" altLang="en-US" sz="2800" b="1" u="sng"/>
              <a:t>数据处理</a:t>
            </a:r>
            <a:endParaRPr lang="en-US" altLang="zh-CN" sz="2800" b="1" u="sng"/>
          </a:p>
          <a:p>
            <a:pPr algn="ctr" fontAlgn="auto">
              <a:spcAft>
                <a:spcPct val="0"/>
              </a:spcAft>
              <a:buFont typeface="Arial" panose="020b0604020202020204" pitchFamily="34" charset="0"/>
              <a:buNone/>
              <a:defRPr/>
            </a:pPr>
            <a:r>
              <a:rPr lang="en-US" altLang="zh-CN" sz="2800" b="1"/>
              <a:t>||</a:t>
            </a:r>
          </a:p>
          <a:p>
            <a:pPr algn="ctr" fontAlgn="auto">
              <a:spcAft>
                <a:spcPct val="0"/>
              </a:spcAft>
              <a:buFont typeface="Arial" panose="020b0604020202020204" pitchFamily="34" charset="0"/>
              <a:buNone/>
              <a:defRPr/>
            </a:pPr>
            <a:r>
              <a:rPr lang="zh-CN" altLang="en-US" sz="2800" b="1"/>
              <a:t>六个核心素养</a:t>
            </a:r>
            <a:endParaRPr lang="en-US" altLang="zh-CN" sz="2800" b="1"/>
          </a:p>
          <a:p>
            <a:pPr algn="ctr" fontAlgn="auto">
              <a:spcAft>
                <a:spcPct val="0"/>
              </a:spcAft>
              <a:buFont typeface="Arial" panose="020b0604020202020204" pitchFamily="34" charset="0"/>
              <a:buNone/>
              <a:defRPr/>
            </a:pPr>
            <a:r>
              <a:rPr lang="zh-CN" altLang="en-US" sz="2800" b="1"/>
              <a:t>数学抽象、逻辑推理、数学建模</a:t>
            </a:r>
            <a:endParaRPr lang="en-US" altLang="zh-CN" sz="2800" b="1"/>
          </a:p>
          <a:p>
            <a:pPr algn="ctr" fontAlgn="auto">
              <a:spcAft>
                <a:spcPct val="0"/>
              </a:spcAft>
              <a:buFont typeface="Arial" panose="020b0604020202020204" pitchFamily="34" charset="0"/>
              <a:buNone/>
              <a:defRPr/>
            </a:pPr>
            <a:r>
              <a:rPr lang="zh-CN" altLang="en-US" sz="2800" b="1"/>
              <a:t>直观想象、数学运算 、数据分析</a:t>
            </a:r>
            <a:endParaRPr lang="en-US" altLang="zh-CN" sz="2800" b="1"/>
          </a:p>
        </p:txBody>
      </p:sp>
      <p:sp>
        <p:nvSpPr>
          <p:cNvPr id="4" name="页脚占位符 3"/>
          <p:cNvSpPr>
            <a:spLocks noGrp="1"/>
          </p:cNvSpPr>
          <p:nvPr>
            <p:ph type="ftr" sz="quarter" idx="11"/>
          </p:nvPr>
        </p:nvSpPr>
        <p:spPr>
          <a:xfrm>
            <a:off x="7524328" y="6492875"/>
            <a:ext cx="1619672" cy="365125"/>
          </a:xfrm>
        </p:spPr>
        <p:txBody>
          <a:bodyPr/>
          <a:lstStyle/>
          <a:p>
            <a:r>
              <a:rPr lang="en-US" altLang="zh-CN" sz="2400" b="1"/>
              <a:t>7</a:t>
            </a:r>
            <a:endParaRPr lang="zh-CN" altLang="en-US" sz="2400" b="1"/>
          </a:p>
        </p:txBody>
      </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6" name="表格 5"/>
          <p:cNvGraphicFramePr>
            <a:graphicFrameLocks noGrp="1"/>
          </p:cNvGraphicFramePr>
          <p:nvPr/>
        </p:nvGraphicFramePr>
        <p:xfrm>
          <a:off x="322263" y="831850"/>
          <a:ext cx="4248150" cy="5883275"/>
        </p:xfrm>
        <a:graphic>
          <a:graphicData uri="http://schemas.openxmlformats.org/drawingml/2006/table">
            <a:tbl>
              <a:tblPr/>
              <a:tblGrid>
                <a:gridCol w="1363635">
                  <a:extLst>
                    <a:ext uri="{9D8B030D-6E8A-4147-A177-3AD203B41FA5}">
                      <a16:colId xmlns:a16="http://schemas.microsoft.com/office/drawing/2014/main" val="20000"/>
                    </a:ext>
                  </a:extLst>
                </a:gridCol>
                <a:gridCol w="2884515">
                  <a:extLst>
                    <a:ext uri="{9D8B030D-6E8A-4147-A177-3AD203B41FA5}">
                      <a16:colId xmlns:a16="http://schemas.microsoft.com/office/drawing/2014/main" val="20001"/>
                    </a:ext>
                  </a:extLst>
                </a:gridCol>
              </a:tblGrid>
              <a:tr h="548699">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核心素养</a:t>
                      </a:r>
                      <a:endParaRPr kumimoji="0" lang="zh-CN"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ctr" defTabSz="914400" rtl="0" eaLnBrk="1" fontAlgn="base" latinLnBrk="0" hangingPunct="1">
                        <a:lnSpc>
                          <a:spcPct val="150000"/>
                        </a:lnSpc>
                        <a:spcBef>
                          <a:spcPct val="0"/>
                        </a:spcBef>
                        <a:spcAft>
                          <a:spcPct val="0"/>
                        </a:spcAft>
                        <a:buClrTx/>
                        <a:buSzTx/>
                        <a:buFontTx/>
                        <a:buNone/>
                      </a:pPr>
                      <a:r>
                        <a:rPr kumimoji="0" lang="zh-CN" altLang="en-US" sz="24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行为</a:t>
                      </a:r>
                      <a:r>
                        <a:rPr kumimoji="0" lang="zh-CN" sz="24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表现</a:t>
                      </a:r>
                      <a:endParaRPr kumimoji="0" lang="zh-CN" sz="24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04833">
                <a:tc rowSpan="4">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数学抽象</a:t>
                      </a:r>
                      <a:endParaRPr kumimoji="0" lang="zh-CN"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just" defTabSz="914400" rtl="0" eaLnBrk="1" fontAlgn="base" latinLnBrk="0" hangingPunct="1">
                        <a:lnSpc>
                          <a:spcPct val="10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形成数学概念和规则</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01"/>
                  </a:ext>
                </a:extLst>
              </a:tr>
              <a:tr h="304833">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0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形成数学命题与模型</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02"/>
                  </a:ext>
                </a:extLst>
              </a:tr>
              <a:tr h="304833">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0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形成数学方法与思想</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03"/>
                  </a:ext>
                </a:extLst>
              </a:tr>
              <a:tr h="304833">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0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形成数学结构与体系</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04"/>
                  </a:ext>
                </a:extLst>
              </a:tr>
              <a:tr h="304833">
                <a:tc rowSpan="5">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逻辑推理</a:t>
                      </a:r>
                      <a:endParaRPr kumimoji="0" lang="zh-CN"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just" defTabSz="914400" rtl="0" eaLnBrk="1" fontAlgn="base" latinLnBrk="0" hangingPunct="1">
                        <a:lnSpc>
                          <a:spcPct val="10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发现和提出命题</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05"/>
                  </a:ext>
                </a:extLst>
              </a:tr>
              <a:tr h="304833">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0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掌握推理的基本形式</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06"/>
                  </a:ext>
                </a:extLst>
              </a:tr>
              <a:tr h="609666">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0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探索和表述论证的过程</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07"/>
                  </a:ext>
                </a:extLst>
              </a:tr>
              <a:tr h="304833">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0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构建命题体系</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08"/>
                  </a:ext>
                </a:extLst>
              </a:tr>
              <a:tr h="304833">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0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交流探索</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60" marR="4096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09"/>
                  </a:ext>
                </a:extLst>
              </a:tr>
              <a:tr h="457249">
                <a:tc rowSpan="4">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altLang="en-US"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rPr>
                        <a:t>直观想象</a:t>
                      </a:r>
                      <a:endParaRPr kumimoji="0" lang="zh-CN"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l"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利用图形描述数学问题</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10"/>
                  </a:ext>
                </a:extLst>
              </a:tr>
              <a:tr h="457249">
                <a:tc vMerge="1">
                  <a:txBody>
                    <a:bodyPr vert="horz" wrap="square"/>
                    <a:lstStyle/>
                    <a:p>
                      <a:endParaRPr lang="zh-CN"/>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l"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利用图形理解数学问题</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11"/>
                  </a:ext>
                </a:extLst>
              </a:tr>
              <a:tr h="914499">
                <a:tc vMerge="1">
                  <a:txBody>
                    <a:bodyPr vert="horz" wrap="square"/>
                    <a:lstStyle/>
                    <a:p>
                      <a:endParaRPr lang="zh-CN"/>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l"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利用图形探索和解决数学问题</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12"/>
                  </a:ext>
                </a:extLst>
              </a:tr>
              <a:tr h="457249">
                <a:tc vMerge="1">
                  <a:txBody>
                    <a:bodyPr vert="horz" wrap="square"/>
                    <a:lstStyle/>
                    <a:p>
                      <a:endParaRPr lang="zh-CN"/>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构建数学问题直观模型</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13"/>
                  </a:ext>
                </a:extLst>
              </a:tr>
            </a:tbl>
          </a:graphicData>
        </a:graphic>
      </p:graphicFrame>
      <p:graphicFrame>
        <p:nvGraphicFramePr>
          <p:cNvPr id="7" name="表格 6"/>
          <p:cNvGraphicFramePr>
            <a:graphicFrameLocks noGrp="1"/>
          </p:cNvGraphicFramePr>
          <p:nvPr/>
        </p:nvGraphicFramePr>
        <p:xfrm>
          <a:off x="4787900" y="800100"/>
          <a:ext cx="4176713" cy="5973760"/>
        </p:xfrm>
        <a:graphic>
          <a:graphicData uri="http://schemas.openxmlformats.org/drawingml/2006/table">
            <a:tbl>
              <a:tblPr/>
              <a:tblGrid>
                <a:gridCol w="1591134">
                  <a:extLst>
                    <a:ext uri="{9D8B030D-6E8A-4147-A177-3AD203B41FA5}">
                      <a16:colId xmlns:a16="http://schemas.microsoft.com/office/drawing/2014/main" val="20000"/>
                    </a:ext>
                  </a:extLst>
                </a:gridCol>
                <a:gridCol w="2585579">
                  <a:extLst>
                    <a:ext uri="{9D8B030D-6E8A-4147-A177-3AD203B41FA5}">
                      <a16:colId xmlns:a16="http://schemas.microsoft.com/office/drawing/2014/main" val="20001"/>
                    </a:ext>
                  </a:extLst>
                </a:gridCol>
              </a:tblGrid>
              <a:tr h="460210">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核心素养</a:t>
                      </a:r>
                      <a:endParaRPr kumimoji="0" lang="zh-CN"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ctr" defTabSz="914400" rtl="0" eaLnBrk="1" fontAlgn="base" latinLnBrk="0" hangingPunct="1">
                        <a:lnSpc>
                          <a:spcPct val="150000"/>
                        </a:lnSpc>
                        <a:spcBef>
                          <a:spcPct val="0"/>
                        </a:spcBef>
                        <a:spcAft>
                          <a:spcPct val="0"/>
                        </a:spcAft>
                        <a:buClrTx/>
                        <a:buSzTx/>
                        <a:buFontTx/>
                        <a:buNone/>
                      </a:pPr>
                      <a:r>
                        <a:rPr kumimoji="0" lang="zh-CN" altLang="en-US" sz="20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行为</a:t>
                      </a:r>
                      <a:r>
                        <a:rPr kumimoji="0" lang="zh-CN" sz="20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表现</a:t>
                      </a:r>
                      <a:endParaRPr kumimoji="0" lang="zh-CN"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60210">
                <a:tc rowSpan="4">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数学建模</a:t>
                      </a:r>
                      <a:endParaRPr kumimoji="0" lang="zh-CN"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l"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发现和提出问题</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01"/>
                  </a:ext>
                </a:extLst>
              </a:tr>
              <a:tr h="460210">
                <a:tc vMerge="1">
                  <a:txBody>
                    <a:bodyPr vert="horz" wrap="square"/>
                    <a:lstStyle/>
                    <a:p>
                      <a:endParaRPr lang="zh-CN"/>
                    </a:p>
                  </a:txBody>
                  <a:tcPr/>
                </a:tc>
                <a:tc>
                  <a:txBody>
                    <a:bodyPr vert="horz" wrap="square"/>
                    <a:lstStyle/>
                    <a:p>
                      <a:pPr marL="0" marR="0" lvl="0" indent="304800" algn="l"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建立模型</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02"/>
                  </a:ext>
                </a:extLst>
              </a:tr>
              <a:tr h="460210">
                <a:tc vMerge="1">
                  <a:txBody>
                    <a:bodyPr vert="horz" wrap="square"/>
                    <a:lstStyle/>
                    <a:p>
                      <a:endParaRPr lang="zh-CN"/>
                    </a:p>
                  </a:txBody>
                  <a:tcPr/>
                </a:tc>
                <a:tc>
                  <a:txBody>
                    <a:bodyPr vert="horz" wrap="square"/>
                    <a:lstStyle/>
                    <a:p>
                      <a:pPr marL="0" marR="0" lvl="0" indent="304800" algn="l"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求解模型</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03"/>
                  </a:ext>
                </a:extLst>
              </a:tr>
              <a:tr h="920423">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检验结果和完善模型</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04"/>
                  </a:ext>
                </a:extLst>
              </a:tr>
              <a:tr h="460210">
                <a:tc rowSpan="4">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altLang="en-US" sz="20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数学</a:t>
                      </a:r>
                      <a:r>
                        <a:rPr kumimoji="0" lang="zh-CN" sz="2000" b="1" i="0" u="none" strike="noStrike" cap="none" normalizeH="0" baseline="0">
                          <a:ln>
                            <a:noFill/>
                          </a:ln>
                          <a:solidFill>
                            <a:srgbClr val="FFFFFF"/>
                          </a:solidFill>
                          <a:effectLst/>
                          <a:latin typeface="Arial" panose="020b0604020202020204" pitchFamily="34" charset="0"/>
                          <a:ea typeface="宋体" panose="02010600030101010101" pitchFamily="2" charset="-122"/>
                          <a:cs typeface="Times New Roman" panose="02020603050405020304" pitchFamily="18" charset="0"/>
                        </a:rPr>
                        <a:t>运算</a:t>
                      </a:r>
                      <a:endParaRPr kumimoji="0" lang="zh-CN"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理解运算对象</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05"/>
                  </a:ext>
                </a:extLst>
              </a:tr>
              <a:tr h="460210">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掌握运算法则</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06"/>
                  </a:ext>
                </a:extLst>
              </a:tr>
              <a:tr h="460210">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探索运算思路</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AD2CC"/>
                    </a:solidFill>
                  </a:tcPr>
                </a:tc>
                <a:extLst>
                  <a:ext uri="{0D108BD9-81ED-4DB2-BD59-A6C34878D82A}">
                    <a16:rowId xmlns:a16="http://schemas.microsoft.com/office/drawing/2014/main" val="10007"/>
                  </a:ext>
                </a:extLst>
              </a:tr>
              <a:tr h="460210">
                <a:tc vMerge="1">
                  <a:txBody>
                    <a:bodyPr vert="horz" wrap="square"/>
                    <a:lstStyle/>
                    <a:p>
                      <a:endParaRPr lang="zh-CN"/>
                    </a:p>
                  </a:txBody>
                  <a:tcPr/>
                </a:tc>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设计运算程式</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08"/>
                  </a:ext>
                </a:extLst>
              </a:tr>
              <a:tr h="457219">
                <a:tc rowSpan="3">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altLang="en-US"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rPr>
                        <a:t>数据分析</a:t>
                      </a:r>
                      <a:endParaRPr kumimoji="0" lang="zh-CN" sz="2000" b="1" i="0" u="none" strike="noStrike" cap="none" normalizeH="0" baseline="0">
                        <a:ln>
                          <a:noFill/>
                        </a:ln>
                        <a:solidFill>
                          <a:srgbClr val="FFFFFF"/>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数据获取</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70" marR="4097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09"/>
                  </a:ext>
                </a:extLst>
              </a:tr>
              <a:tr h="457219">
                <a:tc vMerge="1">
                  <a:txBody>
                    <a:bodyPr vert="horz" wrap="square"/>
                    <a:lstStyle/>
                    <a:p>
                      <a:endParaRPr lang="zh-CN"/>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数据分析</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70" marR="4097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10"/>
                  </a:ext>
                </a:extLst>
              </a:tr>
              <a:tr h="457219">
                <a:tc vMerge="1">
                  <a:txBody>
                    <a:bodyPr vert="horz" wrap="square"/>
                    <a:lstStyle/>
                    <a:p>
                      <a:endParaRPr lang="zh-CN"/>
                    </a:p>
                  </a:txBody>
                  <a:tcPr marL="0" marR="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vert="horz" wrap="square"/>
                    <a:lstStyle/>
                    <a:p>
                      <a:pPr marL="0" marR="0" lvl="0" indent="304800" algn="just" defTabSz="914400" rtl="0" eaLnBrk="1" fontAlgn="base" latinLnBrk="0" hangingPunct="1">
                        <a:lnSpc>
                          <a:spcPct val="150000"/>
                        </a:lnSpc>
                        <a:spcBef>
                          <a:spcPct val="0"/>
                        </a:spcBef>
                        <a:spcAft>
                          <a:spcPct val="0"/>
                        </a:spcAft>
                        <a:buClrTx/>
                        <a:buSzTx/>
                        <a:buFontTx/>
                        <a:buNone/>
                      </a:pPr>
                      <a:r>
                        <a:rPr kumimoji="0" lang="zh-CN" sz="2000" b="1" i="0" u="none" strike="noStrike" cap="none" normalizeH="0" baseline="0">
                          <a:ln>
                            <a:noFill/>
                          </a:ln>
                          <a:solidFill>
                            <a:srgbClr val="3C0023"/>
                          </a:solidFill>
                          <a:effectLst/>
                          <a:latin typeface="Arial" panose="020b0604020202020204" pitchFamily="34" charset="0"/>
                          <a:ea typeface="宋体" panose="02010600030101010101" pitchFamily="2" charset="-122"/>
                          <a:cs typeface="Times New Roman" panose="02020603050405020304" pitchFamily="18" charset="0"/>
                        </a:rPr>
                        <a:t>知识构建</a:t>
                      </a:r>
                      <a:endParaRPr kumimoji="0" lang="zh-CN" sz="2000" b="1" i="0" u="none" strike="noStrike" cap="none" normalizeH="0" baseline="0">
                        <a:ln>
                          <a:noFill/>
                        </a:ln>
                        <a:solidFill>
                          <a:srgbClr val="3C0023"/>
                        </a:solidFill>
                        <a:effectLst/>
                        <a:latin typeface="Calibri" panose="020f0502020204030204" pitchFamily="34" charset="0"/>
                        <a:ea typeface="宋体" panose="02010600030101010101" pitchFamily="2" charset="-122"/>
                        <a:cs typeface="Times New Roman" panose="02020603050405020304" pitchFamily="18" charset="0"/>
                      </a:endParaRPr>
                    </a:p>
                  </a:txBody>
                  <a:tcPr marL="40970" marR="4097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DEAE7"/>
                    </a:solidFill>
                  </a:tcPr>
                </a:tc>
                <a:extLst>
                  <a:ext uri="{0D108BD9-81ED-4DB2-BD59-A6C34878D82A}">
                    <a16:rowId xmlns:a16="http://schemas.microsoft.com/office/drawing/2014/main" val="10011"/>
                  </a:ext>
                </a:extLst>
              </a:tr>
            </a:tbl>
          </a:graphicData>
        </a:graphic>
      </p:graphicFrame>
      <p:sp>
        <p:nvSpPr>
          <p:cNvPr id="9" name="TextBox 8"/>
          <p:cNvSpPr txBox="1"/>
          <p:nvPr/>
        </p:nvSpPr>
        <p:spPr>
          <a:xfrm>
            <a:off x="251520" y="188640"/>
            <a:ext cx="5400600" cy="646331"/>
          </a:xfrm>
          <a:prstGeom prst="rect">
            <a:avLst/>
          </a:prstGeom>
          <a:noFill/>
        </p:spPr>
        <p:txBody>
          <a:bodyPr wrap="square" rtlCol="0">
            <a:spAutoFit/>
          </a:bodyPr>
          <a:lstStyle/>
          <a:p>
            <a:r>
              <a:rPr lang="en-US" altLang="zh-CN" sz="3600">
                <a:latin typeface="宋体" panose="02010600030101010101" pitchFamily="2" charset="-122"/>
                <a:ea typeface="宋体" panose="02010600030101010101" pitchFamily="2" charset="-122"/>
              </a:rPr>
              <a:t>3.</a:t>
            </a:r>
            <a:r>
              <a:rPr lang="zh-CN" altLang="en-US" sz="3600">
                <a:latin typeface="宋体" panose="02010600030101010101" pitchFamily="2" charset="-122"/>
                <a:ea typeface="宋体" panose="02010600030101010101" pitchFamily="2" charset="-122"/>
              </a:rPr>
              <a:t>高中数学核心素养</a:t>
            </a:r>
          </a:p>
        </p:txBody>
      </p:sp>
    </p:spTree>
  </p:cSld>
  <p:clrMapOvr>
    <a:masterClrMapping/>
  </p:clrMapOvr>
  <p:transition/>
  <p:timing/>
</p:sld>
</file>

<file path=ppt/tags/tag1.xml><?xml version="1.0" encoding="utf-8"?>
<p:tagLst xmlns:p="http://schemas.openxmlformats.org/presentationml/2006/main">
  <p:tag name="AS_OS" val="Unix 3.10 unknown"/>
  <p:tag name="AS_RELEASE_DATE" val="2020.11.30"/>
  <p:tag name="AS_TITLE" val="Aspose.Slides for Java"/>
  <p:tag name="AS_VERSION" val="20.11"/>
</p:tagLst>
</file>

<file path=ppt/theme/_rels/theme1.xml.rels>&#65279;<?xml version="1.0" encoding="utf-8" standalone="yes"?><Relationships xmlns="http://schemas.openxmlformats.org/package/2006/relationships"><Relationship Id="rId1" Type="http://schemas.openxmlformats.org/officeDocument/2006/relationships/image" Target="../media/image1.jpeg" /></Relationships>
</file>

<file path=ppt/theme/theme1.xml><?xml version="1.0" encoding="utf-8"?>
<a:theme xmlns:r="http://schemas.openxmlformats.org/officeDocument/2006/relationships" xmlns:a="http://schemas.openxmlformats.org/drawingml/2006/main" name="行云流水">
  <a:themeElements>
    <a:clrScheme name="行云流水">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行云流水">
      <a:majorFont>
        <a:latin typeface="Cambria"/>
        <a:ea typeface="Arial"/>
        <a:cs typeface="Arial"/>
        <a:font script="Jpan" typeface="ＭＳ Ｐゴシック"/>
        <a:font script="Hang" typeface="맑은 고딕"/>
        <a:font script="Hans" typeface="华文行楷"/>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libri"/>
        <a:ea typeface="Arial"/>
        <a:cs typeface="Arial"/>
        <a:font script="Jpan" typeface="ＭＳ Ｐ明朝"/>
        <a:font script="Hang" typeface="HY견명조"/>
        <a:font script="Hans" typeface="华文行楷"/>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行云流水">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resentationFormat>On-screen Show (4:3)</PresentationFormat>
  <Paragraphs>155</Paragraphs>
  <Slides>28</Slides>
  <Notes>1</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28</vt:i4>
      </vt:variant>
    </vt:vector>
  </HeadingPairs>
  <TitlesOfParts>
    <vt:vector baseType="lpstr" size="42">
      <vt:lpstr>Arial</vt:lpstr>
      <vt:lpstr>Cambria</vt:lpstr>
      <vt:lpstr>Calibri</vt:lpstr>
      <vt:lpstr>Wingdings 2</vt:lpstr>
      <vt:lpstr>宋体</vt:lpstr>
      <vt:lpstr>Wingdings</vt:lpstr>
      <vt:lpstr>Times New Roman</vt:lpstr>
      <vt:lpstr>黑体</vt:lpstr>
      <vt:lpstr>华文楷体</vt:lpstr>
      <vt:lpstr>隶书</vt:lpstr>
      <vt:lpstr>楷体_GB2312</vt:lpstr>
      <vt:lpstr>华文隶书</vt:lpstr>
      <vt:lpstr>华文琥珀</vt:lpstr>
      <vt:lpstr>行云流水</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函数单调性的抽象过程</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2021-05-26T11:07:40.183</cp:lastPrinted>
  <dcterms:created xsi:type="dcterms:W3CDTF">2021-05-26T11:07:40Z</dcterms:created>
  <dcterms:modified xsi:type="dcterms:W3CDTF">2021-05-26T03:07:48Z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