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87" r:id="rId5"/>
    <p:sldId id="298" r:id="rId6"/>
    <p:sldId id="305" r:id="rId7"/>
    <p:sldId id="333" r:id="rId8"/>
    <p:sldId id="334" r:id="rId9"/>
    <p:sldId id="343" r:id="rId10"/>
    <p:sldId id="329" r:id="rId11"/>
    <p:sldId id="326" r:id="rId12"/>
    <p:sldId id="307" r:id="rId13"/>
    <p:sldId id="314" r:id="rId14"/>
    <p:sldId id="312" r:id="rId15"/>
    <p:sldId id="311" r:id="rId16"/>
    <p:sldId id="332" r:id="rId17"/>
    <p:sldId id="289" r:id="rId18"/>
    <p:sldId id="278" r:id="rId19"/>
    <p:sldId id="284" r:id="rId20"/>
    <p:sldId id="301" r:id="rId21"/>
    <p:sldId id="345" r:id="rId22"/>
    <p:sldId id="339" r:id="rId23"/>
    <p:sldId id="346" r:id="rId24"/>
    <p:sldId id="257"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2" userDrawn="1">
          <p15:clr>
            <a:srgbClr val="A4A3A4"/>
          </p15:clr>
        </p15:guide>
        <p15:guide id="2" pos="36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0" clrIdx="0"/>
  <p:cmAuthor id="2" name="作者" initials="A" lastIdx="0" clrIdx="1"/>
  <p:cmAuthor id="4" name="王习习" initials="王" lastIdx="0" clrIdx="0"/>
  <p:cmAuthor id="0" name="mina wang" initials="" lastIdx="0" clrIdx="0"/>
  <p:cmAuthor id="7" name="1206988966@qq.com" initials="1" lastIdx="0" clrIdx="2"/>
  <p:cmAuthor id="8" name="姜伟光" initials="姜" lastIdx="0" clrIdx="0"/>
  <p:cmAuthor id="10" name="86136" initials="8" lastIdx="0" clrIdx="9"/>
  <p:cmAuthor id="5" name="宋洁然" initials="宋" lastIdx="0" clrIdx="1"/>
  <p:cmAuthor id="6" name="ming qiu" initials="m" lastIdx="0" clrIdx="1"/>
  <p:cmAuthor id="9" name="PPTer_Tang" initials="P" lastIdx="0" clrIdx="0"/>
  <p:cmAuthor id="3" name="CHENYUE" initials="C" lastIdx="0" clrIdx="2"/>
  <p:cmAuthor id="11" name="bznx" initials="b" lastIdx="0" clrIdx="10"/>
  <p:cmAuthor id="12" name="12279" initials="1" lastIdx="0" clrIdx="11"/>
  <p:cmAuthor id="13" name="虾米" initials="虾" lastIdx="0" clrIdx="12"/>
  <p:cmAuthor id="15" name="付" initials="付" lastIdx="0" clrIdx="14"/>
  <p:cmAuthor id="16" name="Nicole Li  李倩" initials="N" lastIdx="0" clrIdx="0"/>
  <p:cmAuthor id="17" name="admin" initials="a" lastIdx="0" clrIdx="0"/>
  <p:cmAuthor id="18" name="222" initials="2" lastIdx="0" clrIdx="0"/>
  <p:cmAuthor id="14" name="文璇璇" initials="文" lastIdx="0" clrIdx="13"/>
  <p:cmAuthor id="76" name="何 龙" initials="何" lastIdx="0" clrIdx="25"/>
  <p:cmAuthor id="19" name="Mia Vida Villanueva" initials="MVV" lastIdx="0" clrIdx="0"/>
  <p:cmAuthor id="21" name="王子涵" initials="" lastIdx="0" clrIdx="0"/>
  <p:cmAuthor id="22" name="User" initials="" lastIdx="0" clrIdx="0"/>
  <p:cmAuthor id="23" name="administrator-pc" initials="" lastIdx="0" clrIdx="0"/>
  <p:cmAuthor id="24" name="ASUS" initials="A" lastIdx="0" clrIdx="23"/>
  <p:cmAuthor id="25" name="tplife" initials="t" lastIdx="0" clrIdx="0"/>
  <p:cmAuthor id="26" nam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3D5BF56-D27E-48D1-8B15-FD782F8DF3E0}" styleName="{1858bdec-0888-4f23-97dd-cf9ef9a29742}">
    <a:wholeTbl>
      <a:tcTxStyle>
        <a:fontRef idx="none">
          <a:prstClr val="black"/>
        </a:fontRef>
      </a:tcTxStyle>
      <a:tcStyle>
        <a:tcBdr/>
        <a:fill>
          <a:solidFill>
            <a:srgbClr val="FFFFFF"/>
          </a:solidFill>
        </a:fill>
      </a:tcStyle>
    </a:wholeTbl>
    <a:band2H>
      <a:tcTxStyle>
        <a:fontRef idx="none">
          <a:prstClr val="black"/>
        </a:fontRef>
      </a:tcTxStyle>
      <a:tcStyle>
        <a:tcBdr/>
        <a:fill>
          <a:solidFill>
            <a:srgbClr val="F8DDA9"/>
          </a:solidFill>
        </a:fill>
      </a:tcStyle>
    </a:band2H>
    <a:firstRow>
      <a:tcTxStyle>
        <a:fontRef idx="none">
          <a:prstClr val="black"/>
        </a:fontRef>
      </a:tcTxStyle>
      <a:tcStyle>
        <a:tcBdr/>
        <a:fill>
          <a:solidFill>
            <a:srgbClr val="F8DDA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32"/>
        <p:guide pos="368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223.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045CA4-D13A-461A-A99B-E8ACAC0E1C7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119204-C58B-4938-AF7B-6311FA51D01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119204-C58B-4938-AF7B-6311FA51D01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7D37623F-2140-46AF-B460-5A4B697BA3E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从明朝后期起，一些欧洲的天主教传教士前来中国传教，他们来到中国的同时，也将西方的学术思想一起传播到中国。这个西方学术思想向中国传播的历史过程我们将之称为西学东渐。以利玛窦为代表的传教士借助传播科学知识来达到传教的目的，他们与一些开明的中国士大夫合作翻译西方科学书籍，在一定范围内容传播了西方科技知识。例如徐光启与与利玛窦合作翻译的</a:t>
            </a:r>
            <a:r>
              <a:rPr lang="en-US" altLang="zh-CN" dirty="0"/>
              <a:t>《</a:t>
            </a:r>
            <a:r>
              <a:rPr lang="zh-CN" altLang="en-US" dirty="0"/>
              <a:t>几何原本</a:t>
            </a:r>
            <a:r>
              <a:rPr lang="en-US" altLang="zh-CN" dirty="0"/>
              <a:t>》</a:t>
            </a:r>
            <a:r>
              <a:rPr lang="zh-CN" altLang="en-US" dirty="0"/>
              <a:t>，徐光启对于这本书十分推崇，他曾说过能精此书者无一事不可精，好学此书者，无一事不可学。足可见他对于此书的推崇以及对西方科技知识价值的认同。利玛窦也与中国</a:t>
            </a:r>
            <a:r>
              <a:rPr lang="zh-CN" altLang="en-US" sz="1200" kern="1200" dirty="0">
                <a:solidFill>
                  <a:schemeClr val="tx1"/>
                </a:solidFill>
                <a:latin typeface="+mn-lt"/>
                <a:ea typeface="+mn-ea"/>
                <a:cs typeface="+mn-cs"/>
              </a:rPr>
              <a:t>士大夫李之藻合作绘制了这副坤舆万国全图，这幅图运用西方的绘图技术将世界的面貌展现给了中国人。由此可见，西方的科学技术确实对中国产生了影响。</a:t>
            </a:r>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E20C1E86-8444-47B7-9464-0096FBE1A17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image" Target="../media/image1.png"/><Relationship Id="rId3" Type="http://schemas.openxmlformats.org/officeDocument/2006/relationships/tags" Target="../tags/tag58.xml"/><Relationship Id="rId2" Type="http://schemas.openxmlformats.org/officeDocument/2006/relationships/tags" Target="../tags/tag57.xml"/><Relationship Id="rId10" Type="http://schemas.openxmlformats.org/officeDocument/2006/relationships/tags" Target="../tags/tag6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20204" pitchFamily="34" charset="0"/>
              <a:ea typeface="隶书" panose="02010509060101010101" pitchFamily="49" charset="-122"/>
            </a:endParaRPr>
          </a:p>
        </p:txBody>
      </p:sp>
      <p:pic>
        <p:nvPicPr>
          <p:cNvPr id="6" name="更多优秀作品搜索原创作者（猪猪）_5"/>
          <p:cNvPicPr>
            <a:picLocks noChangeAspect="1"/>
          </p:cNvPicPr>
          <p:nvPr userDrawn="1">
            <p:custDataLst>
              <p:tags r:id="rId3"/>
            </p:custDataLst>
          </p:nvPr>
        </p:nvPicPr>
        <p:blipFill>
          <a:blip r:embed="rId4" cstate="email"/>
          <a:stretch>
            <a:fillRect/>
          </a:stretch>
        </p:blipFill>
        <p:spPr>
          <a:xfrm>
            <a:off x="10344785" y="-128905"/>
            <a:ext cx="2224405" cy="890270"/>
          </a:xfrm>
          <a:prstGeom prst="rect">
            <a:avLst/>
          </a:prstGeom>
        </p:spPr>
      </p:pic>
      <p:pic>
        <p:nvPicPr>
          <p:cNvPr id="9" name="更多优秀作品搜索原创作者（猪猪）_5"/>
          <p:cNvPicPr>
            <a:picLocks noChangeAspect="1"/>
          </p:cNvPicPr>
          <p:nvPr userDrawn="1">
            <p:custDataLst>
              <p:tags r:id="rId5"/>
            </p:custDataLst>
          </p:nvPr>
        </p:nvPicPr>
        <p:blipFill>
          <a:blip r:embed="rId4" cstate="email"/>
          <a:stretch>
            <a:fillRect/>
          </a:stretch>
        </p:blipFill>
        <p:spPr>
          <a:xfrm flipH="1">
            <a:off x="-339090" y="6191885"/>
            <a:ext cx="2224405" cy="890270"/>
          </a:xfrm>
          <a:prstGeom prst="rect">
            <a:avLst/>
          </a:prstGeom>
        </p:spPr>
      </p:pic>
      <p:sp>
        <p:nvSpPr>
          <p:cNvPr id="2" name="标题 1"/>
          <p:cNvSpPr>
            <a:spLocks noGrp="1"/>
          </p:cNvSpPr>
          <p:nvPr>
            <p:ph type="title" hasCustomPrompt="1"/>
            <p:custDataLst>
              <p:tags r:id="rId6"/>
            </p:custDataLst>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a:lstStyle>
            <a:lvl1pPr>
              <a:defRPr sz="1600" baseline="0">
                <a:solidFill>
                  <a:schemeClr val="tx1">
                    <a:lumMod val="85000"/>
                    <a:lumOff val="15000"/>
                  </a:schemeClr>
                </a:solidFill>
                <a:latin typeface="Arial" panose="020B0604020202020204" pitchFamily="34" charset="0"/>
                <a:ea typeface="隶书" panose="02010509060101010101" pitchFamily="49" charset="-122"/>
              </a:defRPr>
            </a:lvl1pPr>
            <a:lvl2pPr>
              <a:defRPr sz="1600" baseline="0">
                <a:solidFill>
                  <a:schemeClr val="tx1">
                    <a:lumMod val="85000"/>
                    <a:lumOff val="15000"/>
                  </a:schemeClr>
                </a:solidFill>
                <a:latin typeface="Arial" panose="020B0604020202020204" pitchFamily="34" charset="0"/>
                <a:ea typeface="隶书" panose="02010509060101010101" pitchFamily="49" charset="-122"/>
              </a:defRPr>
            </a:lvl2pPr>
            <a:lvl3pPr>
              <a:defRPr sz="1600" baseline="0">
                <a:solidFill>
                  <a:schemeClr val="tx1">
                    <a:lumMod val="85000"/>
                    <a:lumOff val="15000"/>
                  </a:schemeClr>
                </a:solidFill>
                <a:latin typeface="Arial" panose="020B0604020202020204" pitchFamily="34" charset="0"/>
                <a:ea typeface="隶书" panose="02010509060101010101" pitchFamily="49" charset="-122"/>
              </a:defRPr>
            </a:lvl3pPr>
            <a:lvl4pPr>
              <a:defRPr sz="1600" baseline="0">
                <a:solidFill>
                  <a:schemeClr val="tx1">
                    <a:lumMod val="85000"/>
                    <a:lumOff val="15000"/>
                  </a:schemeClr>
                </a:solidFill>
                <a:latin typeface="Arial" panose="020B0604020202020204" pitchFamily="34" charset="0"/>
                <a:ea typeface="隶书" panose="02010509060101010101" pitchFamily="49" charset="-122"/>
              </a:defRPr>
            </a:lvl4pPr>
            <a:lvl5pPr>
              <a:defRPr sz="160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879742" y="6349833"/>
            <a:ext cx="2700000" cy="3168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rgbClr val="EEE2CC"/>
        </a:solidFill>
        <a:effectLst/>
      </p:bgPr>
    </p:bg>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837722" y="342851"/>
            <a:ext cx="5258278" cy="464820"/>
          </a:xfrm>
        </p:spPr>
        <p:txBody>
          <a:bodyPr>
            <a:normAutofit/>
          </a:bodyPr>
          <a:lstStyle>
            <a:lvl1pPr algn="l">
              <a:defRPr sz="2400" b="1">
                <a:solidFill>
                  <a:srgbClr val="7A553F"/>
                </a:solidFill>
                <a:latin typeface="汉仪仿宋S" panose="00020600040101010101" pitchFamily="18" charset="-122"/>
                <a:ea typeface="汉仪仿宋S" panose="00020600040101010101" pitchFamily="18" charset="-122"/>
              </a:defRPr>
            </a:lvl1pPr>
          </a:lstStyle>
          <a:p>
            <a:r>
              <a:rPr lang="zh-CN" altLang="en-US"/>
              <a:t>单击此处编辑标题</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70.xml"/><Relationship Id="rId2" Type="http://schemas.openxmlformats.org/officeDocument/2006/relationships/slideLayout" Target="../slideLayouts/slideLayout2.xml"/><Relationship Id="rId19" Type="http://schemas.openxmlformats.org/officeDocument/2006/relationships/tags" Target="../tags/tag69.xml"/><Relationship Id="rId18" Type="http://schemas.openxmlformats.org/officeDocument/2006/relationships/tags" Target="../tags/tag68.xml"/><Relationship Id="rId17" Type="http://schemas.openxmlformats.org/officeDocument/2006/relationships/tags" Target="../tags/tag67.xml"/><Relationship Id="rId16" Type="http://schemas.openxmlformats.org/officeDocument/2006/relationships/tags" Target="../tags/tag66.xml"/><Relationship Id="rId15" Type="http://schemas.openxmlformats.org/officeDocument/2006/relationships/tags" Target="../tags/tag6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slow" p14:dur="1200"/>
    </mc:Choice>
    <mc:Fallback>
      <p:transition spd="slow"/>
    </mc:Fallback>
  </mc:AlternateConten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image" Target="../media/image9.jpeg"/><Relationship Id="rId3" Type="http://schemas.openxmlformats.org/officeDocument/2006/relationships/tags" Target="../tags/tag133.xml"/><Relationship Id="rId2" Type="http://schemas.openxmlformats.org/officeDocument/2006/relationships/tags" Target="../tags/tag132.xml"/><Relationship Id="rId16" Type="http://schemas.openxmlformats.org/officeDocument/2006/relationships/notesSlide" Target="../notesSlides/notesSlide5.xml"/><Relationship Id="rId15" Type="http://schemas.openxmlformats.org/officeDocument/2006/relationships/slideLayout" Target="../slideLayouts/slideLayout1.xml"/><Relationship Id="rId14" Type="http://schemas.openxmlformats.org/officeDocument/2006/relationships/tags" Target="../tags/tag143.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tags" Target="../tags/tag131.xml"/></Relationships>
</file>

<file path=ppt/slides/_rels/slide11.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1" Type="http://schemas.openxmlformats.org/officeDocument/2006/relationships/slideLayout" Target="../slideLayouts/slideLayout2.xml"/><Relationship Id="rId10" Type="http://schemas.openxmlformats.org/officeDocument/2006/relationships/tags" Target="../tags/tag153.xml"/><Relationship Id="rId1" Type="http://schemas.openxmlformats.org/officeDocument/2006/relationships/tags" Target="../tags/tag144.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image" Target="../media/image10.jpeg"/><Relationship Id="rId1" Type="http://schemas.openxmlformats.org/officeDocument/2006/relationships/tags" Target="../tags/tag154.xml"/></Relationships>
</file>

<file path=ppt/slides/_rels/slide13.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image" Target="../media/image12.jpeg"/><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image" Target="../media/image11.jpeg"/><Relationship Id="rId18" Type="http://schemas.openxmlformats.org/officeDocument/2006/relationships/notesSlide" Target="../notesSlides/notesSlide6.xml"/><Relationship Id="rId17" Type="http://schemas.openxmlformats.org/officeDocument/2006/relationships/slideLayout" Target="../slideLayouts/slideLayout7.xml"/><Relationship Id="rId16" Type="http://schemas.openxmlformats.org/officeDocument/2006/relationships/tags" Target="../tags/tag173.xml"/><Relationship Id="rId15" Type="http://schemas.openxmlformats.org/officeDocument/2006/relationships/tags" Target="../tags/tag172.xml"/><Relationship Id="rId14" Type="http://schemas.openxmlformats.org/officeDocument/2006/relationships/tags" Target="../tags/tag171.xml"/><Relationship Id="rId13" Type="http://schemas.openxmlformats.org/officeDocument/2006/relationships/tags" Target="../tags/tag170.xml"/><Relationship Id="rId12" Type="http://schemas.openxmlformats.org/officeDocument/2006/relationships/tags" Target="../tags/tag169.xml"/><Relationship Id="rId11" Type="http://schemas.openxmlformats.org/officeDocument/2006/relationships/tags" Target="../tags/tag168.xml"/><Relationship Id="rId10" Type="http://schemas.openxmlformats.org/officeDocument/2006/relationships/image" Target="../media/image13.jpeg"/><Relationship Id="rId1" Type="http://schemas.openxmlformats.org/officeDocument/2006/relationships/tags" Target="../tags/tag161.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7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4.xml"/><Relationship Id="rId1" Type="http://schemas.openxmlformats.org/officeDocument/2006/relationships/tags" Target="../tags/tag183.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0.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95.xml"/><Relationship Id="rId2" Type="http://schemas.openxmlformats.org/officeDocument/2006/relationships/image" Target="../media/image17.jpeg"/><Relationship Id="rId1" Type="http://schemas.openxmlformats.org/officeDocument/2006/relationships/tags" Target="../tags/tag194.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96.xml"/><Relationship Id="rId2" Type="http://schemas.openxmlformats.org/officeDocument/2006/relationships/image" Target="../media/image19.jpeg"/><Relationship Id="rId1" Type="http://schemas.openxmlformats.org/officeDocument/2006/relationships/image" Target="../media/image18.jpeg"/></Relationships>
</file>

<file path=ppt/slides/_rels/slide22.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7" Type="http://schemas.openxmlformats.org/officeDocument/2006/relationships/slideLayout" Target="../slideLayouts/slideLayout2.xml"/><Relationship Id="rId26" Type="http://schemas.openxmlformats.org/officeDocument/2006/relationships/tags" Target="../tags/tag222.xml"/><Relationship Id="rId25" Type="http://schemas.openxmlformats.org/officeDocument/2006/relationships/tags" Target="../tags/tag221.xml"/><Relationship Id="rId24" Type="http://schemas.openxmlformats.org/officeDocument/2006/relationships/tags" Target="../tags/tag220.xml"/><Relationship Id="rId23" Type="http://schemas.openxmlformats.org/officeDocument/2006/relationships/tags" Target="../tags/tag219.xml"/><Relationship Id="rId22" Type="http://schemas.openxmlformats.org/officeDocument/2006/relationships/tags" Target="../tags/tag218.xml"/><Relationship Id="rId21" Type="http://schemas.openxmlformats.org/officeDocument/2006/relationships/tags" Target="../tags/tag217.xml"/><Relationship Id="rId20" Type="http://schemas.openxmlformats.org/officeDocument/2006/relationships/tags" Target="../tags/tag216.xml"/><Relationship Id="rId2" Type="http://schemas.openxmlformats.org/officeDocument/2006/relationships/tags" Target="../tags/tag198.xml"/><Relationship Id="rId19" Type="http://schemas.openxmlformats.org/officeDocument/2006/relationships/tags" Target="../tags/tag215.xml"/><Relationship Id="rId18" Type="http://schemas.openxmlformats.org/officeDocument/2006/relationships/tags" Target="../tags/tag214.xml"/><Relationship Id="rId17" Type="http://schemas.openxmlformats.org/officeDocument/2006/relationships/tags" Target="../tags/tag213.xml"/><Relationship Id="rId16" Type="http://schemas.openxmlformats.org/officeDocument/2006/relationships/tags" Target="../tags/tag212.xml"/><Relationship Id="rId15" Type="http://schemas.openxmlformats.org/officeDocument/2006/relationships/tags" Target="../tags/tag211.xml"/><Relationship Id="rId14" Type="http://schemas.openxmlformats.org/officeDocument/2006/relationships/tags" Target="../tags/tag210.xml"/><Relationship Id="rId13" Type="http://schemas.openxmlformats.org/officeDocument/2006/relationships/tags" Target="../tags/tag209.xml"/><Relationship Id="rId12" Type="http://schemas.openxmlformats.org/officeDocument/2006/relationships/tags" Target="../tags/tag208.xml"/><Relationship Id="rId11" Type="http://schemas.openxmlformats.org/officeDocument/2006/relationships/tags" Target="../tags/tag207.xml"/><Relationship Id="rId10" Type="http://schemas.openxmlformats.org/officeDocument/2006/relationships/tags" Target="../tags/tag206.xml"/><Relationship Id="rId1" Type="http://schemas.openxmlformats.org/officeDocument/2006/relationships/tags" Target="../tags/tag19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5" Type="http://schemas.openxmlformats.org/officeDocument/2006/relationships/slideLayout" Target="../slideLayouts/slideLayout2.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tags" Target="../tags/tag7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96.xml"/></Relationships>
</file>

<file path=ppt/slides/_rels/slide9.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102.xml"/><Relationship Id="rId7" Type="http://schemas.openxmlformats.org/officeDocument/2006/relationships/image" Target="../media/image5.jpeg"/><Relationship Id="rId6" Type="http://schemas.openxmlformats.org/officeDocument/2006/relationships/tags" Target="../tags/tag101.xml"/><Relationship Id="rId5" Type="http://schemas.openxmlformats.org/officeDocument/2006/relationships/image" Target="../media/image4.jpeg"/><Relationship Id="rId40" Type="http://schemas.openxmlformats.org/officeDocument/2006/relationships/slideLayout" Target="../slideLayouts/slideLayout2.xml"/><Relationship Id="rId4" Type="http://schemas.openxmlformats.org/officeDocument/2006/relationships/tags" Target="../tags/tag100.xml"/><Relationship Id="rId39" Type="http://schemas.openxmlformats.org/officeDocument/2006/relationships/tags" Target="../tags/tag130.xml"/><Relationship Id="rId38" Type="http://schemas.openxmlformats.org/officeDocument/2006/relationships/tags" Target="../tags/tag129.xml"/><Relationship Id="rId37" Type="http://schemas.openxmlformats.org/officeDocument/2006/relationships/tags" Target="../tags/tag128.xml"/><Relationship Id="rId36" Type="http://schemas.openxmlformats.org/officeDocument/2006/relationships/tags" Target="../tags/tag127.xml"/><Relationship Id="rId35" Type="http://schemas.openxmlformats.org/officeDocument/2006/relationships/tags" Target="../tags/tag126.xml"/><Relationship Id="rId34" Type="http://schemas.openxmlformats.org/officeDocument/2006/relationships/tags" Target="../tags/tag125.xml"/><Relationship Id="rId33" Type="http://schemas.openxmlformats.org/officeDocument/2006/relationships/tags" Target="../tags/tag124.xml"/><Relationship Id="rId32" Type="http://schemas.openxmlformats.org/officeDocument/2006/relationships/tags" Target="../tags/tag123.xml"/><Relationship Id="rId31" Type="http://schemas.openxmlformats.org/officeDocument/2006/relationships/tags" Target="../tags/tag122.xml"/><Relationship Id="rId30" Type="http://schemas.openxmlformats.org/officeDocument/2006/relationships/tags" Target="../tags/tag121.xml"/><Relationship Id="rId3" Type="http://schemas.openxmlformats.org/officeDocument/2006/relationships/tags" Target="../tags/tag99.xml"/><Relationship Id="rId29" Type="http://schemas.openxmlformats.org/officeDocument/2006/relationships/tags" Target="../tags/tag120.xml"/><Relationship Id="rId28" Type="http://schemas.openxmlformats.org/officeDocument/2006/relationships/tags" Target="../tags/tag119.xml"/><Relationship Id="rId27" Type="http://schemas.openxmlformats.org/officeDocument/2006/relationships/tags" Target="../tags/tag118.xml"/><Relationship Id="rId26" Type="http://schemas.openxmlformats.org/officeDocument/2006/relationships/tags" Target="../tags/tag117.xml"/><Relationship Id="rId25" Type="http://schemas.openxmlformats.org/officeDocument/2006/relationships/tags" Target="../tags/tag116.xml"/><Relationship Id="rId24" Type="http://schemas.openxmlformats.org/officeDocument/2006/relationships/tags" Target="../tags/tag115.xml"/><Relationship Id="rId23" Type="http://schemas.openxmlformats.org/officeDocument/2006/relationships/tags" Target="../tags/tag114.xml"/><Relationship Id="rId22" Type="http://schemas.openxmlformats.org/officeDocument/2006/relationships/tags" Target="../tags/tag113.xml"/><Relationship Id="rId21" Type="http://schemas.openxmlformats.org/officeDocument/2006/relationships/tags" Target="../tags/tag112.xml"/><Relationship Id="rId20" Type="http://schemas.openxmlformats.org/officeDocument/2006/relationships/tags" Target="../tags/tag111.xml"/><Relationship Id="rId2" Type="http://schemas.openxmlformats.org/officeDocument/2006/relationships/tags" Target="../tags/tag98.xml"/><Relationship Id="rId19" Type="http://schemas.openxmlformats.org/officeDocument/2006/relationships/tags" Target="../tags/tag110.xml"/><Relationship Id="rId18" Type="http://schemas.openxmlformats.org/officeDocument/2006/relationships/tags" Target="../tags/tag109.xml"/><Relationship Id="rId17" Type="http://schemas.openxmlformats.org/officeDocument/2006/relationships/image" Target="../media/image8.jpeg"/><Relationship Id="rId16" Type="http://schemas.openxmlformats.org/officeDocument/2006/relationships/tags" Target="../tags/tag108.xml"/><Relationship Id="rId15" Type="http://schemas.openxmlformats.org/officeDocument/2006/relationships/image" Target="../media/image7.jpeg"/><Relationship Id="rId14" Type="http://schemas.openxmlformats.org/officeDocument/2006/relationships/tags" Target="../tags/tag107.xml"/><Relationship Id="rId13" Type="http://schemas.openxmlformats.org/officeDocument/2006/relationships/tags" Target="../tags/tag106.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tags" Target="../tags/tag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62799" y="1326649"/>
            <a:ext cx="7467308" cy="829945"/>
          </a:xfrm>
          <a:prstGeom prst="rect">
            <a:avLst/>
          </a:prstGeom>
        </p:spPr>
        <p:txBody>
          <a:bodyPr wrap="square">
            <a:spAutoFit/>
          </a:bodyPr>
          <a:lstStyle/>
          <a:p>
            <a:pPr algn="ctr">
              <a:defRPr/>
            </a:pPr>
            <a:r>
              <a:rPr lang="zh-CN" altLang="en-US" sz="4800" b="1" dirty="0" smtClean="0">
                <a:latin typeface="黑体" panose="02010609060101010101" pitchFamily="49" charset="-122"/>
                <a:ea typeface="黑体" panose="02010609060101010101" pitchFamily="49" charset="-122"/>
              </a:rPr>
              <a:t>明至清中叶的经济与文化</a:t>
            </a:r>
            <a:endParaRPr lang="zh-CN" altLang="en-US" sz="4800" b="1" dirty="0">
              <a:latin typeface="黑体" panose="02010609060101010101" pitchFamily="49" charset="-122"/>
              <a:ea typeface="黑体" panose="02010609060101010101" pitchFamily="49" charset="-122"/>
            </a:endParaRPr>
          </a:p>
        </p:txBody>
      </p:sp>
      <p:sp>
        <p:nvSpPr>
          <p:cNvPr id="5" name="矩形 4"/>
          <p:cNvSpPr/>
          <p:nvPr/>
        </p:nvSpPr>
        <p:spPr>
          <a:xfrm>
            <a:off x="179503" y="404822"/>
            <a:ext cx="2604770" cy="922020"/>
          </a:xfrm>
          <a:prstGeom prst="rect">
            <a:avLst/>
          </a:prstGeom>
        </p:spPr>
        <p:txBody>
          <a:bodyPr wrap="none">
            <a:spAutoFit/>
          </a:bodyPr>
          <a:lstStyle/>
          <a:p>
            <a:pPr>
              <a:defRPr/>
            </a:pPr>
            <a:r>
              <a:rPr lang="zh-CN" altLang="en-US" sz="54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rPr>
              <a:t>第</a:t>
            </a:r>
            <a:r>
              <a:rPr lang="en-US" altLang="zh-CN" sz="54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rPr>
              <a:t>14</a:t>
            </a:r>
            <a:r>
              <a:rPr lang="zh-CN" altLang="en-US" sz="54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rPr>
              <a:t>课</a:t>
            </a:r>
            <a:r>
              <a:rPr lang="en-US" altLang="zh-CN" sz="54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rPr>
              <a:t> </a:t>
            </a:r>
            <a:endParaRPr lang="zh-CN" altLang="en-US" sz="1200" dirty="0">
              <a:latin typeface="微软雅黑" panose="020B0503020204020204" charset="-122"/>
              <a:ea typeface="微软雅黑" panose="020B0503020204020204" charset="-122"/>
            </a:endParaRPr>
          </a:p>
        </p:txBody>
      </p:sp>
      <p:sp>
        <p:nvSpPr>
          <p:cNvPr id="8" name="文本框 2"/>
          <p:cNvSpPr txBox="1"/>
          <p:nvPr/>
        </p:nvSpPr>
        <p:spPr>
          <a:xfrm>
            <a:off x="179696" y="2690533"/>
            <a:ext cx="5072116" cy="3784600"/>
          </a:xfrm>
          <a:prstGeom prst="rect">
            <a:avLst/>
          </a:prstGeom>
          <a:noFill/>
        </p:spPr>
        <p:txBody>
          <a:bodyPr wrap="square" rtlCol="0">
            <a:spAutoFit/>
          </a:bodyPr>
          <a:lstStyle/>
          <a:p>
            <a:pPr algn="ctr">
              <a:lnSpc>
                <a:spcPct val="150000"/>
              </a:lnSpc>
            </a:pPr>
            <a:r>
              <a:rPr lang="zh-CN" altLang="en-US" sz="4000" b="1" dirty="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rPr>
              <a:t>课标</a:t>
            </a:r>
            <a:r>
              <a:rPr lang="zh-CN" altLang="en-US" sz="4000" b="1" dirty="0" smtClean="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rPr>
              <a:t>要求</a:t>
            </a:r>
            <a:endParaRPr lang="en-US" altLang="zh-CN" sz="4000" b="1" dirty="0" smtClean="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nSpc>
                <a:spcPct val="150000"/>
              </a:lnSpc>
            </a:pPr>
            <a:r>
              <a:rPr lang="zh-CN" altLang="en-US" sz="4000" b="1" dirty="0" smtClean="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rPr>
              <a:t>     了解</a:t>
            </a:r>
            <a:r>
              <a:rPr lang="zh-CN" altLang="en-US" sz="4000" b="1" dirty="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rPr>
              <a:t>明清时期社会经济、思想文化的重要变化。</a:t>
            </a:r>
            <a:endParaRPr lang="zh-CN" altLang="en-US" sz="4000" b="1" dirty="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pic>
        <p:nvPicPr>
          <p:cNvPr id="3" name="图片 2" descr="1"/>
          <p:cNvPicPr>
            <a:picLocks noChangeAspect="1"/>
          </p:cNvPicPr>
          <p:nvPr/>
        </p:nvPicPr>
        <p:blipFill>
          <a:blip r:embed="rId1"/>
          <a:srcRect l="2393" t="40092" r="2708" b="4362"/>
          <a:stretch>
            <a:fillRect/>
          </a:stretch>
        </p:blipFill>
        <p:spPr>
          <a:xfrm>
            <a:off x="5495639" y="2223198"/>
            <a:ext cx="6251884" cy="43349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6390" y="67310"/>
            <a:ext cx="9678670" cy="681990"/>
          </a:xfrm>
          <a:prstGeom prst="rect">
            <a:avLst/>
          </a:prstGeom>
          <a:noFill/>
        </p:spPr>
        <p:txBody>
          <a:bodyPr wrap="square" lIns="91440" tIns="45720" rIns="91440" bIns="45720">
            <a:spAutoFit/>
          </a:bodyPr>
          <a:p>
            <a:pPr lvl="0" algn="l">
              <a:lnSpc>
                <a:spcPct val="120000"/>
              </a:lnSpc>
              <a:spcBef>
                <a:spcPts val="0"/>
              </a:spcBef>
              <a:spcAft>
                <a:spcPts val="0"/>
              </a:spcAft>
              <a:buClrTx/>
              <a:buSzTx/>
              <a:buFontTx/>
            </a:pPr>
            <a:r>
              <a:rPr lang="zh-CN" altLang="en-US" sz="3200" b="1" dirty="0">
                <a:ln w="0"/>
                <a:effectLst/>
                <a:latin typeface="微软雅黑" panose="020B0503020204020204" charset="-122"/>
                <a:ea typeface="微软雅黑" panose="020B0503020204020204" charset="-122"/>
                <a:cs typeface="微软雅黑" panose="020B0503020204020204" charset="-122"/>
                <a:sym typeface="+mn-ea"/>
              </a:rPr>
              <a:t>二、思想领域的变化</a:t>
            </a:r>
            <a:endParaRPr lang="zh-CN" altLang="en-US" sz="3200" b="1" dirty="0">
              <a:ln w="0"/>
              <a:effectLst/>
              <a:latin typeface="微软雅黑" panose="020B0503020204020204" charset="-122"/>
              <a:ea typeface="微软雅黑" panose="020B0503020204020204" charset="-122"/>
              <a:cs typeface="微软雅黑" panose="020B0503020204020204" charset="-122"/>
              <a:sym typeface="+mn-ea"/>
            </a:endParaRPr>
          </a:p>
        </p:txBody>
      </p:sp>
      <p:sp>
        <p:nvSpPr>
          <p:cNvPr id="24" name="矩形 23"/>
          <p:cNvSpPr/>
          <p:nvPr/>
        </p:nvSpPr>
        <p:spPr>
          <a:xfrm>
            <a:off x="4218940" y="41275"/>
            <a:ext cx="6648450" cy="681990"/>
          </a:xfrm>
          <a:prstGeom prst="rect">
            <a:avLst/>
          </a:prstGeom>
          <a:noFill/>
        </p:spPr>
        <p:txBody>
          <a:bodyPr wrap="square" lIns="91440" tIns="45720" rIns="91440" bIns="45720">
            <a:spAutoFit/>
          </a:bodyPr>
          <a:p>
            <a:pPr algn="l">
              <a:lnSpc>
                <a:spcPct val="120000"/>
              </a:lnSpc>
              <a:spcBef>
                <a:spcPts val="0"/>
              </a:spcBef>
              <a:spcAft>
                <a:spcPts val="0"/>
              </a:spcAft>
            </a:pPr>
            <a:r>
              <a:rPr lang="en-US" sz="3200" b="1" dirty="0">
                <a:ln w="0"/>
                <a:solidFill>
                  <a:srgbClr val="C16468"/>
                </a:solidFill>
                <a:effectLst/>
                <a:latin typeface="微软雅黑" panose="020B0503020204020204" charset="-122"/>
                <a:ea typeface="微软雅黑" panose="020B0503020204020204" charset="-122"/>
              </a:rPr>
              <a:t>1</a:t>
            </a:r>
            <a:r>
              <a:rPr lang="zh-CN" altLang="en-US" sz="3200" b="1" dirty="0">
                <a:ln w="0"/>
                <a:solidFill>
                  <a:srgbClr val="C16468"/>
                </a:solidFill>
                <a:effectLst/>
                <a:latin typeface="微软雅黑" panose="020B0503020204020204" charset="-122"/>
                <a:ea typeface="微软雅黑" panose="020B0503020204020204" charset="-122"/>
              </a:rPr>
              <a:t>、</a:t>
            </a:r>
            <a:r>
              <a:rPr lang="zh-CN" altLang="en-US" sz="3200" b="1" dirty="0">
                <a:ln w="0"/>
                <a:solidFill>
                  <a:srgbClr val="C16468"/>
                </a:solidFill>
                <a:effectLst/>
                <a:latin typeface="微软雅黑" panose="020B0503020204020204" charset="-122"/>
                <a:ea typeface="微软雅黑" panose="020B0503020204020204" charset="-122"/>
              </a:rPr>
              <a:t>陆王心学</a:t>
            </a:r>
            <a:endParaRPr lang="zh-CN" altLang="en-US" sz="3200" b="1" dirty="0">
              <a:ln w="0"/>
              <a:solidFill>
                <a:srgbClr val="C16468"/>
              </a:solidFill>
              <a:effectLst/>
              <a:latin typeface="微软雅黑" panose="020B0503020204020204" charset="-122"/>
              <a:ea typeface="微软雅黑" panose="020B0503020204020204" charset="-122"/>
            </a:endParaRPr>
          </a:p>
        </p:txBody>
      </p:sp>
      <p:grpSp>
        <p:nvGrpSpPr>
          <p:cNvPr id="34" name="组合 33"/>
          <p:cNvGrpSpPr/>
          <p:nvPr>
            <p:custDataLst>
              <p:tags r:id="rId1"/>
            </p:custDataLst>
          </p:nvPr>
        </p:nvGrpSpPr>
        <p:grpSpPr>
          <a:xfrm>
            <a:off x="751840" y="1575435"/>
            <a:ext cx="2595880" cy="4200525"/>
            <a:chOff x="956" y="2938"/>
            <a:chExt cx="4088" cy="6615"/>
          </a:xfrm>
        </p:grpSpPr>
        <p:sp>
          <p:nvSpPr>
            <p:cNvPr id="22" name="圆角矩形 21"/>
            <p:cNvSpPr/>
            <p:nvPr>
              <p:custDataLst>
                <p:tags r:id="rId2"/>
              </p:custDataLst>
            </p:nvPr>
          </p:nvSpPr>
          <p:spPr>
            <a:xfrm>
              <a:off x="1725" y="2938"/>
              <a:ext cx="2746" cy="750"/>
            </a:xfrm>
            <a:prstGeom prst="roundRect">
              <a:avLst/>
            </a:prstGeom>
            <a:solidFill>
              <a:srgbClr val="C16468"/>
            </a:solidFill>
            <a:ln>
              <a:noFill/>
            </a:ln>
          </p:spPr>
          <p:style>
            <a:lnRef idx="2">
              <a:schemeClr val="accent4"/>
            </a:lnRef>
            <a:fillRef idx="1">
              <a:schemeClr val="lt1"/>
            </a:fillRef>
            <a:effectRef idx="0">
              <a:schemeClr val="accent4"/>
            </a:effectRef>
            <a:fontRef idx="minor">
              <a:schemeClr val="dk1"/>
            </a:fontRef>
          </p:style>
          <p:txBody>
            <a:bodyPr vertOverflow="overflow" horzOverflow="overflow" vert="horz" wrap="square" lIns="91440" tIns="45720" rIns="91440" bIns="45720" numCol="1" spcCol="0" rtlCol="0" fromWordArt="0" anchor="ctr" anchorCtr="0" forceAA="0" compatLnSpc="1">
              <a:spAutoFit/>
            </a:bodyPr>
            <a:p>
              <a:pPr lvl="0" algn="ctr">
                <a:spcBef>
                  <a:spcPts val="0"/>
                </a:spcBef>
                <a:spcAft>
                  <a:spcPts val="0"/>
                </a:spcAft>
                <a:buClrTx/>
                <a:buSzTx/>
                <a:buFontTx/>
              </a:pPr>
              <a:r>
                <a:rPr lang="zh-CN" altLang="en-US" sz="2200" b="1" dirty="0">
                  <a:ln w="0"/>
                  <a:solidFill>
                    <a:schemeClr val="bg1"/>
                  </a:solidFill>
                  <a:effectLst/>
                  <a:latin typeface="微软雅黑" panose="020B0503020204020204" charset="-122"/>
                  <a:ea typeface="微软雅黑" panose="020B0503020204020204" charset="-122"/>
                  <a:sym typeface="+mn-ea"/>
                </a:rPr>
                <a:t>理在心中</a:t>
              </a:r>
              <a:endParaRPr lang="zh-CN" altLang="en-US" sz="2200" b="1" dirty="0">
                <a:ln w="0"/>
                <a:solidFill>
                  <a:schemeClr val="bg1"/>
                </a:solidFill>
                <a:effectLst/>
                <a:latin typeface="微软雅黑" panose="020B0503020204020204" charset="-122"/>
                <a:ea typeface="微软雅黑" panose="020B0503020204020204" charset="-122"/>
                <a:sym typeface="+mn-ea"/>
              </a:endParaRPr>
            </a:p>
          </p:txBody>
        </p:sp>
        <p:grpSp>
          <p:nvGrpSpPr>
            <p:cNvPr id="7" name="组合 6"/>
            <p:cNvGrpSpPr/>
            <p:nvPr/>
          </p:nvGrpSpPr>
          <p:grpSpPr>
            <a:xfrm>
              <a:off x="1436" y="3744"/>
              <a:ext cx="3323" cy="3445"/>
              <a:chOff x="1436" y="3183"/>
              <a:chExt cx="3323" cy="3445"/>
            </a:xfrm>
          </p:grpSpPr>
          <p:pic>
            <p:nvPicPr>
              <p:cNvPr id="100" name="图片 99"/>
              <p:cNvPicPr/>
              <p:nvPr>
                <p:custDataLst>
                  <p:tags r:id="rId3"/>
                </p:custDataLst>
              </p:nvPr>
            </p:nvPicPr>
            <p:blipFill>
              <a:blip r:embed="rId4">
                <a:clrChange>
                  <a:clrFrom>
                    <a:srgbClr val="F8EEEF">
                      <a:alpha val="100000"/>
                    </a:srgbClr>
                  </a:clrFrom>
                  <a:clrTo>
                    <a:srgbClr val="F8EEEF">
                      <a:alpha val="100000"/>
                      <a:alpha val="0"/>
                    </a:srgbClr>
                  </a:clrTo>
                </a:clrChange>
              </a:blip>
              <a:srcRect l="4068" t="12065" r="2587" b="14176"/>
              <a:stretch>
                <a:fillRect/>
              </a:stretch>
            </p:blipFill>
            <p:spPr>
              <a:xfrm>
                <a:off x="1436" y="3183"/>
                <a:ext cx="3323" cy="3445"/>
              </a:xfrm>
              <a:prstGeom prst="rect">
                <a:avLst/>
              </a:prstGeom>
              <a:noFill/>
              <a:ln w="9525">
                <a:noFill/>
              </a:ln>
            </p:spPr>
          </p:pic>
          <p:sp>
            <p:nvSpPr>
              <p:cNvPr id="5" name="心形 4"/>
              <p:cNvSpPr/>
              <p:nvPr>
                <p:custDataLst>
                  <p:tags r:id="rId5"/>
                </p:custDataLst>
              </p:nvPr>
            </p:nvSpPr>
            <p:spPr>
              <a:xfrm>
                <a:off x="2532" y="4410"/>
                <a:ext cx="1131" cy="991"/>
              </a:xfrm>
              <a:prstGeom prst="heart">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6" name="文本框 5"/>
              <p:cNvSpPr txBox="1"/>
              <p:nvPr>
                <p:custDataLst>
                  <p:tags r:id="rId6"/>
                </p:custDataLst>
              </p:nvPr>
            </p:nvSpPr>
            <p:spPr>
              <a:xfrm>
                <a:off x="2482" y="4560"/>
                <a:ext cx="1199" cy="725"/>
              </a:xfrm>
              <a:prstGeom prst="rect">
                <a:avLst/>
              </a:prstGeom>
              <a:noFill/>
            </p:spPr>
            <p:txBody>
              <a:bodyPr wrap="square" rtlCol="0">
                <a:spAutoFit/>
              </a:bodyPr>
              <a:p>
                <a:pPr algn="ctr"/>
                <a:r>
                  <a:rPr lang="zh-CN" altLang="en-US" sz="2400" b="1">
                    <a:latin typeface="微软雅黑" panose="020B0503020204020204" charset="-122"/>
                    <a:ea typeface="微软雅黑" panose="020B0503020204020204" charset="-122"/>
                  </a:rPr>
                  <a:t>理</a:t>
                </a:r>
                <a:endParaRPr lang="zh-CN" altLang="en-US" sz="2400" b="1">
                  <a:latin typeface="微软雅黑" panose="020B0503020204020204" charset="-122"/>
                  <a:ea typeface="微软雅黑" panose="020B0503020204020204" charset="-122"/>
                </a:endParaRPr>
              </a:p>
            </p:txBody>
          </p:sp>
        </p:grpSp>
        <p:sp>
          <p:nvSpPr>
            <p:cNvPr id="21" name="文本框 20"/>
            <p:cNvSpPr txBox="1"/>
            <p:nvPr>
              <p:custDataLst>
                <p:tags r:id="rId7"/>
              </p:custDataLst>
            </p:nvPr>
          </p:nvSpPr>
          <p:spPr>
            <a:xfrm>
              <a:off x="956" y="7189"/>
              <a:ext cx="4088" cy="2364"/>
            </a:xfrm>
            <a:prstGeom prst="rect">
              <a:avLst/>
            </a:prstGeom>
            <a:extLst>
              <a:ext uri="{909E8E84-426E-40DD-AFC4-6F175D3DCCD1}">
                <a14:hiddenFill xmlns:a14="http://schemas.microsoft.com/office/drawing/2010/main">
                  <a:solidFill>
                    <a:schemeClr val="accent2">
                      <a:lumMod val="20000"/>
                      <a:lumOff val="80000"/>
                    </a:schemeClr>
                  </a:solidFill>
                </a14:hiddenFill>
              </a:ext>
            </a:extLst>
          </p:spPr>
          <p:style>
            <a:lnRef idx="2">
              <a:schemeClr val="accent4"/>
            </a:lnRef>
            <a:fillRef idx="1">
              <a:schemeClr val="lt1"/>
            </a:fillRef>
            <a:effectRef idx="0">
              <a:schemeClr val="accent4"/>
            </a:effectRef>
            <a:fontRef idx="minor">
              <a:schemeClr val="dk1"/>
            </a:fontRef>
          </p:style>
          <p:txBody>
            <a:bodyPr vertOverflow="overflow" horzOverflow="overflow" vert="horz" wrap="square" numCol="1" spcCol="0" rtlCol="0" fromWordArt="0" anchor="ctr" anchorCtr="0" forceAA="0" compatLnSpc="1">
              <a:noAutofit/>
            </a:bodyPr>
            <a:p>
              <a:pPr lvl="0" algn="l">
                <a:lnSpc>
                  <a:spcPct val="130000"/>
                </a:lnSpc>
                <a:spcBef>
                  <a:spcPts val="0"/>
                </a:spcBef>
                <a:spcAft>
                  <a:spcPts val="0"/>
                </a:spcAft>
                <a:buClrTx/>
                <a:buSzTx/>
                <a:buFontTx/>
              </a:pPr>
              <a:r>
                <a:rPr lang="zh-CN" sz="2200" b="1">
                  <a:latin typeface="楷体" panose="02010609060101010101" charset="-122"/>
                  <a:ea typeface="楷体" panose="02010609060101010101" charset="-122"/>
                  <a:cs typeface="楷体" panose="02010609060101010101" charset="-122"/>
                  <a:sym typeface="+mn-ea"/>
                </a:rPr>
                <a:t>天理在每个人的心中，每个人都是有良知的个体。</a:t>
              </a:r>
              <a:endParaRPr lang="zh-CN" sz="2200" b="1">
                <a:latin typeface="楷体" panose="02010609060101010101" charset="-122"/>
                <a:ea typeface="楷体" panose="02010609060101010101" charset="-122"/>
                <a:cs typeface="楷体" panose="02010609060101010101" charset="-122"/>
                <a:sym typeface="+mn-ea"/>
              </a:endParaRPr>
            </a:p>
          </p:txBody>
        </p:sp>
      </p:grpSp>
      <p:grpSp>
        <p:nvGrpSpPr>
          <p:cNvPr id="35" name="组合 34"/>
          <p:cNvGrpSpPr/>
          <p:nvPr>
            <p:custDataLst>
              <p:tags r:id="rId8"/>
            </p:custDataLst>
          </p:nvPr>
        </p:nvGrpSpPr>
        <p:grpSpPr>
          <a:xfrm>
            <a:off x="3194050" y="1495425"/>
            <a:ext cx="3334385" cy="4199890"/>
            <a:chOff x="4753" y="2955"/>
            <a:chExt cx="5251" cy="6614"/>
          </a:xfrm>
        </p:grpSpPr>
        <p:grpSp>
          <p:nvGrpSpPr>
            <p:cNvPr id="14" name="组合 13"/>
            <p:cNvGrpSpPr/>
            <p:nvPr/>
          </p:nvGrpSpPr>
          <p:grpSpPr>
            <a:xfrm>
              <a:off x="5716" y="2955"/>
              <a:ext cx="3322" cy="4267"/>
              <a:chOff x="4645" y="2241"/>
              <a:chExt cx="3322" cy="4267"/>
            </a:xfrm>
          </p:grpSpPr>
          <p:grpSp>
            <p:nvGrpSpPr>
              <p:cNvPr id="8" name="组合 7"/>
              <p:cNvGrpSpPr/>
              <p:nvPr/>
            </p:nvGrpSpPr>
            <p:grpSpPr>
              <a:xfrm>
                <a:off x="4645" y="3064"/>
                <a:ext cx="3323" cy="3445"/>
                <a:chOff x="1436" y="3183"/>
                <a:chExt cx="3323" cy="3445"/>
              </a:xfrm>
            </p:grpSpPr>
            <p:pic>
              <p:nvPicPr>
                <p:cNvPr id="9" name="图片 8"/>
                <p:cNvPicPr/>
                <p:nvPr>
                  <p:custDataLst>
                    <p:tags r:id="rId9"/>
                  </p:custDataLst>
                </p:nvPr>
              </p:nvPicPr>
              <p:blipFill>
                <a:blip r:embed="rId4">
                  <a:clrChange>
                    <a:clrFrom>
                      <a:srgbClr val="F8EEEF">
                        <a:alpha val="100000"/>
                      </a:srgbClr>
                    </a:clrFrom>
                    <a:clrTo>
                      <a:srgbClr val="F8EEEF">
                        <a:alpha val="100000"/>
                        <a:alpha val="0"/>
                      </a:srgbClr>
                    </a:clrTo>
                  </a:clrChange>
                </a:blip>
                <a:srcRect l="4068" t="12065" r="2587" b="14176"/>
                <a:stretch>
                  <a:fillRect/>
                </a:stretch>
              </p:blipFill>
              <p:spPr>
                <a:xfrm>
                  <a:off x="1436" y="3183"/>
                  <a:ext cx="3323" cy="3445"/>
                </a:xfrm>
                <a:prstGeom prst="rect">
                  <a:avLst/>
                </a:prstGeom>
                <a:noFill/>
                <a:ln w="9525">
                  <a:noFill/>
                </a:ln>
              </p:spPr>
            </p:pic>
            <p:sp>
              <p:nvSpPr>
                <p:cNvPr id="10" name="心形 9"/>
                <p:cNvSpPr/>
                <p:nvPr>
                  <p:custDataLst>
                    <p:tags r:id="rId10"/>
                  </p:custDataLst>
                </p:nvPr>
              </p:nvSpPr>
              <p:spPr>
                <a:xfrm>
                  <a:off x="2532" y="4410"/>
                  <a:ext cx="1131" cy="991"/>
                </a:xfrm>
                <a:prstGeom prst="heart">
                  <a:avLst/>
                </a:prstGeom>
                <a:solidFill>
                  <a:schemeClr val="tx1"/>
                </a:solidFill>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11" name="文本框 10"/>
                <p:cNvSpPr txBox="1"/>
                <p:nvPr>
                  <p:custDataLst>
                    <p:tags r:id="rId11"/>
                  </p:custDataLst>
                </p:nvPr>
              </p:nvSpPr>
              <p:spPr>
                <a:xfrm>
                  <a:off x="2482" y="4560"/>
                  <a:ext cx="1199" cy="725"/>
                </a:xfrm>
                <a:prstGeom prst="rect">
                  <a:avLst/>
                </a:prstGeom>
                <a:noFill/>
              </p:spPr>
              <p:txBody>
                <a:bodyPr wrap="square" rtlCol="0">
                  <a:spAutoFit/>
                </a:bodyPr>
                <a:p>
                  <a:pPr algn="ctr"/>
                  <a:r>
                    <a:rPr lang="zh-CN" altLang="en-US" sz="2400" b="1">
                      <a:solidFill>
                        <a:schemeClr val="bg1"/>
                      </a:solidFill>
                      <a:latin typeface="微软雅黑" panose="020B0503020204020204" charset="-122"/>
                      <a:ea typeface="微软雅黑" panose="020B0503020204020204" charset="-122"/>
                    </a:rPr>
                    <a:t>欲</a:t>
                  </a:r>
                  <a:endParaRPr lang="zh-CN" altLang="en-US" sz="2400" b="1">
                    <a:solidFill>
                      <a:schemeClr val="bg1"/>
                    </a:solidFill>
                    <a:latin typeface="微软雅黑" panose="020B0503020204020204" charset="-122"/>
                    <a:ea typeface="微软雅黑" panose="020B0503020204020204" charset="-122"/>
                  </a:endParaRPr>
                </a:p>
              </p:txBody>
            </p:sp>
          </p:grpSp>
          <p:sp>
            <p:nvSpPr>
              <p:cNvPr id="12" name="圆角矩形 11"/>
              <p:cNvSpPr/>
              <p:nvPr>
                <p:custDataLst>
                  <p:tags r:id="rId12"/>
                </p:custDataLst>
              </p:nvPr>
            </p:nvSpPr>
            <p:spPr>
              <a:xfrm>
                <a:off x="4848" y="2241"/>
                <a:ext cx="2746" cy="750"/>
              </a:xfrm>
              <a:prstGeom prst="roundRect">
                <a:avLst/>
              </a:prstGeom>
              <a:solidFill>
                <a:srgbClr val="C16468"/>
              </a:solidFill>
              <a:ln>
                <a:noFill/>
              </a:ln>
            </p:spPr>
            <p:style>
              <a:lnRef idx="2">
                <a:schemeClr val="accent4"/>
              </a:lnRef>
              <a:fillRef idx="1">
                <a:schemeClr val="lt1"/>
              </a:fillRef>
              <a:effectRef idx="0">
                <a:schemeClr val="accent4"/>
              </a:effectRef>
              <a:fontRef idx="minor">
                <a:schemeClr val="dk1"/>
              </a:fontRef>
            </p:style>
            <p:txBody>
              <a:bodyPr vertOverflow="overflow" horzOverflow="overflow" vert="horz" wrap="square" lIns="91440" tIns="45720" rIns="91440" bIns="45720" numCol="1" spcCol="0" rtlCol="0" fromWordArt="0" anchor="ctr" anchorCtr="0" forceAA="0" compatLnSpc="1">
                <a:spAutoFit/>
              </a:bodyPr>
              <a:p>
                <a:pPr lvl="0" algn="ctr">
                  <a:spcBef>
                    <a:spcPts val="0"/>
                  </a:spcBef>
                  <a:spcAft>
                    <a:spcPts val="0"/>
                  </a:spcAft>
                  <a:buClrTx/>
                  <a:buSzTx/>
                  <a:buFontTx/>
                </a:pPr>
                <a:r>
                  <a:rPr lang="zh-CN" altLang="en-US" sz="2200" b="1" dirty="0">
                    <a:ln w="0"/>
                    <a:solidFill>
                      <a:schemeClr val="bg1"/>
                    </a:solidFill>
                    <a:effectLst/>
                    <a:latin typeface="微软雅黑" panose="020B0503020204020204" charset="-122"/>
                    <a:ea typeface="微软雅黑" panose="020B0503020204020204" charset="-122"/>
                    <a:sym typeface="+mn-ea"/>
                  </a:rPr>
                  <a:t>被欲望蒙蔽</a:t>
                </a:r>
                <a:endParaRPr lang="zh-CN" altLang="en-US" sz="2200" b="1" dirty="0">
                  <a:ln w="0"/>
                  <a:solidFill>
                    <a:schemeClr val="bg1"/>
                  </a:solidFill>
                  <a:effectLst/>
                  <a:latin typeface="微软雅黑" panose="020B0503020204020204" charset="-122"/>
                  <a:ea typeface="微软雅黑" panose="020B0503020204020204" charset="-122"/>
                  <a:sym typeface="+mn-ea"/>
                </a:endParaRPr>
              </a:p>
            </p:txBody>
          </p:sp>
        </p:grpSp>
        <p:sp>
          <p:nvSpPr>
            <p:cNvPr id="17" name="文本框 16"/>
            <p:cNvSpPr txBox="1"/>
            <p:nvPr>
              <p:custDataLst>
                <p:tags r:id="rId13"/>
              </p:custDataLst>
            </p:nvPr>
          </p:nvSpPr>
          <p:spPr>
            <a:xfrm>
              <a:off x="5591" y="7332"/>
              <a:ext cx="4413" cy="2237"/>
            </a:xfrm>
            <a:prstGeom prst="rect">
              <a:avLst/>
            </a:prstGeom>
            <a:extLst>
              <a:ext uri="{909E8E84-426E-40DD-AFC4-6F175D3DCCD1}">
                <a14:hiddenFill xmlns:a14="http://schemas.microsoft.com/office/drawing/2010/main">
                  <a:solidFill>
                    <a:schemeClr val="accent2">
                      <a:lumMod val="20000"/>
                      <a:lumOff val="80000"/>
                    </a:schemeClr>
                  </a:solidFill>
                </a14:hiddenFill>
              </a:ext>
            </a:extLst>
          </p:spPr>
          <p:style>
            <a:lnRef idx="2">
              <a:schemeClr val="accent4"/>
            </a:lnRef>
            <a:fillRef idx="1">
              <a:schemeClr val="lt1"/>
            </a:fillRef>
            <a:effectRef idx="0">
              <a:schemeClr val="accent4"/>
            </a:effectRef>
            <a:fontRef idx="minor">
              <a:schemeClr val="dk1"/>
            </a:fontRef>
          </p:style>
          <p:txBody>
            <a:bodyPr vertOverflow="overflow" horzOverflow="overflow" vert="horz" wrap="square" numCol="1" spcCol="0" rtlCol="0" fromWordArt="0" anchor="ctr" anchorCtr="0" forceAA="0" compatLnSpc="1">
              <a:noAutofit/>
            </a:bodyPr>
            <a:p>
              <a:pPr lvl="0" algn="l">
                <a:lnSpc>
                  <a:spcPct val="130000"/>
                </a:lnSpc>
                <a:spcBef>
                  <a:spcPts val="0"/>
                </a:spcBef>
                <a:spcAft>
                  <a:spcPts val="0"/>
                </a:spcAft>
                <a:buClrTx/>
                <a:buSzTx/>
                <a:buFontTx/>
              </a:pPr>
              <a:r>
                <a:rPr lang="zh-CN" sz="2200" b="1">
                  <a:latin typeface="楷体" panose="02010609060101010101" charset="-122"/>
                  <a:ea typeface="楷体" panose="02010609060101010101" charset="-122"/>
                  <a:cs typeface="楷体" panose="02010609060101010101" charset="-122"/>
                  <a:sym typeface="+mn-ea"/>
                </a:rPr>
                <a:t>人容易被外在的诱惑所蒙蔽，做出违背天理的行为。</a:t>
              </a:r>
              <a:endParaRPr lang="zh-CN" sz="2200" b="1">
                <a:latin typeface="楷体" panose="02010609060101010101" charset="-122"/>
                <a:ea typeface="楷体" panose="02010609060101010101" charset="-122"/>
                <a:cs typeface="楷体" panose="02010609060101010101" charset="-122"/>
                <a:sym typeface="+mn-ea"/>
              </a:endParaRPr>
            </a:p>
          </p:txBody>
        </p:sp>
        <p:sp>
          <p:nvSpPr>
            <p:cNvPr id="18" name="右箭头 17"/>
            <p:cNvSpPr/>
            <p:nvPr>
              <p:custDataLst>
                <p:tags r:id="rId14"/>
              </p:custDataLst>
            </p:nvPr>
          </p:nvSpPr>
          <p:spPr>
            <a:xfrm>
              <a:off x="4753" y="5003"/>
              <a:ext cx="887" cy="88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grpSp>
      <p:grpSp>
        <p:nvGrpSpPr>
          <p:cNvPr id="36" name="组合 35"/>
          <p:cNvGrpSpPr/>
          <p:nvPr/>
        </p:nvGrpSpPr>
        <p:grpSpPr>
          <a:xfrm>
            <a:off x="5995670" y="2142490"/>
            <a:ext cx="2307590" cy="1329690"/>
            <a:chOff x="9214" y="3831"/>
            <a:chExt cx="3634" cy="2094"/>
          </a:xfrm>
        </p:grpSpPr>
        <p:sp>
          <p:nvSpPr>
            <p:cNvPr id="29" name="右箭头 28"/>
            <p:cNvSpPr/>
            <p:nvPr/>
          </p:nvSpPr>
          <p:spPr>
            <a:xfrm>
              <a:off x="9214" y="5039"/>
              <a:ext cx="3634" cy="88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30" name="矩形 29"/>
            <p:cNvSpPr/>
            <p:nvPr/>
          </p:nvSpPr>
          <p:spPr>
            <a:xfrm>
              <a:off x="9592" y="3831"/>
              <a:ext cx="2817" cy="1307"/>
            </a:xfrm>
            <a:prstGeom prst="rect">
              <a:avLst/>
            </a:prstGeom>
            <a:noFill/>
          </p:spPr>
          <p:txBody>
            <a:bodyPr wrap="square" lIns="91440" tIns="45720" rIns="91440" bIns="45720">
              <a:spAutoFit/>
            </a:bodyPr>
            <a:p>
              <a:pPr lvl="0" algn="l">
                <a:lnSpc>
                  <a:spcPct val="120000"/>
                </a:lnSpc>
                <a:spcBef>
                  <a:spcPts val="0"/>
                </a:spcBef>
                <a:spcAft>
                  <a:spcPts val="0"/>
                </a:spcAft>
                <a:buClrTx/>
                <a:buSzTx/>
                <a:buFontTx/>
              </a:pPr>
              <a:r>
                <a:rPr lang="zh-CN" altLang="en-US" sz="2000" dirty="0">
                  <a:ln w="0"/>
                  <a:effectLst/>
                  <a:latin typeface="微软雅黑" panose="020B0503020204020204" charset="-122"/>
                  <a:ea typeface="微软雅黑" panose="020B0503020204020204" charset="-122"/>
                  <a:cs typeface="微软雅黑" panose="020B0503020204020204" charset="-122"/>
                  <a:sym typeface="+mn-ea"/>
                </a:rPr>
                <a:t>如何找到</a:t>
              </a:r>
              <a:endParaRPr lang="zh-CN" altLang="en-US" sz="2000" dirty="0">
                <a:ln w="0"/>
                <a:effectLst/>
                <a:latin typeface="微软雅黑" panose="020B0503020204020204" charset="-122"/>
                <a:ea typeface="微软雅黑" panose="020B0503020204020204" charset="-122"/>
                <a:cs typeface="微软雅黑" panose="020B0503020204020204" charset="-122"/>
                <a:sym typeface="+mn-ea"/>
              </a:endParaRPr>
            </a:p>
            <a:p>
              <a:pPr lvl="0" algn="l">
                <a:lnSpc>
                  <a:spcPct val="120000"/>
                </a:lnSpc>
                <a:spcBef>
                  <a:spcPts val="0"/>
                </a:spcBef>
                <a:spcAft>
                  <a:spcPts val="0"/>
                </a:spcAft>
                <a:buClrTx/>
                <a:buSzTx/>
                <a:buFontTx/>
              </a:pPr>
              <a:r>
                <a:rPr lang="zh-CN" altLang="en-US" sz="2000" dirty="0">
                  <a:ln w="0"/>
                  <a:effectLst/>
                  <a:latin typeface="微软雅黑" panose="020B0503020204020204" charset="-122"/>
                  <a:ea typeface="微软雅黑" panose="020B0503020204020204" charset="-122"/>
                  <a:cs typeface="微软雅黑" panose="020B0503020204020204" charset="-122"/>
                  <a:sym typeface="+mn-ea"/>
                </a:rPr>
                <a:t>内在的良知？</a:t>
              </a:r>
              <a:endParaRPr lang="zh-CN" altLang="en-US" sz="2000" dirty="0">
                <a:ln w="0"/>
                <a:effectLst/>
                <a:latin typeface="微软雅黑" panose="020B0503020204020204" charset="-122"/>
                <a:ea typeface="微软雅黑" panose="020B0503020204020204" charset="-122"/>
                <a:cs typeface="微软雅黑" panose="020B0503020204020204" charset="-122"/>
                <a:sym typeface="+mn-ea"/>
              </a:endParaRPr>
            </a:p>
          </p:txBody>
        </p:sp>
      </p:grpSp>
      <p:grpSp>
        <p:nvGrpSpPr>
          <p:cNvPr id="37" name="组合 36"/>
          <p:cNvGrpSpPr/>
          <p:nvPr/>
        </p:nvGrpSpPr>
        <p:grpSpPr>
          <a:xfrm>
            <a:off x="7087235" y="1390650"/>
            <a:ext cx="4524375" cy="4306570"/>
            <a:chOff x="10933" y="2647"/>
            <a:chExt cx="7125" cy="6782"/>
          </a:xfrm>
        </p:grpSpPr>
        <p:grpSp>
          <p:nvGrpSpPr>
            <p:cNvPr id="19" name="组合 18"/>
            <p:cNvGrpSpPr/>
            <p:nvPr/>
          </p:nvGrpSpPr>
          <p:grpSpPr>
            <a:xfrm>
              <a:off x="13030" y="2647"/>
              <a:ext cx="3323" cy="4593"/>
              <a:chOff x="4645" y="1916"/>
              <a:chExt cx="3323" cy="4593"/>
            </a:xfrm>
          </p:grpSpPr>
          <p:pic>
            <p:nvPicPr>
              <p:cNvPr id="25" name="图片 24"/>
              <p:cNvPicPr/>
              <p:nvPr/>
            </p:nvPicPr>
            <p:blipFill>
              <a:blip r:embed="rId4">
                <a:clrChange>
                  <a:clrFrom>
                    <a:srgbClr val="F8EEEF">
                      <a:alpha val="100000"/>
                    </a:srgbClr>
                  </a:clrFrom>
                  <a:clrTo>
                    <a:srgbClr val="F8EEEF">
                      <a:alpha val="100000"/>
                      <a:alpha val="0"/>
                    </a:srgbClr>
                  </a:clrTo>
                </a:clrChange>
              </a:blip>
              <a:srcRect l="4068" t="12065" r="2587" b="14176"/>
              <a:stretch>
                <a:fillRect/>
              </a:stretch>
            </p:blipFill>
            <p:spPr>
              <a:xfrm>
                <a:off x="4645" y="3064"/>
                <a:ext cx="3323" cy="3445"/>
              </a:xfrm>
              <a:prstGeom prst="rect">
                <a:avLst/>
              </a:prstGeom>
              <a:noFill/>
              <a:ln w="9525">
                <a:noFill/>
              </a:ln>
            </p:spPr>
          </p:pic>
          <p:sp>
            <p:nvSpPr>
              <p:cNvPr id="28" name="圆角矩形 27"/>
              <p:cNvSpPr/>
              <p:nvPr/>
            </p:nvSpPr>
            <p:spPr>
              <a:xfrm>
                <a:off x="4848" y="1916"/>
                <a:ext cx="2746" cy="1399"/>
              </a:xfrm>
              <a:prstGeom prst="roundRect">
                <a:avLst/>
              </a:prstGeom>
              <a:solidFill>
                <a:srgbClr val="C16468"/>
              </a:solidFill>
              <a:ln>
                <a:noFill/>
              </a:ln>
            </p:spPr>
            <p:style>
              <a:lnRef idx="2">
                <a:schemeClr val="accent4"/>
              </a:lnRef>
              <a:fillRef idx="1">
                <a:schemeClr val="lt1"/>
              </a:fillRef>
              <a:effectRef idx="0">
                <a:schemeClr val="accent4"/>
              </a:effectRef>
              <a:fontRef idx="minor">
                <a:schemeClr val="dk1"/>
              </a:fontRef>
            </p:style>
            <p:txBody>
              <a:bodyPr vertOverflow="overflow" horzOverflow="overflow" vert="horz" wrap="square" lIns="91440" tIns="45720" rIns="91440" bIns="45720" numCol="1" spcCol="0" rtlCol="0" fromWordArt="0" anchor="ctr" anchorCtr="0" forceAA="0" compatLnSpc="1">
                <a:spAutoFit/>
              </a:bodyPr>
              <a:p>
                <a:pPr lvl="0" algn="ctr">
                  <a:spcBef>
                    <a:spcPts val="0"/>
                  </a:spcBef>
                  <a:spcAft>
                    <a:spcPts val="0"/>
                  </a:spcAft>
                  <a:buClrTx/>
                  <a:buSzTx/>
                  <a:buFontTx/>
                </a:pPr>
                <a:r>
                  <a:rPr lang="zh-CN" altLang="en-US" sz="2200" b="1" dirty="0">
                    <a:ln w="0"/>
                    <a:solidFill>
                      <a:schemeClr val="bg1"/>
                    </a:solidFill>
                    <a:effectLst/>
                    <a:latin typeface="微软雅黑" panose="020B0503020204020204" charset="-122"/>
                    <a:ea typeface="微软雅黑" panose="020B0503020204020204" charset="-122"/>
                    <a:sym typeface="+mn-ea"/>
                  </a:rPr>
                  <a:t>致良</a:t>
                </a:r>
                <a:r>
                  <a:rPr lang="zh-CN" altLang="en-US" sz="2200" b="1" dirty="0">
                    <a:ln w="0"/>
                    <a:solidFill>
                      <a:schemeClr val="bg1"/>
                    </a:solidFill>
                    <a:effectLst/>
                    <a:latin typeface="微软雅黑" panose="020B0503020204020204" charset="-122"/>
                    <a:ea typeface="微软雅黑" panose="020B0503020204020204" charset="-122"/>
                    <a:sym typeface="+mn-ea"/>
                  </a:rPr>
                  <a:t>知</a:t>
                </a:r>
                <a:endParaRPr lang="zh-CN" altLang="en-US" sz="2200" b="1" dirty="0">
                  <a:ln w="0"/>
                  <a:solidFill>
                    <a:schemeClr val="bg1"/>
                  </a:solidFill>
                  <a:effectLst/>
                  <a:latin typeface="微软雅黑" panose="020B0503020204020204" charset="-122"/>
                  <a:ea typeface="微软雅黑" panose="020B0503020204020204" charset="-122"/>
                  <a:sym typeface="+mn-ea"/>
                </a:endParaRPr>
              </a:p>
              <a:p>
                <a:pPr lvl="0" algn="ctr">
                  <a:spcBef>
                    <a:spcPts val="0"/>
                  </a:spcBef>
                  <a:spcAft>
                    <a:spcPts val="0"/>
                  </a:spcAft>
                  <a:buClrTx/>
                  <a:buSzTx/>
                  <a:buFontTx/>
                </a:pPr>
                <a:r>
                  <a:rPr lang="zh-CN" altLang="en-US" sz="2200" b="1" dirty="0">
                    <a:ln w="0"/>
                    <a:solidFill>
                      <a:schemeClr val="bg1"/>
                    </a:solidFill>
                    <a:effectLst/>
                    <a:latin typeface="微软雅黑" panose="020B0503020204020204" charset="-122"/>
                    <a:ea typeface="微软雅黑" panose="020B0503020204020204" charset="-122"/>
                    <a:sym typeface="+mn-ea"/>
                  </a:rPr>
                  <a:t>知行合一</a:t>
                </a:r>
                <a:endParaRPr lang="zh-CN" altLang="en-US" sz="2200" b="1" dirty="0">
                  <a:ln w="0"/>
                  <a:solidFill>
                    <a:schemeClr val="bg1"/>
                  </a:solidFill>
                  <a:effectLst/>
                  <a:latin typeface="微软雅黑" panose="020B0503020204020204" charset="-122"/>
                  <a:ea typeface="微软雅黑" panose="020B0503020204020204" charset="-122"/>
                  <a:sym typeface="+mn-ea"/>
                </a:endParaRPr>
              </a:p>
            </p:txBody>
          </p:sp>
        </p:grpSp>
        <p:sp>
          <p:nvSpPr>
            <p:cNvPr id="32" name="文本框 31"/>
            <p:cNvSpPr txBox="1"/>
            <p:nvPr/>
          </p:nvSpPr>
          <p:spPr>
            <a:xfrm>
              <a:off x="16210" y="4258"/>
              <a:ext cx="676" cy="2451"/>
            </a:xfrm>
            <a:prstGeom prst="rect">
              <a:avLst/>
            </a:prstGeom>
            <a:noFill/>
          </p:spPr>
          <p:txBody>
            <a:bodyPr wrap="square" rtlCol="0">
              <a:noAutofit/>
            </a:bodyPr>
            <a:p>
              <a:pPr algn="ctr"/>
              <a:r>
                <a:rPr lang="zh-CN" altLang="en-US" sz="2000" b="1">
                  <a:latin typeface="微软雅黑" panose="020B0503020204020204" charset="-122"/>
                  <a:ea typeface="微软雅黑" panose="020B0503020204020204" charset="-122"/>
                </a:rPr>
                <a:t>做个好人吧</a:t>
              </a:r>
              <a:endParaRPr lang="zh-CN" altLang="en-US" sz="2000" b="1">
                <a:latin typeface="微软雅黑" panose="020B0503020204020204" charset="-122"/>
                <a:ea typeface="微软雅黑" panose="020B0503020204020204" charset="-122"/>
              </a:endParaRPr>
            </a:p>
          </p:txBody>
        </p:sp>
        <p:sp>
          <p:nvSpPr>
            <p:cNvPr id="33" name="文本框 32"/>
            <p:cNvSpPr txBox="1"/>
            <p:nvPr/>
          </p:nvSpPr>
          <p:spPr>
            <a:xfrm>
              <a:off x="10933" y="7189"/>
              <a:ext cx="7125" cy="2240"/>
            </a:xfrm>
            <a:prstGeom prst="rect">
              <a:avLst/>
            </a:prstGeom>
            <a:extLst>
              <a:ext uri="{909E8E84-426E-40DD-AFC4-6F175D3DCCD1}">
                <a14:hiddenFill xmlns:a14="http://schemas.microsoft.com/office/drawing/2010/main">
                  <a:solidFill>
                    <a:schemeClr val="accent2">
                      <a:lumMod val="20000"/>
                      <a:lumOff val="80000"/>
                    </a:schemeClr>
                  </a:solidFill>
                </a14:hiddenFill>
              </a:ext>
            </a:extLst>
          </p:spPr>
          <p:style>
            <a:lnRef idx="2">
              <a:schemeClr val="accent4"/>
            </a:lnRef>
            <a:fillRef idx="1">
              <a:schemeClr val="lt1"/>
            </a:fillRef>
            <a:effectRef idx="0">
              <a:schemeClr val="accent4"/>
            </a:effectRef>
            <a:fontRef idx="minor">
              <a:schemeClr val="dk1"/>
            </a:fontRef>
          </p:style>
          <p:txBody>
            <a:bodyPr vertOverflow="overflow" horzOverflow="overflow" vert="horz" wrap="square" numCol="1" spcCol="0" rtlCol="0" fromWordArt="0" anchor="ctr" anchorCtr="0" forceAA="0" compatLnSpc="1">
              <a:noAutofit/>
            </a:bodyPr>
            <a:p>
              <a:pPr lvl="0" algn="l">
                <a:lnSpc>
                  <a:spcPct val="130000"/>
                </a:lnSpc>
                <a:spcBef>
                  <a:spcPts val="0"/>
                </a:spcBef>
                <a:spcAft>
                  <a:spcPts val="0"/>
                </a:spcAft>
                <a:buClrTx/>
                <a:buSzTx/>
                <a:buFontTx/>
              </a:pPr>
              <a:r>
                <a:rPr lang="zh-CN" sz="2200" b="1">
                  <a:latin typeface="楷体" panose="02010609060101010101" charset="-122"/>
                  <a:ea typeface="楷体" panose="02010609060101010101" charset="-122"/>
                  <a:cs typeface="楷体" panose="02010609060101010101" charset="-122"/>
                  <a:sym typeface="+mn-ea"/>
                </a:rPr>
                <a:t>致良知：通过进行自我反省，重新认识到内在的天理</a:t>
              </a:r>
              <a:r>
                <a:rPr lang="en-US" altLang="zh-CN" sz="2200" b="1">
                  <a:latin typeface="楷体" panose="02010609060101010101" charset="-122"/>
                  <a:ea typeface="楷体" panose="02010609060101010101" charset="-122"/>
                  <a:cs typeface="楷体" panose="02010609060101010101" charset="-122"/>
                  <a:sym typeface="+mn-ea"/>
                </a:rPr>
                <a:t>/</a:t>
              </a:r>
              <a:r>
                <a:rPr lang="zh-CN" altLang="en-US" sz="2200" b="1">
                  <a:latin typeface="楷体" panose="02010609060101010101" charset="-122"/>
                  <a:ea typeface="楷体" panose="02010609060101010101" charset="-122"/>
                  <a:cs typeface="楷体" panose="02010609060101010101" charset="-122"/>
                  <a:sym typeface="+mn-ea"/>
                </a:rPr>
                <a:t>良知</a:t>
              </a:r>
              <a:r>
                <a:rPr lang="zh-CN" sz="2200" b="1">
                  <a:latin typeface="楷体" panose="02010609060101010101" charset="-122"/>
                  <a:ea typeface="楷体" panose="02010609060101010101" charset="-122"/>
                  <a:cs typeface="楷体" panose="02010609060101010101" charset="-122"/>
                  <a:sym typeface="+mn-ea"/>
                </a:rPr>
                <a:t>（良知，对道德的认知）。</a:t>
              </a:r>
              <a:endParaRPr lang="zh-CN" altLang="en-US" sz="2200" b="1">
                <a:latin typeface="楷体" panose="02010609060101010101" charset="-122"/>
                <a:ea typeface="楷体" panose="02010609060101010101" charset="-122"/>
                <a:cs typeface="楷体" panose="02010609060101010101" charset="-122"/>
                <a:sym typeface="+mn-ea"/>
              </a:endParaRPr>
            </a:p>
          </p:txBody>
        </p:sp>
      </p:grpSp>
      <p:sp>
        <p:nvSpPr>
          <p:cNvPr id="57345" name="Text Box 4"/>
          <p:cNvSpPr txBox="1">
            <a:spLocks noChangeArrowheads="1"/>
          </p:cNvSpPr>
          <p:nvPr/>
        </p:nvSpPr>
        <p:spPr bwMode="auto">
          <a:xfrm>
            <a:off x="370840" y="861695"/>
            <a:ext cx="10894695" cy="521970"/>
          </a:xfrm>
          <a:prstGeom prst="rect">
            <a:avLst/>
          </a:prstGeom>
          <a:solidFill>
            <a:schemeClr val="accent4">
              <a:lumMod val="20000"/>
              <a:lumOff val="80000"/>
            </a:schemeClr>
          </a:solidFill>
          <a:ln>
            <a:solidFill>
              <a:schemeClr val="accent3">
                <a:lumMod val="20000"/>
                <a:lumOff val="80000"/>
              </a:schemeClr>
            </a:solidFill>
          </a:ln>
        </p:spPr>
        <p:txBody>
          <a:bodyPr wrap="square" rtlCol="0" anchor="t">
            <a:spAutoFit/>
          </a:bodyPr>
          <a:lstStyle/>
          <a:p>
            <a:pPr lvl="0" algn="l">
              <a:lnSpc>
                <a:spcPct val="120000"/>
              </a:lnSpc>
              <a:buClrTx/>
              <a:buSzTx/>
              <a:buFontTx/>
            </a:pPr>
            <a:r>
              <a:rPr lang="en-US" sz="2800" dirty="0">
                <a:latin typeface="楷体" panose="02010609060101010101" charset="-122"/>
                <a:ea typeface="楷体" panose="02010609060101010101" charset="-122"/>
                <a:cs typeface="楷体" panose="02010609060101010101" charset="-122"/>
                <a:sym typeface="+mn-ea"/>
              </a:rPr>
              <a:t>万事万物之理不外于吾心。 ──王守仁</a:t>
            </a:r>
            <a:r>
              <a:rPr lang="en-US" sz="2800" dirty="0">
                <a:latin typeface="楷体" panose="02010609060101010101" charset="-122"/>
                <a:ea typeface="楷体" panose="02010609060101010101" charset="-122"/>
                <a:cs typeface="楷体" panose="02010609060101010101" charset="-122"/>
                <a:sym typeface="+mn-ea"/>
              </a:rPr>
              <a:t>《</a:t>
            </a:r>
            <a:r>
              <a:rPr lang="en-US" sz="2800" dirty="0">
                <a:latin typeface="楷体" panose="02010609060101010101" charset="-122"/>
                <a:ea typeface="楷体" panose="02010609060101010101" charset="-122"/>
                <a:cs typeface="楷体" panose="02010609060101010101" charset="-122"/>
                <a:sym typeface="+mn-ea"/>
              </a:rPr>
              <a:t>答顾东桥书</a:t>
            </a:r>
            <a:r>
              <a:rPr lang="en-US" sz="2800" dirty="0">
                <a:latin typeface="楷体" panose="02010609060101010101" charset="-122"/>
                <a:ea typeface="楷体" panose="02010609060101010101" charset="-122"/>
                <a:cs typeface="楷体" panose="02010609060101010101" charset="-122"/>
                <a:sym typeface="+mn-ea"/>
              </a:rPr>
              <a:t>》</a:t>
            </a:r>
            <a:endParaRPr lang="en-US" sz="2800" dirty="0">
              <a:latin typeface="楷体" panose="02010609060101010101" charset="-122"/>
              <a:ea typeface="楷体" panose="02010609060101010101" charset="-122"/>
              <a:cs typeface="楷体" panose="02010609060101010101" charset="-122"/>
              <a:sym typeface="+mn-ea"/>
            </a:endParaRPr>
          </a:p>
        </p:txBody>
      </p:sp>
      <p:sp>
        <p:nvSpPr>
          <p:cNvPr id="16" name="文本框 15"/>
          <p:cNvSpPr txBox="1"/>
          <p:nvPr/>
        </p:nvSpPr>
        <p:spPr bwMode="auto">
          <a:xfrm>
            <a:off x="464185" y="5775960"/>
            <a:ext cx="11426825" cy="897890"/>
          </a:xfrm>
          <a:prstGeom prst="rect">
            <a:avLst/>
          </a:prstGeom>
          <a:noFill/>
          <a:ln w="12700" cmpd="sng">
            <a:noFill/>
            <a:prstDash val="solid"/>
          </a:ln>
        </p:spPr>
        <p:txBody>
          <a:bodyPr spcFirstLastPara="0" vert="horz" wrap="square" lIns="91440" tIns="45720" rIns="91440" bIns="45720" numCol="1" spcCol="0" rtlCol="0" anchor="t" anchorCtr="0">
            <a:noAutofit/>
          </a:bodyPr>
          <a:p>
            <a:pPr lvl="0" algn="l">
              <a:lnSpc>
                <a:spcPct val="120000"/>
              </a:lnSpc>
              <a:buClrTx/>
              <a:buSzTx/>
              <a:buFontTx/>
            </a:pPr>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sym typeface="+mn-ea"/>
              </a:rPr>
              <a:t>影响：</a:t>
            </a:r>
            <a:r>
              <a:rPr lang="en-US" altLang="zh-CN" sz="2800" b="1" dirty="0">
                <a:latin typeface="微软雅黑" panose="020B0503020204020204" charset="-122"/>
                <a:ea typeface="微软雅黑" panose="020B0503020204020204" charset="-122"/>
                <a:cs typeface="微软雅黑" panose="020B0503020204020204" charset="-122"/>
                <a:sym typeface="+mn-ea"/>
              </a:rPr>
              <a:t>强调主观能动性，激励人们奋发立志；</a:t>
            </a:r>
            <a:endParaRPr lang="en-US" altLang="zh-CN" sz="2800" b="1" dirty="0">
              <a:latin typeface="微软雅黑" panose="020B0503020204020204" charset="-122"/>
              <a:ea typeface="微软雅黑" panose="020B0503020204020204" charset="-122"/>
              <a:cs typeface="微软雅黑" panose="020B0503020204020204" charset="-122"/>
              <a:sym typeface="+mn-ea"/>
            </a:endParaRPr>
          </a:p>
          <a:p>
            <a:pPr lvl="0" algn="l">
              <a:lnSpc>
                <a:spcPct val="120000"/>
              </a:lnSpc>
              <a:buClrTx/>
              <a:buSzTx/>
              <a:buFontTx/>
            </a:pPr>
            <a:r>
              <a:rPr lang="en-US" altLang="zh-CN" sz="2800" b="1" dirty="0">
                <a:latin typeface="微软雅黑" panose="020B0503020204020204" charset="-122"/>
                <a:ea typeface="微软雅黑" panose="020B0503020204020204" charset="-122"/>
                <a:cs typeface="微软雅黑" panose="020B0503020204020204" charset="-122"/>
                <a:sym typeface="+mn-ea"/>
              </a:rPr>
              <a:t>          以自己内心为准则，隐含平等和叛逆色彩。</a:t>
            </a:r>
            <a:endParaRPr lang="en-US" altLang="zh-CN" sz="2800" b="1" dirty="0">
              <a:latin typeface="微软雅黑" panose="020B0503020204020204" charset="-122"/>
              <a:ea typeface="微软雅黑" panose="020B0503020204020204" charset="-122"/>
              <a:cs typeface="微软雅黑" panose="020B0503020204020204" charset="-122"/>
              <a:sym typeface="+mn-ea"/>
            </a:endParaRPr>
          </a:p>
        </p:txBody>
      </p:sp>
      <p:sp>
        <p:nvSpPr>
          <p:cNvPr id="23" name="文本框 22"/>
          <p:cNvSpPr txBox="1"/>
          <p:nvPr/>
        </p:nvSpPr>
        <p:spPr>
          <a:xfrm>
            <a:off x="8724900" y="5963920"/>
            <a:ext cx="2658745" cy="521970"/>
          </a:xfrm>
          <a:prstGeom prst="rect">
            <a:avLst/>
          </a:prstGeom>
          <a:noFill/>
        </p:spPr>
        <p:txBody>
          <a:bodyPr wrap="square" rtlCol="0" anchor="t">
            <a:spAutoFit/>
          </a:bodyPr>
          <a:p>
            <a:r>
              <a:rPr lang="zh-CN" altLang="en-US" sz="2800" b="1">
                <a:highlight>
                  <a:srgbClr val="FFFF00"/>
                </a:highlight>
                <a:latin typeface="微软雅黑" panose="020B0503020204020204" charset="-122"/>
                <a:ea typeface="微软雅黑" panose="020B0503020204020204" charset="-122"/>
                <a:cs typeface="微软雅黑" panose="020B0503020204020204" charset="-122"/>
                <a:sym typeface="+mn-ea"/>
              </a:rPr>
              <a:t>主观唯心主义</a:t>
            </a:r>
            <a:endParaRPr lang="zh-CN" altLang="en-US" sz="2800" b="1">
              <a:highlight>
                <a:srgbClr val="FFFF00"/>
              </a:highligh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4" name="文本框 3"/>
          <p:cNvSpPr txBox="1"/>
          <p:nvPr>
            <p:custDataLst>
              <p:tags r:id="rId1"/>
            </p:custDataLst>
          </p:nvPr>
        </p:nvSpPr>
        <p:spPr>
          <a:xfrm>
            <a:off x="138430" y="159385"/>
            <a:ext cx="12192000" cy="549275"/>
          </a:xfrm>
          <a:prstGeom prst="rect">
            <a:avLst/>
          </a:prstGeom>
          <a:noFill/>
          <a:extLst>
            <a:ext uri="{909E8E84-426E-40DD-AFC4-6F175D3DCCD1}">
              <a14:hiddenFill xmlns:a14="http://schemas.microsoft.com/office/drawing/2010/main">
                <a:gradFill>
                  <a:gsLst>
                    <a:gs pos="0">
                      <a:srgbClr val="7B32B2"/>
                    </a:gs>
                    <a:gs pos="100000">
                      <a:srgbClr val="401A5D"/>
                    </a:gs>
                  </a:gsLst>
                  <a:lin ang="5400000" scaled="0"/>
                </a:gradFill>
              </a14:hiddenFill>
            </a:ext>
          </a:extLst>
        </p:spPr>
        <p:txBody>
          <a:bodyPr vert="horz" lIns="91440" tIns="45720" rIns="91440" bIns="45720" rtlCol="0" anchor="t">
            <a:noAutofit/>
          </a:bodyPr>
          <a:p>
            <a:pPr marR="0" algn="ctr" defTabSz="914400" fontAlgn="auto">
              <a:lnSpc>
                <a:spcPct val="100000"/>
              </a:lnSpc>
              <a:spcAft>
                <a:spcPts val="600"/>
              </a:spcAft>
              <a:buClrTx/>
              <a:buSzTx/>
              <a:buFontTx/>
              <a:buNone/>
              <a:defRPr/>
            </a:pP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【知识拓展】</a:t>
            </a: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程朱理学与陆王心学的异同点</a:t>
            </a:r>
            <a:endParaRPr lang="zh-CN" altLang="en-US" sz="2800" b="1">
              <a:solidFill>
                <a:schemeClr val="tx1"/>
              </a:solidFill>
              <a:latin typeface="Arial" panose="020B0604020202020204" pitchFamily="34" charset="0"/>
              <a:ea typeface="微软雅黑" panose="020B0503020204020204" charset="-122"/>
              <a:sym typeface="Arial" panose="020B0604020202020204" pitchFamily="34" charset="0"/>
            </a:endParaRPr>
          </a:p>
          <a:p>
            <a:pPr marR="0" algn="ctr" defTabSz="914400" fontAlgn="auto">
              <a:lnSpc>
                <a:spcPct val="100000"/>
              </a:lnSpc>
              <a:spcAft>
                <a:spcPts val="600"/>
              </a:spcAft>
              <a:buClrTx/>
              <a:buSzTx/>
              <a:buFontTx/>
              <a:buNone/>
              <a:defRPr/>
            </a:pPr>
            <a:endParaRPr kumimoji="0" lang="zh-CN" altLang="en-US" sz="2800" b="1" i="0" kern="1200" cap="none" spc="0" normalizeH="0" baseline="0">
              <a:ln w="0"/>
              <a:solidFill>
                <a:schemeClr val="tx1"/>
              </a:solidFill>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aphicFrame>
        <p:nvGraphicFramePr>
          <p:cNvPr id="7" name="表格 6"/>
          <p:cNvGraphicFramePr>
            <a:graphicFrameLocks noGrp="1"/>
          </p:cNvGraphicFramePr>
          <p:nvPr>
            <p:custDataLst>
              <p:tags r:id="rId2"/>
            </p:custDataLst>
          </p:nvPr>
        </p:nvGraphicFramePr>
        <p:xfrm>
          <a:off x="352425" y="708660"/>
          <a:ext cx="11716385" cy="5440680"/>
        </p:xfrm>
        <a:graphic>
          <a:graphicData uri="http://schemas.openxmlformats.org/drawingml/2006/table">
            <a:tbl>
              <a:tblPr firstRow="1" bandRow="1">
                <a:tableStyleId>{5940675A-B579-460E-94D1-54222C63F5DA}</a:tableStyleId>
              </a:tblPr>
              <a:tblGrid>
                <a:gridCol w="508635"/>
                <a:gridCol w="1586865"/>
                <a:gridCol w="3802380"/>
                <a:gridCol w="5818505"/>
              </a:tblGrid>
              <a:tr h="993775">
                <a:tc gridSpan="2">
                  <a:txBody>
                    <a:bodyPr wrap="square"/>
                    <a:p>
                      <a:pPr indent="0" algn="ctr">
                        <a:lnSpc>
                          <a:spcPct val="180000"/>
                        </a:lnSpc>
                        <a:buNone/>
                      </a:pPr>
                      <a:r>
                        <a:rPr lang="en-US" sz="2400" b="1">
                          <a:solidFill>
                            <a:srgbClr val="FF0000"/>
                          </a:solidFill>
                          <a:latin typeface="微软雅黑" panose="020B0503020204020204" charset="-122"/>
                          <a:ea typeface="微软雅黑" panose="020B0503020204020204" charset="-122"/>
                          <a:cs typeface="黑体" panose="02010609060101010101" pitchFamily="49" charset="-122"/>
                        </a:rPr>
                        <a:t>项目</a:t>
                      </a:r>
                      <a:endParaRPr lang="en-US" altLang="en-US" sz="2400" b="1">
                        <a:solidFill>
                          <a:srgbClr val="FF0000"/>
                        </a:solidFill>
                        <a:latin typeface="微软雅黑" panose="020B0503020204020204" charset="-122"/>
                        <a:ea typeface="微软雅黑" panose="020B0503020204020204" charset="-122"/>
                        <a:cs typeface="黑体" panose="02010609060101010101" pitchFamily="49" charset="-122"/>
                      </a:endParaRPr>
                    </a:p>
                  </a:txBody>
                  <a:tcPr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wrap="square"/>
                    <a:p>
                      <a:pPr indent="0" algn="ctr">
                        <a:lnSpc>
                          <a:spcPct val="120000"/>
                        </a:lnSpc>
                        <a:buNone/>
                      </a:pPr>
                      <a:r>
                        <a:rPr lang="en-US" sz="2400" b="1">
                          <a:solidFill>
                            <a:srgbClr val="FF0000"/>
                          </a:solidFill>
                          <a:latin typeface="微软雅黑" panose="020B0503020204020204" charset="-122"/>
                          <a:ea typeface="微软雅黑" panose="020B0503020204020204" charset="-122"/>
                          <a:cs typeface="黑体" panose="02010609060101010101" pitchFamily="49" charset="-122"/>
                        </a:rPr>
                        <a:t>程朱理学</a:t>
                      </a:r>
                      <a:endParaRPr lang="en-US" sz="2400" b="1">
                        <a:solidFill>
                          <a:srgbClr val="FF0000"/>
                        </a:solidFill>
                        <a:latin typeface="微软雅黑" panose="020B0503020204020204" charset="-122"/>
                        <a:ea typeface="微软雅黑" panose="020B0503020204020204" charset="-122"/>
                        <a:cs typeface="黑体" panose="02010609060101010101" pitchFamily="49" charset="-122"/>
                      </a:endParaRPr>
                    </a:p>
                    <a:p>
                      <a:pPr indent="0" algn="ctr">
                        <a:lnSpc>
                          <a:spcPct val="120000"/>
                        </a:lnSpc>
                        <a:buNone/>
                      </a:pPr>
                      <a:r>
                        <a:rPr sz="2400" b="1" smtClean="0">
                          <a:solidFill>
                            <a:srgbClr val="0000FF"/>
                          </a:solidFill>
                          <a:latin typeface="微软雅黑" panose="020B0503020204020204" charset="-122"/>
                          <a:ea typeface="微软雅黑" panose="020B0503020204020204" charset="-122"/>
                        </a:rPr>
                        <a:t>（</a:t>
                      </a:r>
                      <a:r>
                        <a:rPr sz="2400" b="1" smtClean="0">
                          <a:solidFill>
                            <a:srgbClr val="0000FF"/>
                          </a:solidFill>
                          <a:latin typeface="微软雅黑" panose="020B0503020204020204" charset="-122"/>
                          <a:ea typeface="微软雅黑" panose="020B0503020204020204" charset="-122"/>
                          <a:sym typeface="+mn-ea"/>
                        </a:rPr>
                        <a:t>二程、朱熹</a:t>
                      </a:r>
                      <a:r>
                        <a:rPr sz="2400" b="1" smtClean="0">
                          <a:solidFill>
                            <a:srgbClr val="0000FF"/>
                          </a:solidFill>
                          <a:latin typeface="微软雅黑" panose="020B0503020204020204" charset="-122"/>
                          <a:ea typeface="微软雅黑" panose="020B0503020204020204" charset="-122"/>
                        </a:rPr>
                        <a:t>）</a:t>
                      </a:r>
                      <a:endParaRPr lang="zh-CN" altLang="en-US" sz="2400" b="1">
                        <a:solidFill>
                          <a:srgbClr val="FF0000"/>
                        </a:solidFill>
                        <a:latin typeface="微软雅黑" panose="020B0503020204020204" charset="-122"/>
                        <a:ea typeface="微软雅黑" panose="020B0503020204020204" charset="-122"/>
                        <a:cs typeface="黑体" panose="02010609060101010101" pitchFamily="49" charset="-122"/>
                      </a:endParaRPr>
                    </a:p>
                  </a:txBody>
                  <a:tcPr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lnSpc>
                          <a:spcPct val="120000"/>
                        </a:lnSpc>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陆王心学</a:t>
                      </a:r>
                      <a:endParaRPr lang="en-US" sz="2400" b="1">
                        <a:solidFill>
                          <a:srgbClr val="FF0000"/>
                        </a:solidFill>
                        <a:latin typeface="微软雅黑" panose="020B0503020204020204" charset="-122"/>
                        <a:ea typeface="微软雅黑" panose="020B0503020204020204" charset="-122"/>
                        <a:cs typeface="微软雅黑" panose="020B0503020204020204" charset="-122"/>
                      </a:endParaRPr>
                    </a:p>
                    <a:p>
                      <a:pPr indent="0" algn="ctr">
                        <a:lnSpc>
                          <a:spcPct val="120000"/>
                        </a:lnSpc>
                        <a:buNone/>
                      </a:pPr>
                      <a:r>
                        <a:rPr sz="2400" b="1" smtClean="0">
                          <a:solidFill>
                            <a:srgbClr val="0000FF"/>
                          </a:solidFill>
                          <a:latin typeface="微软雅黑" panose="020B0503020204020204" charset="-122"/>
                          <a:ea typeface="微软雅黑" panose="020B0503020204020204" charset="-122"/>
                          <a:cs typeface="微软雅黑" panose="020B0503020204020204" charset="-122"/>
                        </a:rPr>
                        <a:t>（</a:t>
                      </a:r>
                      <a:r>
                        <a:rPr sz="2400" b="1" smtClean="0">
                          <a:solidFill>
                            <a:srgbClr val="0000FF"/>
                          </a:solidFill>
                          <a:latin typeface="微软雅黑" panose="020B0503020204020204" charset="-122"/>
                          <a:ea typeface="微软雅黑" panose="020B0503020204020204" charset="-122"/>
                          <a:cs typeface="微软雅黑" panose="020B0503020204020204" charset="-122"/>
                          <a:sym typeface="+mn-ea"/>
                        </a:rPr>
                        <a:t>南宋：陆九渊</a:t>
                      </a:r>
                      <a:r>
                        <a:rPr lang="en-US" sz="2400" b="1" smtClean="0">
                          <a:solidFill>
                            <a:srgbClr val="0000FF"/>
                          </a:solidFill>
                          <a:latin typeface="微软雅黑" panose="020B0503020204020204" charset="-122"/>
                          <a:ea typeface="微软雅黑" panose="020B0503020204020204" charset="-122"/>
                          <a:cs typeface="微软雅黑" panose="020B0503020204020204" charset="-122"/>
                          <a:sym typeface="+mn-ea"/>
                        </a:rPr>
                        <a:t>  </a:t>
                      </a:r>
                      <a:r>
                        <a:rPr sz="2400" b="1" smtClean="0">
                          <a:solidFill>
                            <a:srgbClr val="0000FF"/>
                          </a:solidFill>
                          <a:latin typeface="微软雅黑" panose="020B0503020204020204" charset="-122"/>
                          <a:ea typeface="微软雅黑" panose="020B0503020204020204" charset="-122"/>
                          <a:cs typeface="微软雅黑" panose="020B0503020204020204" charset="-122"/>
                          <a:sym typeface="+mn-ea"/>
                        </a:rPr>
                        <a:t>明朝：王守仁</a:t>
                      </a:r>
                      <a:r>
                        <a:rPr sz="2400" b="1" smtClean="0">
                          <a:solidFill>
                            <a:srgbClr val="0000FF"/>
                          </a:solidFill>
                          <a:latin typeface="微软雅黑" panose="020B0503020204020204" charset="-122"/>
                          <a:ea typeface="微软雅黑" panose="020B0503020204020204" charset="-122"/>
                          <a:cs typeface="微软雅黑" panose="020B0503020204020204" charset="-122"/>
                        </a:rPr>
                        <a:t>）</a:t>
                      </a:r>
                      <a:endParaRPr sz="2400" b="1" smtClean="0">
                        <a:solidFill>
                          <a:srgbClr val="0000FF"/>
                        </a:solidFill>
                        <a:latin typeface="微软雅黑" panose="020B0503020204020204" charset="-122"/>
                        <a:ea typeface="微软雅黑" panose="020B0503020204020204" charset="-122"/>
                        <a:cs typeface="微软雅黑" panose="020B0503020204020204" charset="-122"/>
                      </a:endParaRPr>
                    </a:p>
                  </a:txBody>
                  <a:tcPr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51510">
                <a:tc rowSpan="3">
                  <a:txBody>
                    <a:bodyPr wrap="square"/>
                    <a:p>
                      <a:pPr indent="0" algn="ctr">
                        <a:lnSpc>
                          <a:spcPct val="160000"/>
                        </a:lnSpc>
                        <a:buNone/>
                      </a:pPr>
                      <a:r>
                        <a:rPr lang="en-US" sz="2400" b="1">
                          <a:solidFill>
                            <a:srgbClr val="FF0000"/>
                          </a:solidFill>
                          <a:latin typeface="微软雅黑" panose="020B0503020204020204" charset="-122"/>
                          <a:ea typeface="微软雅黑" panose="020B0503020204020204" charset="-122"/>
                          <a:cs typeface="黑体" panose="02010609060101010101" pitchFamily="49" charset="-122"/>
                        </a:rPr>
                        <a:t>不同点</a:t>
                      </a:r>
                      <a:endParaRPr lang="en-US" altLang="en-US" sz="2400" b="1">
                        <a:solidFill>
                          <a:srgbClr val="FF0000"/>
                        </a:solidFill>
                        <a:latin typeface="微软雅黑" panose="020B0503020204020204" charset="-122"/>
                        <a:ea typeface="微软雅黑" panose="020B0503020204020204" charset="-122"/>
                        <a:cs typeface="黑体" panose="02010609060101010101" pitchFamily="49" charset="-122"/>
                      </a:endParaRPr>
                    </a:p>
                  </a:txBody>
                  <a:tcPr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lnSpc>
                          <a:spcPct val="180000"/>
                        </a:lnSpc>
                        <a:buNone/>
                      </a:pPr>
                      <a:r>
                        <a:rPr sz="2400" b="1" smtClean="0">
                          <a:solidFill>
                            <a:srgbClr val="0000FF"/>
                          </a:solidFill>
                          <a:latin typeface="微软雅黑" panose="020B0503020204020204" charset="-122"/>
                          <a:ea typeface="微软雅黑" panose="020B0503020204020204" charset="-122"/>
                        </a:rPr>
                        <a:t>世界本原</a:t>
                      </a:r>
                      <a:endParaRPr sz="2400" b="1" smtClean="0">
                        <a:solidFill>
                          <a:srgbClr val="0000FF"/>
                        </a:solidFill>
                        <a:latin typeface="微软雅黑" panose="020B0503020204020204" charset="-122"/>
                        <a:ea typeface="微软雅黑" panose="020B0503020204020204" charset="-122"/>
                      </a:endParaRPr>
                    </a:p>
                  </a:txBody>
                  <a:tcPr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lnSpc>
                          <a:spcPct val="120000"/>
                        </a:lnSpc>
                        <a:buNone/>
                      </a:pPr>
                      <a:endParaRPr lang="zh-CN" altLang="en-US" sz="2400" b="1">
                        <a:latin typeface="微软雅黑" panose="020B0503020204020204" charset="-122"/>
                        <a:ea typeface="微软雅黑" panose="020B0503020204020204" charset="-122"/>
                      </a:endParaRPr>
                    </a:p>
                  </a:txBody>
                  <a:tcPr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lnSpc>
                          <a:spcPct val="120000"/>
                        </a:lnSpc>
                        <a:buNone/>
                      </a:pPr>
                      <a:endParaRPr lang="zh-CN" altLang="en-US" sz="2400" b="1">
                        <a:latin typeface="微软雅黑" panose="020B0503020204020204" charset="-122"/>
                        <a:ea typeface="微软雅黑" panose="020B0503020204020204" charset="-122"/>
                      </a:endParaRPr>
                    </a:p>
                  </a:txBody>
                  <a:tcPr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2517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wrap="square"/>
                    <a:p>
                      <a:pPr indent="0" algn="ctr">
                        <a:lnSpc>
                          <a:spcPct val="180000"/>
                        </a:lnSpc>
                        <a:buNone/>
                      </a:pPr>
                      <a:r>
                        <a:rPr sz="2400" b="1" smtClean="0">
                          <a:solidFill>
                            <a:srgbClr val="0000FF"/>
                          </a:solidFill>
                          <a:latin typeface="微软雅黑" panose="020B0503020204020204" charset="-122"/>
                          <a:ea typeface="微软雅黑" panose="020B0503020204020204" charset="-122"/>
                        </a:rPr>
                        <a:t>方法论</a:t>
                      </a:r>
                      <a:endParaRPr sz="2400" b="1" smtClean="0">
                        <a:solidFill>
                          <a:srgbClr val="0000FF"/>
                        </a:solidFill>
                        <a:latin typeface="微软雅黑" panose="020B0503020204020204" charset="-122"/>
                        <a:ea typeface="微软雅黑" panose="020B0503020204020204" charset="-122"/>
                      </a:endParaRPr>
                    </a:p>
                  </a:txBody>
                  <a:tcPr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lnSpc>
                          <a:spcPct val="120000"/>
                        </a:lnSpc>
                        <a:buNone/>
                      </a:pPr>
                      <a:endParaRPr lang="zh-CN" altLang="en-US" sz="2400" b="1">
                        <a:latin typeface="微软雅黑" panose="020B0503020204020204" charset="-122"/>
                        <a:ea typeface="微软雅黑" panose="020B0503020204020204" charset="-122"/>
                      </a:endParaRPr>
                    </a:p>
                  </a:txBody>
                  <a:tcPr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lnSpc>
                          <a:spcPct val="120000"/>
                        </a:lnSpc>
                        <a:buNone/>
                      </a:pPr>
                      <a:endParaRPr lang="zh-CN" altLang="en-US" sz="2400" b="1">
                        <a:latin typeface="微软雅黑" panose="020B0503020204020204" charset="-122"/>
                        <a:ea typeface="微软雅黑" panose="020B0503020204020204" charset="-122"/>
                      </a:endParaRPr>
                    </a:p>
                  </a:txBody>
                  <a:tcPr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296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wrap="square"/>
                    <a:p>
                      <a:pPr indent="0" algn="ctr">
                        <a:lnSpc>
                          <a:spcPct val="180000"/>
                        </a:lnSpc>
                        <a:buNone/>
                      </a:pPr>
                      <a:r>
                        <a:rPr sz="2400" b="1" smtClean="0">
                          <a:solidFill>
                            <a:srgbClr val="0000FF"/>
                          </a:solidFill>
                          <a:latin typeface="微软雅黑" panose="020B0503020204020204" charset="-122"/>
                          <a:ea typeface="微软雅黑" panose="020B0503020204020204" charset="-122"/>
                        </a:rPr>
                        <a:t>道德观</a:t>
                      </a:r>
                      <a:endParaRPr sz="2400" b="1" smtClean="0">
                        <a:solidFill>
                          <a:srgbClr val="0000FF"/>
                        </a:solidFill>
                        <a:latin typeface="微软雅黑" panose="020B0503020204020204" charset="-122"/>
                        <a:ea typeface="微软雅黑" panose="020B0503020204020204" charset="-122"/>
                      </a:endParaRPr>
                    </a:p>
                  </a:txBody>
                  <a:tcPr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lnSpc>
                          <a:spcPct val="120000"/>
                        </a:lnSpc>
                        <a:buNone/>
                      </a:pPr>
                      <a:endParaRPr lang="zh-CN" altLang="en-US" sz="2400" b="1">
                        <a:latin typeface="微软雅黑" panose="020B0503020204020204" charset="-122"/>
                        <a:ea typeface="微软雅黑" panose="020B0503020204020204" charset="-122"/>
                        <a:sym typeface="+mn-ea"/>
                      </a:endParaRPr>
                    </a:p>
                  </a:txBody>
                  <a:tcPr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lnSpc>
                          <a:spcPct val="120000"/>
                        </a:lnSpc>
                        <a:buNone/>
                      </a:pPr>
                      <a:endParaRPr lang="zh-CN" altLang="en-US" sz="2400" b="1">
                        <a:latin typeface="微软雅黑" panose="020B0503020204020204" charset="-122"/>
                        <a:ea typeface="微软雅黑" panose="020B0503020204020204" charset="-122"/>
                      </a:endParaRPr>
                    </a:p>
                  </a:txBody>
                  <a:tcPr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30275">
                <a:tc rowSpan="2">
                  <a:txBody>
                    <a:bodyPr wrap="square"/>
                    <a:p>
                      <a:pPr indent="0" algn="ctr">
                        <a:lnSpc>
                          <a:spcPct val="160000"/>
                        </a:lnSpc>
                        <a:buNone/>
                      </a:pPr>
                      <a:r>
                        <a:rPr lang="zh-CN" altLang="en-US" sz="2400" b="1">
                          <a:solidFill>
                            <a:srgbClr val="FF0000"/>
                          </a:solidFill>
                          <a:latin typeface="微软雅黑" panose="020B0503020204020204" charset="-122"/>
                          <a:ea typeface="微软雅黑" panose="020B0503020204020204" charset="-122"/>
                          <a:cs typeface="黑体" panose="02010609060101010101" pitchFamily="49" charset="-122"/>
                        </a:rPr>
                        <a:t>相同点</a:t>
                      </a:r>
                      <a:endParaRPr lang="zh-CN" altLang="en-US" sz="2400" b="1">
                        <a:solidFill>
                          <a:srgbClr val="FF0000"/>
                        </a:solidFill>
                        <a:latin typeface="微软雅黑" panose="020B0503020204020204" charset="-122"/>
                        <a:ea typeface="微软雅黑" panose="020B0503020204020204" charset="-122"/>
                        <a:cs typeface="黑体" panose="02010609060101010101" pitchFamily="49" charset="-122"/>
                      </a:endParaRPr>
                    </a:p>
                  </a:txBody>
                  <a:tcPr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noFill/>
                  </a:tcPr>
                </a:tc>
                <a:tc>
                  <a:txBody>
                    <a:bodyPr wrap="square"/>
                    <a:p>
                      <a:pPr indent="0" algn="ctr">
                        <a:lnSpc>
                          <a:spcPct val="180000"/>
                        </a:lnSpc>
                        <a:buNone/>
                      </a:pPr>
                      <a:r>
                        <a:rPr lang="zh-CN" altLang="en-US" sz="2400" b="1" smtClean="0">
                          <a:solidFill>
                            <a:srgbClr val="0000FF"/>
                          </a:solidFill>
                          <a:latin typeface="微软雅黑" panose="020B0503020204020204" charset="-122"/>
                          <a:ea typeface="微软雅黑" panose="020B0503020204020204" charset="-122"/>
                        </a:rPr>
                        <a:t>实质</a:t>
                      </a:r>
                      <a:endParaRPr lang="zh-CN" altLang="en-US" sz="2400" b="1" smtClean="0">
                        <a:solidFill>
                          <a:srgbClr val="0000FF"/>
                        </a:solidFill>
                        <a:latin typeface="微软雅黑" panose="020B0503020204020204" charset="-122"/>
                        <a:ea typeface="微软雅黑" panose="020B0503020204020204" charset="-122"/>
                      </a:endParaRPr>
                    </a:p>
                  </a:txBody>
                  <a:tcPr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wrap="square"/>
                    <a:p>
                      <a:pPr indent="0" algn="ctr">
                        <a:lnSpc>
                          <a:spcPct val="120000"/>
                        </a:lnSpc>
                        <a:buNone/>
                      </a:pPr>
                      <a:endParaRPr lang="zh-CN" altLang="en-US" sz="2400" b="1">
                        <a:latin typeface="微软雅黑" panose="020B0503020204020204" charset="-122"/>
                        <a:ea typeface="微软雅黑" panose="020B0503020204020204" charset="-122"/>
                        <a:sym typeface="+mn-ea"/>
                      </a:endParaRPr>
                    </a:p>
                  </a:txBody>
                  <a:tcPr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0396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noFill/>
                  </a:tcPr>
                </a:tc>
                <a:tc>
                  <a:txBody>
                    <a:bodyPr wrap="square"/>
                    <a:p>
                      <a:pPr indent="0" algn="ctr">
                        <a:lnSpc>
                          <a:spcPct val="250000"/>
                        </a:lnSpc>
                        <a:buNone/>
                      </a:pPr>
                      <a:r>
                        <a:rPr lang="zh-CN" altLang="en-US" sz="2400" b="1" smtClean="0">
                          <a:solidFill>
                            <a:srgbClr val="0000FF"/>
                          </a:solidFill>
                          <a:latin typeface="微软雅黑" panose="020B0503020204020204" charset="-122"/>
                          <a:ea typeface="微软雅黑" panose="020B0503020204020204" charset="-122"/>
                        </a:rPr>
                        <a:t>影响</a:t>
                      </a:r>
                      <a:endParaRPr lang="zh-CN" altLang="en-US" sz="2400" b="1" smtClean="0">
                        <a:solidFill>
                          <a:srgbClr val="0000FF"/>
                        </a:solidFill>
                        <a:latin typeface="微软雅黑" panose="020B0503020204020204" charset="-122"/>
                        <a:ea typeface="微软雅黑" panose="020B0503020204020204" charset="-122"/>
                      </a:endParaRPr>
                    </a:p>
                  </a:txBody>
                  <a:tcPr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wrap="square"/>
                    <a:p>
                      <a:pPr indent="0" algn="ctr">
                        <a:lnSpc>
                          <a:spcPct val="120000"/>
                        </a:lnSpc>
                        <a:buNone/>
                      </a:pPr>
                      <a:endParaRPr lang="zh-CN" altLang="en-US" sz="2400" b="1">
                        <a:latin typeface="微软雅黑" panose="020B0503020204020204" charset="-122"/>
                        <a:ea typeface="微软雅黑" panose="020B0503020204020204" charset="-122"/>
                        <a:sym typeface="+mn-ea"/>
                      </a:endParaRPr>
                    </a:p>
                  </a:txBody>
                  <a:tcPr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1" name="文本框 10"/>
          <p:cNvSpPr txBox="1"/>
          <p:nvPr>
            <p:custDataLst>
              <p:tags r:id="rId3"/>
            </p:custDataLst>
          </p:nvPr>
        </p:nvSpPr>
        <p:spPr>
          <a:xfrm>
            <a:off x="2600325" y="1766570"/>
            <a:ext cx="3693795" cy="460375"/>
          </a:xfrm>
          <a:prstGeom prst="rect">
            <a:avLst/>
          </a:prstGeom>
          <a:noFill/>
        </p:spPr>
        <p:txBody>
          <a:bodyPr wrap="square" rtlCol="0">
            <a:spAutoFit/>
          </a:bodyPr>
          <a:p>
            <a:pPr algn="l"/>
            <a:r>
              <a:rPr lang="zh-CN" altLang="en-US" sz="2400" b="1">
                <a:solidFill>
                  <a:srgbClr val="FF0000"/>
                </a:solidFill>
                <a:latin typeface="微软雅黑" panose="020B0503020204020204" charset="-122"/>
                <a:ea typeface="微软雅黑" panose="020B0503020204020204" charset="-122"/>
                <a:sym typeface="+mn-ea"/>
              </a:rPr>
              <a:t>理</a:t>
            </a:r>
            <a:r>
              <a:rPr lang="zh-CN" altLang="en-US" sz="2400" b="1">
                <a:latin typeface="微软雅黑" panose="020B0503020204020204" charset="-122"/>
                <a:ea typeface="微软雅黑" panose="020B0503020204020204" charset="-122"/>
                <a:sym typeface="+mn-ea"/>
              </a:rPr>
              <a:t>是万物本原（</a:t>
            </a:r>
            <a:r>
              <a:rPr lang="zh-CN" altLang="en-US" sz="2400" b="1">
                <a:solidFill>
                  <a:srgbClr val="FF0000"/>
                </a:solidFill>
                <a:latin typeface="微软雅黑" panose="020B0503020204020204" charset="-122"/>
                <a:ea typeface="微软雅黑" panose="020B0503020204020204" charset="-122"/>
                <a:sym typeface="+mn-ea"/>
              </a:rPr>
              <a:t>客观唯心</a:t>
            </a:r>
            <a:r>
              <a:rPr lang="zh-CN" altLang="en-US" sz="2400" b="1">
                <a:latin typeface="微软雅黑" panose="020B0503020204020204" charset="-122"/>
                <a:ea typeface="微软雅黑" panose="020B0503020204020204" charset="-122"/>
                <a:sym typeface="+mn-ea"/>
              </a:rPr>
              <a:t>）</a:t>
            </a:r>
            <a:endParaRPr lang="zh-CN" altLang="en-US" sz="2400" b="1">
              <a:latin typeface="微软雅黑" panose="020B0503020204020204" charset="-122"/>
              <a:ea typeface="微软雅黑" panose="020B0503020204020204" charset="-122"/>
              <a:sym typeface="+mn-ea"/>
            </a:endParaRPr>
          </a:p>
        </p:txBody>
      </p:sp>
      <p:sp>
        <p:nvSpPr>
          <p:cNvPr id="12" name="文本框 11"/>
          <p:cNvSpPr txBox="1"/>
          <p:nvPr>
            <p:custDataLst>
              <p:tags r:id="rId4"/>
            </p:custDataLst>
          </p:nvPr>
        </p:nvSpPr>
        <p:spPr>
          <a:xfrm>
            <a:off x="6954520" y="1766570"/>
            <a:ext cx="3840480" cy="460375"/>
          </a:xfrm>
          <a:prstGeom prst="rect">
            <a:avLst/>
          </a:prstGeom>
          <a:noFill/>
        </p:spPr>
        <p:txBody>
          <a:bodyPr wrap="none" rtlCol="0">
            <a:spAutoFit/>
          </a:bodyPr>
          <a:p>
            <a:pPr algn="l"/>
            <a:r>
              <a:rPr lang="zh-CN" altLang="en-US" sz="2400" b="1" noProof="0">
                <a:ln>
                  <a:noFill/>
                </a:ln>
                <a:solidFill>
                  <a:srgbClr val="FF0000"/>
                </a:solidFill>
                <a:effectLst/>
                <a:uLnTx/>
                <a:uFillTx/>
                <a:latin typeface="微软雅黑" panose="020B0503020204020204" charset="-122"/>
                <a:ea typeface="微软雅黑" panose="020B0503020204020204" charset="-122"/>
                <a:cs typeface="Arial" panose="020B0604020202020204"/>
                <a:sym typeface="+mn-ea"/>
              </a:rPr>
              <a:t>心</a:t>
            </a:r>
            <a:r>
              <a:rPr lang="zh-CN" altLang="en-US" sz="2400" b="1" noProof="0">
                <a:ln>
                  <a:noFill/>
                </a:ln>
                <a:solidFill>
                  <a:prstClr val="black"/>
                </a:solidFill>
                <a:effectLst/>
                <a:uLnTx/>
                <a:uFillTx/>
                <a:latin typeface="微软雅黑" panose="020B0503020204020204" charset="-122"/>
                <a:ea typeface="微软雅黑" panose="020B0503020204020204" charset="-122"/>
                <a:cs typeface="Arial" panose="020B0604020202020204"/>
                <a:sym typeface="+mn-ea"/>
              </a:rPr>
              <a:t>是万物本</a:t>
            </a:r>
            <a:r>
              <a:rPr lang="zh-CN" altLang="en-US" sz="2400" b="1">
                <a:latin typeface="微软雅黑" panose="020B0503020204020204" charset="-122"/>
                <a:ea typeface="微软雅黑" panose="020B0503020204020204" charset="-122"/>
                <a:sym typeface="+mn-ea"/>
              </a:rPr>
              <a:t>原</a:t>
            </a:r>
            <a:r>
              <a:rPr lang="zh-CN" altLang="en-US" sz="2400" b="1" noProof="0">
                <a:ln>
                  <a:noFill/>
                </a:ln>
                <a:solidFill>
                  <a:prstClr val="black"/>
                </a:solidFill>
                <a:effectLst/>
                <a:uLnTx/>
                <a:uFillTx/>
                <a:latin typeface="微软雅黑" panose="020B0503020204020204" charset="-122"/>
                <a:ea typeface="微软雅黑" panose="020B0503020204020204" charset="-122"/>
                <a:cs typeface="Arial" panose="020B0604020202020204"/>
                <a:sym typeface="+mn-ea"/>
              </a:rPr>
              <a:t>（</a:t>
            </a:r>
            <a:r>
              <a:rPr lang="zh-CN" altLang="en-US" sz="2400" b="1" noProof="0">
                <a:ln>
                  <a:noFill/>
                </a:ln>
                <a:solidFill>
                  <a:srgbClr val="FF0000"/>
                </a:solidFill>
                <a:effectLst/>
                <a:uLnTx/>
                <a:uFillTx/>
                <a:latin typeface="微软雅黑" panose="020B0503020204020204" charset="-122"/>
                <a:ea typeface="微软雅黑" panose="020B0503020204020204" charset="-122"/>
                <a:cs typeface="Arial" panose="020B0604020202020204"/>
                <a:sym typeface="+mn-ea"/>
              </a:rPr>
              <a:t>主观唯心</a:t>
            </a:r>
            <a:r>
              <a:rPr lang="zh-CN" altLang="en-US" sz="2400" b="1" noProof="0">
                <a:ln>
                  <a:noFill/>
                </a:ln>
                <a:solidFill>
                  <a:prstClr val="black"/>
                </a:solidFill>
                <a:effectLst/>
                <a:uLnTx/>
                <a:uFillTx/>
                <a:latin typeface="微软雅黑" panose="020B0503020204020204" charset="-122"/>
                <a:ea typeface="微软雅黑" panose="020B0503020204020204" charset="-122"/>
                <a:cs typeface="Arial" panose="020B0604020202020204"/>
                <a:sym typeface="+mn-ea"/>
              </a:rPr>
              <a:t>）</a:t>
            </a:r>
            <a:endParaRPr lang="zh-CN" altLang="en-US" sz="2400" b="1" noProof="0">
              <a:ln>
                <a:noFill/>
              </a:ln>
              <a:solidFill>
                <a:prstClr val="black"/>
              </a:solidFill>
              <a:effectLst/>
              <a:uLnTx/>
              <a:uFillTx/>
              <a:latin typeface="微软雅黑" panose="020B0503020204020204" charset="-122"/>
              <a:ea typeface="微软雅黑" panose="020B0503020204020204" charset="-122"/>
              <a:cs typeface="Arial" panose="020B0604020202020204"/>
              <a:sym typeface="+mn-ea"/>
            </a:endParaRPr>
          </a:p>
        </p:txBody>
      </p:sp>
      <p:sp>
        <p:nvSpPr>
          <p:cNvPr id="13" name="文本框 12"/>
          <p:cNvSpPr txBox="1"/>
          <p:nvPr>
            <p:custDataLst>
              <p:tags r:id="rId5"/>
            </p:custDataLst>
          </p:nvPr>
        </p:nvSpPr>
        <p:spPr>
          <a:xfrm>
            <a:off x="3337560" y="2608580"/>
            <a:ext cx="2011680" cy="460375"/>
          </a:xfrm>
          <a:prstGeom prst="rect">
            <a:avLst/>
          </a:prstGeom>
          <a:noFill/>
        </p:spPr>
        <p:txBody>
          <a:bodyPr wrap="none" rtlCol="0">
            <a:spAutoFit/>
          </a:bodyPr>
          <a:p>
            <a:pPr algn="l"/>
            <a:r>
              <a:rPr lang="zh-CN" altLang="en-US" sz="2400" b="1">
                <a:latin typeface="微软雅黑" panose="020B0503020204020204" charset="-122"/>
                <a:ea typeface="微软雅黑" panose="020B0503020204020204" charset="-122"/>
                <a:cs typeface="微软雅黑" panose="020B0503020204020204" charset="-122"/>
                <a:sym typeface="+mn-ea"/>
              </a:rPr>
              <a:t>“格物致知”</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custDataLst>
              <p:tags r:id="rId6"/>
            </p:custDataLst>
          </p:nvPr>
        </p:nvSpPr>
        <p:spPr>
          <a:xfrm>
            <a:off x="7564120" y="2608580"/>
            <a:ext cx="3230880" cy="460375"/>
          </a:xfrm>
          <a:prstGeom prst="rect">
            <a:avLst/>
          </a:prstGeom>
          <a:noFill/>
        </p:spPr>
        <p:txBody>
          <a:bodyPr wrap="none" rtlCol="0">
            <a:spAutoFit/>
          </a:bodyPr>
          <a:p>
            <a:pPr algn="l"/>
            <a:r>
              <a:rPr lang="zh-CN" altLang="en-US" sz="2400" b="1">
                <a:latin typeface="微软雅黑" panose="020B0503020204020204" charset="-122"/>
                <a:ea typeface="微软雅黑" panose="020B0503020204020204" charset="-122"/>
                <a:cs typeface="微软雅黑" panose="020B0503020204020204" charset="-122"/>
                <a:sym typeface="+mn-ea"/>
              </a:rPr>
              <a:t>反省内心、“致良知”</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sp>
        <p:nvSpPr>
          <p:cNvPr id="15" name="文本框 14"/>
          <p:cNvSpPr txBox="1"/>
          <p:nvPr>
            <p:custDataLst>
              <p:tags r:id="rId7"/>
            </p:custDataLst>
          </p:nvPr>
        </p:nvSpPr>
        <p:spPr>
          <a:xfrm>
            <a:off x="3263265" y="3450590"/>
            <a:ext cx="2316480" cy="460375"/>
          </a:xfrm>
          <a:prstGeom prst="rect">
            <a:avLst/>
          </a:prstGeom>
          <a:noFill/>
        </p:spPr>
        <p:txBody>
          <a:bodyPr wrap="none" rtlCol="0">
            <a:spAutoFit/>
          </a:bodyPr>
          <a:p>
            <a:pPr algn="l"/>
            <a:r>
              <a:rPr lang="zh-CN" altLang="en-US" sz="2400" b="1">
                <a:latin typeface="微软雅黑" panose="020B0503020204020204" charset="-122"/>
                <a:ea typeface="微软雅黑" panose="020B0503020204020204" charset="-122"/>
                <a:sym typeface="+mn-ea"/>
              </a:rPr>
              <a:t>存天理，灭人欲</a:t>
            </a:r>
            <a:endParaRPr lang="zh-CN" altLang="en-US" sz="2400" b="1">
              <a:latin typeface="微软雅黑" panose="020B0503020204020204" charset="-122"/>
              <a:ea typeface="微软雅黑" panose="020B0503020204020204" charset="-122"/>
              <a:sym typeface="+mn-ea"/>
            </a:endParaRPr>
          </a:p>
        </p:txBody>
      </p:sp>
      <p:sp>
        <p:nvSpPr>
          <p:cNvPr id="16" name="文本框 15"/>
          <p:cNvSpPr txBox="1"/>
          <p:nvPr>
            <p:custDataLst>
              <p:tags r:id="rId8"/>
            </p:custDataLst>
          </p:nvPr>
        </p:nvSpPr>
        <p:spPr>
          <a:xfrm>
            <a:off x="6294120" y="3450590"/>
            <a:ext cx="5669280" cy="460375"/>
          </a:xfrm>
          <a:prstGeom prst="rect">
            <a:avLst/>
          </a:prstGeom>
          <a:noFill/>
        </p:spPr>
        <p:txBody>
          <a:bodyPr wrap="none" rtlCol="0">
            <a:spAutoFit/>
          </a:bodyPr>
          <a:p>
            <a:pPr algn="l"/>
            <a:r>
              <a:rPr lang="zh-CN" altLang="en-US" sz="2400" b="1">
                <a:latin typeface="微软雅黑" panose="020B0503020204020204" charset="-122"/>
                <a:ea typeface="微软雅黑" panose="020B0503020204020204" charset="-122"/>
                <a:cs typeface="微软雅黑" panose="020B0503020204020204" charset="-122"/>
                <a:sym typeface="+mn-ea"/>
              </a:rPr>
              <a:t>主张应以“内心”的自修、自省达到良知</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sp>
        <p:nvSpPr>
          <p:cNvPr id="77850" name="Rectangle 27"/>
          <p:cNvSpPr txBox="1"/>
          <p:nvPr>
            <p:custDataLst>
              <p:tags r:id="rId9"/>
            </p:custDataLst>
          </p:nvPr>
        </p:nvSpPr>
        <p:spPr>
          <a:xfrm>
            <a:off x="2636203" y="4351338"/>
            <a:ext cx="9326880" cy="460375"/>
          </a:xfrm>
          <a:prstGeom prst="rect">
            <a:avLst/>
          </a:prstGeom>
          <a:noFill/>
        </p:spPr>
        <p:txBody>
          <a:bodyPr wrap="none" rtlCol="0" anchor="t" anchorCtr="0">
            <a:spAutoFit/>
          </a:bodyPr>
          <a:p>
            <a:pPr lvl="0" algn="l">
              <a:buClrTx/>
              <a:buSzTx/>
              <a:buFontTx/>
            </a:pPr>
            <a:r>
              <a:rPr lang="zh-CN" altLang="en-US" sz="2400" b="1">
                <a:latin typeface="微软雅黑" panose="020B0503020204020204" charset="-122"/>
                <a:ea typeface="微软雅黑" panose="020B0503020204020204" charset="-122"/>
                <a:sym typeface="+mn-ea"/>
              </a:rPr>
              <a:t>以儒家的纲常伦纪来约束社会，遏制人的自然欲求，维护专制统治。</a:t>
            </a:r>
            <a:endParaRPr lang="zh-CN" altLang="en-US" sz="2400" b="1">
              <a:latin typeface="微软雅黑" panose="020B0503020204020204" charset="-122"/>
              <a:ea typeface="微软雅黑" panose="020B0503020204020204" charset="-122"/>
              <a:sym typeface="+mn-ea"/>
            </a:endParaRPr>
          </a:p>
        </p:txBody>
      </p:sp>
      <p:sp>
        <p:nvSpPr>
          <p:cNvPr id="17" name="文本框 16"/>
          <p:cNvSpPr txBox="1"/>
          <p:nvPr>
            <p:custDataLst>
              <p:tags r:id="rId10"/>
            </p:custDataLst>
          </p:nvPr>
        </p:nvSpPr>
        <p:spPr>
          <a:xfrm>
            <a:off x="2600325" y="5252720"/>
            <a:ext cx="9326245" cy="829945"/>
          </a:xfrm>
          <a:prstGeom prst="rect">
            <a:avLst/>
          </a:prstGeom>
          <a:noFill/>
        </p:spPr>
        <p:txBody>
          <a:bodyPr wrap="square" rtlCol="0" anchor="t" anchorCtr="0">
            <a:spAutoFit/>
          </a:bodyPr>
          <a:p>
            <a:pPr lvl="0" algn="l">
              <a:buClrTx/>
              <a:buSzTx/>
              <a:buFontTx/>
            </a:pPr>
            <a:r>
              <a:rPr lang="zh-CN" altLang="en-US" sz="2400" b="1">
                <a:latin typeface="微软雅黑" panose="020B0503020204020204" charset="-122"/>
                <a:ea typeface="微软雅黑" panose="020B0503020204020204" charset="-122"/>
                <a:sym typeface="+mn-ea"/>
              </a:rPr>
              <a:t>丰富了中华文化的理论思维，但它所宣扬的封建礼教，严重束缚了人们的精神世界。</a:t>
            </a:r>
            <a:endParaRPr lang="zh-CN" altLang="en-US" sz="2400" b="1">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32080"/>
            <a:ext cx="11694795" cy="681990"/>
          </a:xfrm>
          <a:prstGeom prst="rect">
            <a:avLst/>
          </a:prstGeom>
          <a:noFill/>
        </p:spPr>
        <p:txBody>
          <a:bodyPr wrap="square" lIns="91440" tIns="45720" rIns="91440" bIns="45720">
            <a:spAutoFit/>
          </a:bodyPr>
          <a:p>
            <a:pPr lvl="0" algn="l">
              <a:lnSpc>
                <a:spcPct val="120000"/>
              </a:lnSpc>
              <a:spcBef>
                <a:spcPts val="0"/>
              </a:spcBef>
              <a:spcAft>
                <a:spcPts val="0"/>
              </a:spcAft>
              <a:buClrTx/>
              <a:buSzTx/>
              <a:buFontTx/>
            </a:pPr>
            <a:r>
              <a:rPr lang="zh-CN" altLang="en-US" sz="3200" b="1" dirty="0">
                <a:ln w="0"/>
                <a:effectLst/>
                <a:latin typeface="微软雅黑" panose="020B0503020204020204" charset="-122"/>
                <a:ea typeface="微软雅黑" panose="020B0503020204020204" charset="-122"/>
                <a:cs typeface="微软雅黑" panose="020B0503020204020204" charset="-122"/>
                <a:sym typeface="+mn-ea"/>
              </a:rPr>
              <a:t>二、思想领域的变化</a:t>
            </a:r>
            <a:endParaRPr lang="zh-CN" altLang="en-US" sz="3200" b="1" dirty="0">
              <a:ln w="0"/>
              <a:effectLst/>
              <a:latin typeface="微软雅黑" panose="020B0503020204020204" charset="-122"/>
              <a:ea typeface="微软雅黑" panose="020B0503020204020204" charset="-122"/>
              <a:cs typeface="微软雅黑" panose="020B0503020204020204" charset="-122"/>
              <a:sym typeface="+mn-ea"/>
            </a:endParaRPr>
          </a:p>
        </p:txBody>
      </p:sp>
      <p:sp>
        <p:nvSpPr>
          <p:cNvPr id="24" name="矩形 23"/>
          <p:cNvSpPr/>
          <p:nvPr/>
        </p:nvSpPr>
        <p:spPr>
          <a:xfrm>
            <a:off x="3943985" y="132080"/>
            <a:ext cx="6499860" cy="681990"/>
          </a:xfrm>
          <a:prstGeom prst="rect">
            <a:avLst/>
          </a:prstGeom>
          <a:noFill/>
        </p:spPr>
        <p:txBody>
          <a:bodyPr wrap="square" lIns="91440" tIns="45720" rIns="91440" bIns="45720">
            <a:spAutoFit/>
          </a:bodyPr>
          <a:p>
            <a:pPr algn="l">
              <a:lnSpc>
                <a:spcPct val="120000"/>
              </a:lnSpc>
              <a:spcBef>
                <a:spcPts val="0"/>
              </a:spcBef>
              <a:spcAft>
                <a:spcPts val="0"/>
              </a:spcAft>
            </a:pPr>
            <a:r>
              <a:rPr lang="en-US" sz="3200" b="1" dirty="0">
                <a:ln w="0"/>
                <a:solidFill>
                  <a:srgbClr val="C16468"/>
                </a:solidFill>
                <a:effectLst/>
                <a:latin typeface="微软雅黑" panose="020B0503020204020204" charset="-122"/>
                <a:ea typeface="微软雅黑" panose="020B0503020204020204" charset="-122"/>
              </a:rPr>
              <a:t>2</a:t>
            </a:r>
            <a:r>
              <a:rPr lang="zh-CN" altLang="en-US" sz="3200" b="1" dirty="0">
                <a:ln w="0"/>
                <a:solidFill>
                  <a:srgbClr val="C16468"/>
                </a:solidFill>
                <a:effectLst/>
                <a:latin typeface="微软雅黑" panose="020B0503020204020204" charset="-122"/>
                <a:ea typeface="微软雅黑" panose="020B0503020204020204" charset="-122"/>
              </a:rPr>
              <a:t>、离经叛道的李贽（明朝后期）</a:t>
            </a:r>
            <a:endParaRPr lang="zh-CN" altLang="en-US" sz="3200" b="1" dirty="0">
              <a:ln w="0"/>
              <a:solidFill>
                <a:srgbClr val="C16468"/>
              </a:solidFill>
              <a:effectLst/>
              <a:latin typeface="微软雅黑" panose="020B0503020204020204" charset="-122"/>
              <a:ea typeface="微软雅黑" panose="020B0503020204020204" charset="-122"/>
            </a:endParaRPr>
          </a:p>
        </p:txBody>
      </p:sp>
      <p:pic>
        <p:nvPicPr>
          <p:cNvPr id="105" name="图片 104"/>
          <p:cNvPicPr/>
          <p:nvPr>
            <p:custDataLst>
              <p:tags r:id="rId1"/>
            </p:custDataLst>
          </p:nvPr>
        </p:nvPicPr>
        <p:blipFill>
          <a:blip r:embed="rId2"/>
          <a:stretch>
            <a:fillRect/>
          </a:stretch>
        </p:blipFill>
        <p:spPr>
          <a:xfrm>
            <a:off x="464185" y="944245"/>
            <a:ext cx="2411730" cy="3435350"/>
          </a:xfrm>
          <a:prstGeom prst="rect">
            <a:avLst/>
          </a:prstGeom>
          <a:noFill/>
          <a:ln w="9525">
            <a:noFill/>
          </a:ln>
        </p:spPr>
      </p:pic>
      <p:sp>
        <p:nvSpPr>
          <p:cNvPr id="7" name="文本框 6"/>
          <p:cNvSpPr txBox="1"/>
          <p:nvPr>
            <p:custDataLst>
              <p:tags r:id="rId3"/>
            </p:custDataLst>
          </p:nvPr>
        </p:nvSpPr>
        <p:spPr>
          <a:xfrm>
            <a:off x="2985135" y="1032510"/>
            <a:ext cx="8590915" cy="1029335"/>
          </a:xfrm>
          <a:prstGeom prst="rect">
            <a:avLst/>
          </a:prstGeom>
          <a:solidFill>
            <a:schemeClr val="accent4">
              <a:lumMod val="20000"/>
              <a:lumOff val="80000"/>
            </a:schemeClr>
          </a:solidFill>
          <a:ln>
            <a:solidFill>
              <a:schemeClr val="accent3">
                <a:lumMod val="20000"/>
                <a:lumOff val="80000"/>
              </a:schemeClr>
            </a:solidFill>
          </a:ln>
        </p:spPr>
        <p:txBody>
          <a:bodyPr vert="horz" wrap="square" numCol="1" spcCol="0" rtlCol="0" fromWordArt="0" anchor="t" anchorCtr="0" forceAA="0" compatLnSpc="0">
            <a:noAutofit/>
          </a:bodyPr>
          <a:lstStyle/>
          <a:p>
            <a:pPr lvl="0" algn="l">
              <a:lnSpc>
                <a:spcPct val="120000"/>
              </a:lnSpc>
              <a:buClrTx/>
              <a:buSzTx/>
              <a:buFontTx/>
            </a:pPr>
            <a:r>
              <a:rPr lang="en-US" sz="2800" dirty="0">
                <a:latin typeface="楷体" panose="02010609060101010101" charset="-122"/>
                <a:ea typeface="楷体" panose="02010609060101010101" charset="-122"/>
                <a:cs typeface="楷体" panose="02010609060101010101" charset="-122"/>
                <a:sym typeface="+mn-ea"/>
              </a:rPr>
              <a:t>咸以孔子之</a:t>
            </a:r>
            <a:r>
              <a:rPr lang="en-US" sz="2800" dirty="0">
                <a:latin typeface="楷体" panose="02010609060101010101" charset="-122"/>
                <a:ea typeface="楷体" panose="02010609060101010101" charset="-122"/>
                <a:cs typeface="楷体" panose="02010609060101010101" charset="-122"/>
                <a:sym typeface="+mn-ea"/>
              </a:rPr>
              <a:t>是非</a:t>
            </a:r>
            <a:r>
              <a:rPr lang="en-US" sz="2800" dirty="0">
                <a:latin typeface="楷体" panose="02010609060101010101" charset="-122"/>
                <a:ea typeface="楷体" panose="02010609060101010101" charset="-122"/>
                <a:cs typeface="楷体" panose="02010609060101010101" charset="-122"/>
                <a:sym typeface="+mn-ea"/>
              </a:rPr>
              <a:t>为是非，故未尝有是非耳。</a:t>
            </a:r>
            <a:r>
              <a:rPr lang="en-US" sz="2800" dirty="0">
                <a:latin typeface="楷体" panose="02010609060101010101" charset="-122"/>
                <a:ea typeface="楷体" panose="02010609060101010101" charset="-122"/>
                <a:cs typeface="楷体" panose="02010609060101010101" charset="-122"/>
                <a:sym typeface="+mn-ea"/>
              </a:rPr>
              <a:t>——</a:t>
            </a:r>
            <a:r>
              <a:rPr lang="en-US" sz="2800" dirty="0">
                <a:latin typeface="楷体" panose="02010609060101010101" charset="-122"/>
                <a:ea typeface="楷体" panose="02010609060101010101" charset="-122"/>
                <a:cs typeface="楷体" panose="02010609060101010101" charset="-122"/>
                <a:sym typeface="+mn-ea"/>
              </a:rPr>
              <a:t>李贽</a:t>
            </a:r>
            <a:endParaRPr lang="en-US" sz="2800" dirty="0">
              <a:latin typeface="楷体" panose="02010609060101010101" charset="-122"/>
              <a:ea typeface="楷体" panose="02010609060101010101" charset="-122"/>
              <a:cs typeface="楷体" panose="02010609060101010101" charset="-122"/>
              <a:sym typeface="+mn-ea"/>
            </a:endParaRPr>
          </a:p>
          <a:p>
            <a:pPr lvl="0" algn="l">
              <a:lnSpc>
                <a:spcPct val="120000"/>
              </a:lnSpc>
              <a:buClrTx/>
              <a:buSzTx/>
              <a:buFontTx/>
            </a:pPr>
            <a:r>
              <a:rPr lang="en-US" sz="2800" dirty="0">
                <a:latin typeface="楷体" panose="02010609060101010101" charset="-122"/>
                <a:ea typeface="楷体" panose="02010609060101010101" charset="-122"/>
                <a:cs typeface="楷体" panose="02010609060101010101" charset="-122"/>
                <a:sym typeface="+mn-ea"/>
              </a:rPr>
              <a:t>人人皆可为圣。</a:t>
            </a:r>
            <a:r>
              <a:rPr lang="en-US" sz="2800" dirty="0">
                <a:latin typeface="楷体" panose="02010609060101010101" charset="-122"/>
                <a:ea typeface="楷体" panose="02010609060101010101" charset="-122"/>
                <a:cs typeface="楷体" panose="02010609060101010101" charset="-122"/>
                <a:sym typeface="+mn-ea"/>
              </a:rPr>
              <a:t>                        ——</a:t>
            </a:r>
            <a:r>
              <a:rPr lang="en-US" sz="2800" dirty="0">
                <a:latin typeface="楷体" panose="02010609060101010101" charset="-122"/>
                <a:ea typeface="楷体" panose="02010609060101010101" charset="-122"/>
                <a:cs typeface="楷体" panose="02010609060101010101" charset="-122"/>
                <a:sym typeface="+mn-ea"/>
              </a:rPr>
              <a:t>李贽</a:t>
            </a:r>
            <a:endParaRPr lang="en-US" sz="2800" dirty="0">
              <a:latin typeface="楷体" panose="02010609060101010101" charset="-122"/>
              <a:ea typeface="楷体" panose="02010609060101010101" charset="-122"/>
              <a:cs typeface="楷体" panose="02010609060101010101" charset="-122"/>
              <a:sym typeface="+mn-ea"/>
            </a:endParaRPr>
          </a:p>
        </p:txBody>
      </p:sp>
      <p:sp>
        <p:nvSpPr>
          <p:cNvPr id="25" name="文本框 24"/>
          <p:cNvSpPr txBox="1"/>
          <p:nvPr>
            <p:custDataLst>
              <p:tags r:id="rId4"/>
            </p:custDataLst>
          </p:nvPr>
        </p:nvSpPr>
        <p:spPr>
          <a:xfrm>
            <a:off x="2984500" y="2214906"/>
            <a:ext cx="8591550" cy="578444"/>
          </a:xfrm>
          <a:prstGeom prst="roundRect">
            <a:avLst/>
          </a:prstGeom>
          <a:solidFill>
            <a:schemeClr val="accent2">
              <a:lumMod val="20000"/>
              <a:lumOff val="80000"/>
            </a:schemeClr>
          </a:solidFill>
          <a:ln>
            <a:solidFill>
              <a:schemeClr val="accent2">
                <a:lumMod val="20000"/>
                <a:lumOff val="80000"/>
              </a:schemeClr>
            </a:solidFill>
          </a:ln>
        </p:spPr>
        <p:txBody>
          <a:bodyPr vert="horz" wrap="square" lIns="91440" tIns="45720" rIns="91440" bIns="45720" numCol="1" spcCol="0" rtlCol="0" fromWordArt="0" anchor="t" anchorCtr="0" forceAA="0" compatLnSpc="0">
            <a:spAutoFit/>
          </a:bodyPr>
          <a:lstStyle/>
          <a:p>
            <a:pPr lvl="0" algn="ctr">
              <a:buClrTx/>
              <a:buSzTx/>
              <a:buFontTx/>
            </a:pPr>
            <a:r>
              <a:rPr lang="zh-CN" altLang="en-US" sz="2800" b="1">
                <a:latin typeface="微软雅黑" panose="020B0503020204020204" charset="-122"/>
                <a:ea typeface="微软雅黑" panose="020B0503020204020204" charset="-122"/>
                <a:cs typeface="微软雅黑" panose="020B0503020204020204" charset="-122"/>
                <a:sym typeface="+mn-ea"/>
              </a:rPr>
              <a:t>蔑视权威和教条，强调个性解放、独立思考</a:t>
            </a:r>
            <a:endParaRPr lang="zh-CN" altLang="en-US" sz="2800" b="1">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5"/>
            </p:custDataLst>
          </p:nvPr>
        </p:nvSpPr>
        <p:spPr>
          <a:xfrm>
            <a:off x="3014345" y="2992120"/>
            <a:ext cx="8590915" cy="521970"/>
          </a:xfrm>
          <a:prstGeom prst="rect">
            <a:avLst/>
          </a:prstGeom>
          <a:solidFill>
            <a:schemeClr val="accent4">
              <a:lumMod val="20000"/>
              <a:lumOff val="80000"/>
            </a:schemeClr>
          </a:solidFill>
          <a:ln>
            <a:solidFill>
              <a:schemeClr val="accent3">
                <a:lumMod val="20000"/>
                <a:lumOff val="80000"/>
              </a:schemeClr>
            </a:solidFill>
          </a:ln>
        </p:spPr>
        <p:txBody>
          <a:bodyPr vert="horz" wrap="square" numCol="1" spcCol="0" rtlCol="0" fromWordArt="0" anchor="t" anchorCtr="0" forceAA="0" compatLnSpc="0">
            <a:spAutoFit/>
          </a:bodyPr>
          <a:lstStyle/>
          <a:p>
            <a:pPr lvl="0" algn="l">
              <a:lnSpc>
                <a:spcPct val="120000"/>
              </a:lnSpc>
              <a:buClrTx/>
              <a:buSzTx/>
              <a:buFontTx/>
            </a:pPr>
            <a:r>
              <a:rPr lang="en-US" sz="2800" dirty="0">
                <a:latin typeface="楷体" panose="02010609060101010101" charset="-122"/>
                <a:ea typeface="楷体" panose="02010609060101010101" charset="-122"/>
                <a:cs typeface="楷体" panose="02010609060101010101" charset="-122"/>
                <a:sym typeface="+mn-ea"/>
              </a:rPr>
              <a:t>穿衣吃饭，人伦物理也。</a:t>
            </a:r>
            <a:r>
              <a:rPr lang="en-US" sz="2800" dirty="0">
                <a:latin typeface="楷体" panose="02010609060101010101" charset="-122"/>
                <a:ea typeface="楷体" panose="02010609060101010101" charset="-122"/>
                <a:cs typeface="楷体" panose="02010609060101010101" charset="-122"/>
                <a:sym typeface="+mn-ea"/>
              </a:rPr>
              <a:t>                </a:t>
            </a:r>
            <a:r>
              <a:rPr lang="en-US" sz="2800" dirty="0">
                <a:latin typeface="楷体" panose="02010609060101010101" charset="-122"/>
                <a:ea typeface="楷体" panose="02010609060101010101" charset="-122"/>
                <a:cs typeface="楷体" panose="02010609060101010101" charset="-122"/>
                <a:sym typeface="+mn-ea"/>
              </a:rPr>
              <a:t>——</a:t>
            </a:r>
            <a:r>
              <a:rPr lang="en-US" sz="2800" dirty="0">
                <a:latin typeface="楷体" panose="02010609060101010101" charset="-122"/>
                <a:ea typeface="楷体" panose="02010609060101010101" charset="-122"/>
                <a:cs typeface="楷体" panose="02010609060101010101" charset="-122"/>
                <a:sym typeface="+mn-ea"/>
              </a:rPr>
              <a:t>李贽</a:t>
            </a:r>
            <a:endParaRPr lang="en-US" sz="2800" dirty="0">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custDataLst>
              <p:tags r:id="rId6"/>
            </p:custDataLst>
          </p:nvPr>
        </p:nvSpPr>
        <p:spPr>
          <a:xfrm>
            <a:off x="2984500" y="3623972"/>
            <a:ext cx="8591550" cy="578444"/>
          </a:xfrm>
          <a:prstGeom prst="roundRect">
            <a:avLst/>
          </a:prstGeom>
          <a:solidFill>
            <a:schemeClr val="accent2">
              <a:lumMod val="20000"/>
              <a:lumOff val="80000"/>
            </a:schemeClr>
          </a:solidFill>
          <a:ln>
            <a:solidFill>
              <a:schemeClr val="accent2">
                <a:lumMod val="20000"/>
                <a:lumOff val="80000"/>
              </a:schemeClr>
            </a:solidFill>
          </a:ln>
        </p:spPr>
        <p:txBody>
          <a:bodyPr vert="horz" wrap="square" lIns="91440" tIns="45720" rIns="91440" bIns="45720" numCol="1" spcCol="0" rtlCol="0" fromWordArt="0" anchor="t" anchorCtr="0" forceAA="0" compatLnSpc="0">
            <a:spAutoFit/>
          </a:bodyPr>
          <a:lstStyle/>
          <a:p>
            <a:pPr lvl="0" algn="ctr">
              <a:buClrTx/>
              <a:buSzTx/>
              <a:buFontTx/>
            </a:pPr>
            <a:r>
              <a:rPr lang="zh-CN" altLang="en-US" sz="2800" b="1">
                <a:latin typeface="微软雅黑" panose="020B0503020204020204" charset="-122"/>
                <a:ea typeface="微软雅黑" panose="020B0503020204020204" charset="-122"/>
                <a:cs typeface="微软雅黑" panose="020B0503020204020204" charset="-122"/>
                <a:sym typeface="+mn-ea"/>
              </a:rPr>
              <a:t>反对存天理灭人欲，主张人应当有正当的欲望。</a:t>
            </a:r>
            <a:endParaRPr lang="zh-CN" altLang="en-US" sz="2800" b="1">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custDataLst>
              <p:tags r:id="rId7"/>
            </p:custDataLst>
          </p:nvPr>
        </p:nvSpPr>
        <p:spPr>
          <a:xfrm>
            <a:off x="3014345" y="4274820"/>
            <a:ext cx="8590915" cy="1134745"/>
          </a:xfrm>
          <a:prstGeom prst="rect">
            <a:avLst/>
          </a:prstGeom>
          <a:solidFill>
            <a:schemeClr val="accent4">
              <a:lumMod val="20000"/>
              <a:lumOff val="80000"/>
            </a:schemeClr>
          </a:solidFill>
          <a:ln>
            <a:solidFill>
              <a:schemeClr val="accent3">
                <a:lumMod val="20000"/>
                <a:lumOff val="80000"/>
              </a:schemeClr>
            </a:solidFill>
          </a:ln>
        </p:spPr>
        <p:txBody>
          <a:bodyPr vert="horz" wrap="square" numCol="1" spcCol="0" rtlCol="0" fromWordArt="0" anchor="t" anchorCtr="0" forceAA="0" compatLnSpc="0">
            <a:noAutofit/>
          </a:bodyPr>
          <a:lstStyle/>
          <a:p>
            <a:pPr lvl="0" algn="l">
              <a:lnSpc>
                <a:spcPct val="120000"/>
              </a:lnSpc>
              <a:buClrTx/>
              <a:buSzTx/>
              <a:buFontTx/>
            </a:pPr>
            <a:r>
              <a:rPr lang="en-US" sz="2800" dirty="0">
                <a:latin typeface="楷体" panose="02010609060101010101" charset="-122"/>
                <a:ea typeface="楷体" panose="02010609060101010101" charset="-122"/>
                <a:cs typeface="楷体" panose="02010609060101010101" charset="-122"/>
                <a:sym typeface="+mn-ea"/>
              </a:rPr>
              <a:t>不可止以妇人之见为见短也。故谓人有男女则可，谓见有男女岂可乎？</a:t>
            </a:r>
            <a:r>
              <a:rPr lang="en-US" sz="2800" dirty="0">
                <a:latin typeface="楷体" panose="02010609060101010101" charset="-122"/>
                <a:ea typeface="楷体" panose="02010609060101010101" charset="-122"/>
                <a:cs typeface="楷体" panose="02010609060101010101" charset="-122"/>
                <a:sym typeface="+mn-ea"/>
              </a:rPr>
              <a:t>                      </a:t>
            </a:r>
            <a:r>
              <a:rPr lang="en-US" sz="2800" dirty="0">
                <a:latin typeface="楷体" panose="02010609060101010101" charset="-122"/>
                <a:ea typeface="楷体" panose="02010609060101010101" charset="-122"/>
                <a:cs typeface="楷体" panose="02010609060101010101" charset="-122"/>
                <a:sym typeface="+mn-ea"/>
              </a:rPr>
              <a:t>——</a:t>
            </a:r>
            <a:r>
              <a:rPr lang="en-US" sz="2800" dirty="0">
                <a:latin typeface="楷体" panose="02010609060101010101" charset="-122"/>
                <a:ea typeface="楷体" panose="02010609060101010101" charset="-122"/>
                <a:cs typeface="楷体" panose="02010609060101010101" charset="-122"/>
                <a:sym typeface="+mn-ea"/>
              </a:rPr>
              <a:t>李贽</a:t>
            </a:r>
            <a:endParaRPr lang="en-US" sz="2800" dirty="0">
              <a:latin typeface="楷体" panose="02010609060101010101" charset="-122"/>
              <a:ea typeface="楷体" panose="02010609060101010101" charset="-122"/>
              <a:cs typeface="楷体" panose="02010609060101010101" charset="-122"/>
              <a:sym typeface="+mn-ea"/>
            </a:endParaRPr>
          </a:p>
        </p:txBody>
      </p:sp>
      <p:sp>
        <p:nvSpPr>
          <p:cNvPr id="9" name="文本框 8"/>
          <p:cNvSpPr txBox="1"/>
          <p:nvPr>
            <p:custDataLst>
              <p:tags r:id="rId8"/>
            </p:custDataLst>
          </p:nvPr>
        </p:nvSpPr>
        <p:spPr>
          <a:xfrm>
            <a:off x="2984500" y="5452772"/>
            <a:ext cx="8591550" cy="578444"/>
          </a:xfrm>
          <a:prstGeom prst="roundRect">
            <a:avLst/>
          </a:prstGeom>
          <a:solidFill>
            <a:schemeClr val="accent2">
              <a:lumMod val="20000"/>
              <a:lumOff val="80000"/>
            </a:schemeClr>
          </a:solidFill>
          <a:ln>
            <a:solidFill>
              <a:schemeClr val="accent2">
                <a:lumMod val="20000"/>
                <a:lumOff val="80000"/>
              </a:schemeClr>
            </a:solidFill>
          </a:ln>
        </p:spPr>
        <p:txBody>
          <a:bodyPr vert="horz" wrap="square" lIns="91440" tIns="45720" rIns="91440" bIns="45720" numCol="1" spcCol="0" rtlCol="0" fromWordArt="0" anchor="t" anchorCtr="0" forceAA="0" compatLnSpc="0">
            <a:spAutoFit/>
          </a:bodyPr>
          <a:lstStyle/>
          <a:p>
            <a:pPr lvl="0" algn="ctr">
              <a:buClrTx/>
              <a:buSzTx/>
              <a:buFontTx/>
            </a:pPr>
            <a:r>
              <a:rPr lang="zh-CN" altLang="en-US" sz="2800" b="1">
                <a:latin typeface="微软雅黑" panose="020B0503020204020204" charset="-122"/>
                <a:ea typeface="微软雅黑" panose="020B0503020204020204" charset="-122"/>
                <a:cs typeface="微软雅黑" panose="020B0503020204020204" charset="-122"/>
                <a:sym typeface="+mn-ea"/>
              </a:rPr>
              <a:t>提倡男女平等、婚姻恋爱自由</a:t>
            </a:r>
            <a:endParaRPr lang="zh-CN" altLang="en-US" sz="2800" b="1">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P spid="6" grpId="0" bldLvl="0" animBg="1"/>
      <p:bldP spid="6" grpId="1" animBg="1"/>
      <p:bldP spid="9" grpId="0" bldLvl="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custDataLst>
              <p:tags r:id="rId1"/>
            </p:custDataLst>
          </p:nvPr>
        </p:nvPicPr>
        <p:blipFill>
          <a:blip r:embed="rId2"/>
          <a:stretch>
            <a:fillRect/>
          </a:stretch>
        </p:blipFill>
        <p:spPr>
          <a:xfrm>
            <a:off x="40005" y="1362075"/>
            <a:ext cx="1981835" cy="1925955"/>
          </a:xfrm>
          <a:prstGeom prst="rect">
            <a:avLst/>
          </a:prstGeom>
          <a:noFill/>
          <a:ln w="9525">
            <a:noFill/>
          </a:ln>
        </p:spPr>
      </p:pic>
      <p:sp>
        <p:nvSpPr>
          <p:cNvPr id="14" name="文本框 13"/>
          <p:cNvSpPr txBox="1"/>
          <p:nvPr>
            <p:custDataLst>
              <p:tags r:id="rId3"/>
            </p:custDataLst>
          </p:nvPr>
        </p:nvSpPr>
        <p:spPr>
          <a:xfrm>
            <a:off x="40005" y="2884805"/>
            <a:ext cx="1835785" cy="398780"/>
          </a:xfrm>
          <a:prstGeom prst="rect">
            <a:avLst/>
          </a:prstGeom>
          <a:noFill/>
        </p:spPr>
        <p:txBody>
          <a:bodyPr wrap="square" rtlCol="0">
            <a:spAutoFit/>
          </a:bodyPr>
          <a:lstStyle/>
          <a:p>
            <a:pPr algn="ctr"/>
            <a:r>
              <a:rPr lang="zh-CN" altLang="en-US" sz="2000" b="1">
                <a:highlight>
                  <a:srgbClr val="C0C0C0"/>
                </a:highlight>
              </a:rPr>
              <a:t>黄宗羲</a:t>
            </a:r>
            <a:endParaRPr lang="zh-CN" altLang="en-US" sz="2000" b="1">
              <a:highlight>
                <a:srgbClr val="C0C0C0"/>
              </a:highlight>
            </a:endParaRPr>
          </a:p>
        </p:txBody>
      </p:sp>
      <p:sp>
        <p:nvSpPr>
          <p:cNvPr id="6" name="文本框 5"/>
          <p:cNvSpPr txBox="1"/>
          <p:nvPr>
            <p:custDataLst>
              <p:tags r:id="rId4"/>
            </p:custDataLst>
          </p:nvPr>
        </p:nvSpPr>
        <p:spPr>
          <a:xfrm>
            <a:off x="2021840" y="2458085"/>
            <a:ext cx="9873615" cy="521970"/>
          </a:xfrm>
          <a:prstGeom prst="rect">
            <a:avLst/>
          </a:prstGeom>
          <a:solidFill>
            <a:schemeClr val="accent2">
              <a:lumMod val="20000"/>
              <a:lumOff val="80000"/>
            </a:schemeClr>
          </a:solidFill>
          <a:ln>
            <a:solidFill>
              <a:schemeClr val="accent2">
                <a:lumMod val="20000"/>
                <a:lumOff val="80000"/>
              </a:schemeClr>
            </a:solidFill>
          </a:ln>
        </p:spPr>
        <p:txBody>
          <a:bodyPr wrap="square" rtlCol="0" anchor="t">
            <a:spAutoFit/>
          </a:bodyPr>
          <a:lstStyle/>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抨击君主专制制度，反对重农抑商，提倡</a:t>
            </a:r>
            <a:r>
              <a:rPr lang="en-US" altLang="zh-CN" sz="28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工商皆本</a:t>
            </a:r>
            <a:r>
              <a:rPr lang="en-US" altLang="zh-CN" sz="2800" b="1">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custDataLst>
              <p:tags r:id="rId5"/>
            </p:custDataLst>
          </p:nvPr>
        </p:nvSpPr>
        <p:spPr>
          <a:xfrm>
            <a:off x="2021840" y="1404620"/>
            <a:ext cx="9873615" cy="1124585"/>
          </a:xfrm>
          <a:prstGeom prst="rect">
            <a:avLst/>
          </a:prstGeom>
          <a:solidFill>
            <a:schemeClr val="accent4">
              <a:lumMod val="20000"/>
              <a:lumOff val="80000"/>
            </a:schemeClr>
          </a:solidFill>
          <a:ln>
            <a:solidFill>
              <a:schemeClr val="accent3">
                <a:lumMod val="20000"/>
                <a:lumOff val="80000"/>
              </a:schemeClr>
            </a:solidFill>
          </a:ln>
        </p:spPr>
        <p:txBody>
          <a:bodyPr wrap="square" rtlCol="0" anchor="t">
            <a:spAutoFit/>
          </a:bodyPr>
          <a:lstStyle/>
          <a:p>
            <a:pPr algn="l" fontAlgn="auto">
              <a:lnSpc>
                <a:spcPct val="120000"/>
              </a:lnSpc>
            </a:pPr>
            <a:r>
              <a:rPr lang="en-US"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为天下之大害者，君而已矣。</a:t>
            </a:r>
            <a:r>
              <a:rPr lang="en-US" altLang="zh-CN" sz="2800" dirty="0">
                <a:latin typeface="楷体" panose="02010609060101010101" charset="-122"/>
                <a:ea typeface="楷体" panose="02010609060101010101" charset="-122"/>
                <a:cs typeface="楷体" panose="02010609060101010101" charset="-122"/>
                <a:sym typeface="+mn-ea"/>
              </a:rPr>
              <a:t>”</a:t>
            </a:r>
            <a:endParaRPr lang="en-US" altLang="zh-CN" sz="2800" dirty="0">
              <a:latin typeface="楷体" panose="02010609060101010101" charset="-122"/>
              <a:ea typeface="楷体" panose="02010609060101010101" charset="-122"/>
              <a:cs typeface="楷体" panose="02010609060101010101" charset="-122"/>
            </a:endParaRPr>
          </a:p>
          <a:p>
            <a:pPr algn="l" fontAlgn="auto">
              <a:lnSpc>
                <a:spcPct val="120000"/>
              </a:lnSpc>
            </a:pP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世儒不察，以工商为末，妄议抑之。</a:t>
            </a: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盖皆本也。</a:t>
            </a:r>
            <a:r>
              <a:rPr lang="en-US" altLang="zh-CN" sz="2800" dirty="0">
                <a:latin typeface="楷体" panose="02010609060101010101" charset="-122"/>
                <a:ea typeface="楷体" panose="02010609060101010101" charset="-122"/>
                <a:cs typeface="楷体" panose="02010609060101010101" charset="-122"/>
                <a:sym typeface="+mn-ea"/>
              </a:rPr>
              <a:t>”</a:t>
            </a:r>
            <a:endParaRPr lang="zh-CN" altLang="en-US" sz="2800">
              <a:latin typeface="楷体" panose="02010609060101010101" charset="-122"/>
              <a:ea typeface="楷体" panose="02010609060101010101" charset="-122"/>
              <a:cs typeface="楷体" panose="02010609060101010101" charset="-122"/>
              <a:sym typeface="+mn-ea"/>
            </a:endParaRPr>
          </a:p>
        </p:txBody>
      </p:sp>
      <p:pic>
        <p:nvPicPr>
          <p:cNvPr id="5" name="图片 4"/>
          <p:cNvPicPr/>
          <p:nvPr>
            <p:custDataLst>
              <p:tags r:id="rId6"/>
            </p:custDataLst>
          </p:nvPr>
        </p:nvPicPr>
        <p:blipFill>
          <a:blip r:embed="rId7"/>
          <a:stretch>
            <a:fillRect/>
          </a:stretch>
        </p:blipFill>
        <p:spPr>
          <a:xfrm>
            <a:off x="94615" y="5118100"/>
            <a:ext cx="1927225" cy="1718945"/>
          </a:xfrm>
          <a:prstGeom prst="rect">
            <a:avLst/>
          </a:prstGeom>
          <a:noFill/>
          <a:ln w="9525">
            <a:noFill/>
          </a:ln>
        </p:spPr>
      </p:pic>
      <p:sp>
        <p:nvSpPr>
          <p:cNvPr id="15" name="文本框 14"/>
          <p:cNvSpPr txBox="1"/>
          <p:nvPr>
            <p:custDataLst>
              <p:tags r:id="rId8"/>
            </p:custDataLst>
          </p:nvPr>
        </p:nvSpPr>
        <p:spPr>
          <a:xfrm>
            <a:off x="0" y="6438265"/>
            <a:ext cx="2230755" cy="398780"/>
          </a:xfrm>
          <a:prstGeom prst="rect">
            <a:avLst/>
          </a:prstGeom>
          <a:noFill/>
        </p:spPr>
        <p:txBody>
          <a:bodyPr wrap="square" rtlCol="0">
            <a:spAutoFit/>
          </a:bodyPr>
          <a:lstStyle/>
          <a:p>
            <a:pPr algn="ctr"/>
            <a:r>
              <a:rPr lang="zh-CN" altLang="en-US" sz="2000" b="1">
                <a:highlight>
                  <a:srgbClr val="C0C0C0"/>
                </a:highlight>
              </a:rPr>
              <a:t>王夫之</a:t>
            </a:r>
            <a:endParaRPr lang="zh-CN" altLang="en-US" sz="2000" b="1">
              <a:highlight>
                <a:srgbClr val="C0C0C0"/>
              </a:highlight>
            </a:endParaRPr>
          </a:p>
        </p:txBody>
      </p:sp>
      <p:pic>
        <p:nvPicPr>
          <p:cNvPr id="9" name="图片 8"/>
          <p:cNvPicPr/>
          <p:nvPr>
            <p:custDataLst>
              <p:tags r:id="rId9"/>
            </p:custDataLst>
          </p:nvPr>
        </p:nvPicPr>
        <p:blipFill>
          <a:blip r:embed="rId10"/>
          <a:stretch>
            <a:fillRect/>
          </a:stretch>
        </p:blipFill>
        <p:spPr>
          <a:xfrm>
            <a:off x="93980" y="3288030"/>
            <a:ext cx="1927860" cy="1830070"/>
          </a:xfrm>
          <a:prstGeom prst="rect">
            <a:avLst/>
          </a:prstGeom>
          <a:noFill/>
          <a:ln w="9525">
            <a:noFill/>
          </a:ln>
        </p:spPr>
      </p:pic>
      <p:sp>
        <p:nvSpPr>
          <p:cNvPr id="10" name="文本框 9"/>
          <p:cNvSpPr txBox="1"/>
          <p:nvPr>
            <p:custDataLst>
              <p:tags r:id="rId11"/>
            </p:custDataLst>
          </p:nvPr>
        </p:nvSpPr>
        <p:spPr>
          <a:xfrm>
            <a:off x="-635" y="4719320"/>
            <a:ext cx="2322830" cy="398780"/>
          </a:xfrm>
          <a:prstGeom prst="rect">
            <a:avLst/>
          </a:prstGeom>
          <a:noFill/>
        </p:spPr>
        <p:txBody>
          <a:bodyPr wrap="square" rtlCol="0">
            <a:spAutoFit/>
          </a:bodyPr>
          <a:lstStyle/>
          <a:p>
            <a:pPr algn="ctr"/>
            <a:r>
              <a:rPr lang="zh-CN" altLang="en-US" sz="2000" b="1">
                <a:highlight>
                  <a:srgbClr val="C0C0C0"/>
                </a:highlight>
              </a:rPr>
              <a:t>顾炎武</a:t>
            </a:r>
            <a:endParaRPr lang="zh-CN" altLang="en-US" sz="2000" b="1">
              <a:highlight>
                <a:srgbClr val="C0C0C0"/>
              </a:highlight>
            </a:endParaRPr>
          </a:p>
        </p:txBody>
      </p:sp>
      <p:sp>
        <p:nvSpPr>
          <p:cNvPr id="8" name="文本框 7"/>
          <p:cNvSpPr txBox="1"/>
          <p:nvPr>
            <p:custDataLst>
              <p:tags r:id="rId12"/>
            </p:custDataLst>
          </p:nvPr>
        </p:nvSpPr>
        <p:spPr>
          <a:xfrm>
            <a:off x="2021840" y="3347085"/>
            <a:ext cx="9873615" cy="953135"/>
          </a:xfrm>
          <a:prstGeom prst="rect">
            <a:avLst/>
          </a:prstGeom>
          <a:solidFill>
            <a:schemeClr val="accent4">
              <a:lumMod val="20000"/>
              <a:lumOff val="80000"/>
            </a:schemeClr>
          </a:solidFill>
          <a:ln>
            <a:solidFill>
              <a:schemeClr val="accent3">
                <a:lumMod val="20000"/>
                <a:lumOff val="80000"/>
              </a:schemeClr>
            </a:solidFill>
          </a:ln>
        </p:spPr>
        <p:txBody>
          <a:bodyPr wrap="square" rtlCol="0" anchor="t">
            <a:spAutoFit/>
          </a:bodyPr>
          <a:lstStyle/>
          <a:p>
            <a:r>
              <a:rPr lang="zh-CN" altLang="en-US" sz="2800">
                <a:latin typeface="楷体" panose="02010609060101010101" charset="-122"/>
                <a:ea typeface="楷体" panose="02010609060101010101" charset="-122"/>
                <a:cs typeface="楷体" panose="02010609060101010101" charset="-122"/>
                <a:sym typeface="+mn-ea"/>
              </a:rPr>
              <a:t>“人君之于天下，不能以独治也。”</a:t>
            </a:r>
            <a:endParaRPr lang="zh-CN" altLang="en-US" sz="2800">
              <a:latin typeface="楷体" panose="02010609060101010101" charset="-122"/>
              <a:ea typeface="楷体" panose="02010609060101010101" charset="-122"/>
              <a:cs typeface="楷体" panose="02010609060101010101" charset="-122"/>
              <a:sym typeface="+mn-ea"/>
            </a:endParaRPr>
          </a:p>
          <a:p>
            <a:r>
              <a:rPr lang="en-US" altLang="zh-CN" sz="2800">
                <a:latin typeface="楷体" panose="02010609060101010101" charset="-122"/>
                <a:ea typeface="楷体" panose="02010609060101010101" charset="-122"/>
                <a:cs typeface="楷体" panose="02010609060101010101" charset="-122"/>
                <a:sym typeface="+mn-ea"/>
              </a:rPr>
              <a:t> “</a:t>
            </a:r>
            <a:r>
              <a:rPr lang="zh-CN" altLang="en-US" sz="2800">
                <a:latin typeface="楷体" panose="02010609060101010101" charset="-122"/>
                <a:ea typeface="楷体" panose="02010609060101010101" charset="-122"/>
                <a:cs typeface="楷体" panose="02010609060101010101" charset="-122"/>
                <a:sym typeface="+mn-ea"/>
              </a:rPr>
              <a:t>保天下者，匹夫之贱，与有责焉</a:t>
            </a:r>
            <a:r>
              <a:rPr lang="en-US" altLang="zh-CN" sz="2800">
                <a:latin typeface="楷体" panose="02010609060101010101" charset="-122"/>
                <a:ea typeface="楷体" panose="02010609060101010101" charset="-122"/>
                <a:cs typeface="楷体" panose="02010609060101010101" charset="-122"/>
                <a:sym typeface="+mn-ea"/>
              </a:rPr>
              <a:t>”</a:t>
            </a:r>
            <a:endParaRPr lang="en-US" altLang="zh-CN" sz="2800">
              <a:latin typeface="楷体" panose="02010609060101010101" charset="-122"/>
              <a:ea typeface="楷体" panose="02010609060101010101" charset="-122"/>
              <a:cs typeface="楷体" panose="02010609060101010101" charset="-122"/>
              <a:sym typeface="+mn-ea"/>
            </a:endParaRPr>
          </a:p>
        </p:txBody>
      </p:sp>
      <p:sp>
        <p:nvSpPr>
          <p:cNvPr id="16" name="文本框 15"/>
          <p:cNvSpPr txBox="1"/>
          <p:nvPr>
            <p:custDataLst>
              <p:tags r:id="rId13"/>
            </p:custDataLst>
          </p:nvPr>
        </p:nvSpPr>
        <p:spPr>
          <a:xfrm>
            <a:off x="2021840" y="5384800"/>
            <a:ext cx="9873615" cy="521970"/>
          </a:xfrm>
          <a:prstGeom prst="rect">
            <a:avLst/>
          </a:prstGeom>
          <a:solidFill>
            <a:schemeClr val="accent4">
              <a:lumMod val="20000"/>
              <a:lumOff val="80000"/>
            </a:schemeClr>
          </a:solidFill>
          <a:ln>
            <a:solidFill>
              <a:schemeClr val="accent3">
                <a:lumMod val="20000"/>
                <a:lumOff val="80000"/>
              </a:schemeClr>
            </a:solidFill>
          </a:ln>
        </p:spPr>
        <p:txBody>
          <a:bodyPr wrap="square" rtlCol="0" anchor="t">
            <a:spAutoFit/>
          </a:bodyPr>
          <a:lstStyle/>
          <a:p>
            <a:r>
              <a:rPr lang="zh-CN" altLang="en-US" sz="2800">
                <a:latin typeface="楷体" panose="02010609060101010101" charset="-122"/>
                <a:ea typeface="楷体" panose="02010609060101010101" charset="-122"/>
                <a:cs typeface="楷体" panose="02010609060101010101" charset="-122"/>
                <a:sym typeface="+mn-ea"/>
              </a:rPr>
              <a:t>以天下论者 必循天下之公 天下非一姓之私也。</a:t>
            </a:r>
            <a:endParaRPr lang="zh-CN" altLang="en-US" sz="2800">
              <a:latin typeface="楷体" panose="02010609060101010101" charset="-122"/>
              <a:ea typeface="楷体" panose="02010609060101010101" charset="-122"/>
              <a:cs typeface="楷体" panose="02010609060101010101" charset="-122"/>
              <a:sym typeface="+mn-ea"/>
            </a:endParaRPr>
          </a:p>
        </p:txBody>
      </p:sp>
      <p:sp>
        <p:nvSpPr>
          <p:cNvPr id="18" name="文本框 17"/>
          <p:cNvSpPr txBox="1"/>
          <p:nvPr>
            <p:custDataLst>
              <p:tags r:id="rId14"/>
            </p:custDataLst>
          </p:nvPr>
        </p:nvSpPr>
        <p:spPr>
          <a:xfrm>
            <a:off x="2021840" y="4331335"/>
            <a:ext cx="9873615" cy="521970"/>
          </a:xfrm>
          <a:prstGeom prst="rect">
            <a:avLst/>
          </a:prstGeom>
          <a:solidFill>
            <a:schemeClr val="accent2">
              <a:lumMod val="20000"/>
              <a:lumOff val="80000"/>
            </a:schemeClr>
          </a:solidFill>
          <a:ln>
            <a:solidFill>
              <a:schemeClr val="accent2">
                <a:lumMod val="20000"/>
                <a:lumOff val="80000"/>
              </a:schemeClr>
            </a:solidFill>
          </a:ln>
        </p:spPr>
        <p:txBody>
          <a:bodyPr wrap="square" rtlCol="0" anchor="t">
            <a:spAutoFit/>
          </a:bodyPr>
          <a:lstStyle/>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抨击君主专制制度；经世致用；</a:t>
            </a:r>
            <a:r>
              <a:rPr lang="en-US" altLang="zh-CN" sz="28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天下兴亡，匹夫有责</a:t>
            </a:r>
            <a:r>
              <a:rPr lang="en-US" altLang="zh-CN" sz="2800" b="1">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22" name="文本框 21"/>
          <p:cNvSpPr txBox="1"/>
          <p:nvPr/>
        </p:nvSpPr>
        <p:spPr>
          <a:xfrm>
            <a:off x="2021840" y="5916295"/>
            <a:ext cx="9873615" cy="521970"/>
          </a:xfrm>
          <a:prstGeom prst="rect">
            <a:avLst/>
          </a:prstGeom>
          <a:solidFill>
            <a:schemeClr val="accent2">
              <a:lumMod val="20000"/>
              <a:lumOff val="80000"/>
            </a:schemeClr>
          </a:solidFill>
          <a:ln>
            <a:solidFill>
              <a:schemeClr val="accent2">
                <a:lumMod val="20000"/>
                <a:lumOff val="80000"/>
              </a:schemeClr>
            </a:solidFill>
          </a:ln>
        </p:spPr>
        <p:txBody>
          <a:bodyPr wrap="square" rtlCol="0" anchor="t">
            <a:spAutoFit/>
          </a:bodyPr>
          <a:lstStyle/>
          <a:p>
            <a:pPr lvl="0" algn="l">
              <a:buClrTx/>
              <a:buSzTx/>
              <a:buFontTx/>
            </a:pP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反对君主专制</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89329" y="64503"/>
            <a:ext cx="11498580" cy="583565"/>
          </a:xfrm>
          <a:prstGeom prst="rect">
            <a:avLst/>
          </a:prstGeom>
          <a:noFill/>
        </p:spPr>
        <p:txBody>
          <a:bodyPr wrap="square" rtlCol="0">
            <a:spAutoFit/>
          </a:bodyPr>
          <a:p>
            <a:pPr lvl="0" algn="l">
              <a:buClrTx/>
              <a:buSzTx/>
              <a:buFontTx/>
            </a:pPr>
            <a:r>
              <a:rPr lang="en-US" altLang="zh-CN" sz="3200" b="1" dirty="0">
                <a:ln w="0"/>
                <a:solidFill>
                  <a:srgbClr val="C16468"/>
                </a:solidFill>
                <a:effectLst/>
                <a:latin typeface="微软雅黑" panose="020B0503020204020204" charset="-122"/>
                <a:ea typeface="微软雅黑" panose="020B0503020204020204" charset="-122"/>
                <a:sym typeface="+mn-ea"/>
              </a:rPr>
              <a:t>3</a:t>
            </a:r>
            <a:r>
              <a:rPr lang="zh-CN" altLang="en-US" sz="3200" b="1" dirty="0">
                <a:ln w="0"/>
                <a:solidFill>
                  <a:srgbClr val="C16468"/>
                </a:solidFill>
                <a:effectLst/>
                <a:latin typeface="微软雅黑" panose="020B0503020204020204" charset="-122"/>
                <a:ea typeface="微软雅黑" panose="020B0503020204020204" charset="-122"/>
                <a:sym typeface="+mn-ea"/>
              </a:rPr>
              <a:t>、明末清初：黄宗羲、顾炎武、王夫之</a:t>
            </a:r>
            <a:endParaRPr lang="zh-CN" altLang="en-US" sz="3200" b="1" dirty="0">
              <a:ln w="0"/>
              <a:solidFill>
                <a:srgbClr val="C16468"/>
              </a:solidFill>
              <a:effectLst/>
              <a:latin typeface="微软雅黑" panose="020B0503020204020204" charset="-122"/>
              <a:ea typeface="微软雅黑" panose="020B0503020204020204" charset="-122"/>
              <a:sym typeface="+mn-ea"/>
            </a:endParaRPr>
          </a:p>
        </p:txBody>
      </p:sp>
      <p:sp>
        <p:nvSpPr>
          <p:cNvPr id="17" name="文本框 16"/>
          <p:cNvSpPr txBox="1"/>
          <p:nvPr>
            <p:custDataLst>
              <p:tags r:id="rId15"/>
            </p:custDataLst>
          </p:nvPr>
        </p:nvSpPr>
        <p:spPr>
          <a:xfrm>
            <a:off x="189230" y="611505"/>
            <a:ext cx="11857990" cy="539750"/>
          </a:xfrm>
          <a:prstGeom prst="rect">
            <a:avLst/>
          </a:prstGeom>
          <a:noFill/>
          <a:ln>
            <a:noFill/>
          </a:ln>
        </p:spPr>
        <p:txBody>
          <a:bodyPr wrap="square" rtlCol="0" anchor="t">
            <a:spAutoFit/>
          </a:bodyPr>
          <a:p>
            <a:pPr algn="just" defTabSz="914400">
              <a:lnSpc>
                <a:spcPts val="3500"/>
              </a:lnSpc>
            </a:pPr>
            <a:r>
              <a:rPr kumimoji="1" lang="zh-CN" altLang="en-US" sz="2800" b="1">
                <a:solidFill>
                  <a:schemeClr val="tx1"/>
                </a:solidFill>
                <a:highlight>
                  <a:srgbClr val="FFFF00"/>
                </a:highlight>
                <a:latin typeface="微软雅黑" panose="020B0503020204020204" charset="-122"/>
                <a:ea typeface="微软雅黑" panose="020B0503020204020204" charset="-122"/>
                <a:sym typeface="+mn-ea"/>
              </a:rPr>
              <a:t>共同主张：反对君主专制，提倡工商皆本，经世致用</a:t>
            </a:r>
            <a:endParaRPr kumimoji="1" lang="zh-CN" altLang="en-US" sz="2800" b="1">
              <a:solidFill>
                <a:schemeClr val="tx1"/>
              </a:solidFill>
              <a:highlight>
                <a:srgbClr val="FFFF00"/>
              </a:highlight>
              <a:latin typeface="微软雅黑" panose="020B0503020204020204" charset="-122"/>
              <a:ea typeface="微软雅黑" panose="020B0503020204020204" charset="-122"/>
              <a:sym typeface="+mn-ea"/>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1" animBg="1"/>
      <p:bldP spid="3" grpId="0"/>
      <p:bldP spid="3" grpId="1" bldLvl="0"/>
      <p:bldP spid="6" grpId="0" animBg="1"/>
      <p:bldP spid="18" grpId="0" animBg="1"/>
      <p:bldP spid="22" grpId="2"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文本框 1"/>
          <p:cNvSpPr txBox="1"/>
          <p:nvPr>
            <p:custDataLst>
              <p:tags r:id="rId1"/>
            </p:custDataLst>
          </p:nvPr>
        </p:nvSpPr>
        <p:spPr bwMode="auto">
          <a:xfrm>
            <a:off x="393065" y="400685"/>
            <a:ext cx="11290300" cy="2352040"/>
          </a:xfrm>
          <a:prstGeom prst="rect">
            <a:avLst/>
          </a:prstGeom>
          <a:noFill/>
          <a:ln w="12700" cmpd="sng">
            <a:solidFill>
              <a:schemeClr val="accent1">
                <a:shade val="50000"/>
              </a:schemeClr>
            </a:solidFill>
            <a:prstDash val="solid"/>
          </a:ln>
        </p:spPr>
        <p:txBody>
          <a:bodyPr wrap="square" rtlCol="0" anchor="t" anchorCtr="0">
            <a:noAutofit/>
          </a:bodyPr>
          <a:lstStyle/>
          <a:p>
            <a:pPr lvl="0" algn="l">
              <a:lnSpc>
                <a:spcPct val="120000"/>
              </a:lnSpc>
              <a:buClrTx/>
              <a:buSzTx/>
              <a:buFontTx/>
            </a:pPr>
            <a:r>
              <a:rPr lang="en-US" altLang="zh-CN" sz="2800" dirty="0">
                <a:latin typeface="楷体" panose="02010609060101010101" charset="-122"/>
                <a:ea typeface="楷体" panose="02010609060101010101" charset="-122"/>
                <a:cs typeface="楷体" panose="02010609060101010101" charset="-122"/>
                <a:sym typeface="+mn-ea"/>
              </a:rPr>
              <a:t>  有学者认为：“清初三大儒黄宗羲、顾炎武、王夫之的哲学思想是对明末道德人心危机的坚强回应。他们不约而同地批评程、朱、陆、王……他们全部的哲学努力，</a:t>
            </a:r>
            <a:r>
              <a:rPr lang="en-US" altLang="zh-CN" sz="2800" dirty="0">
                <a:solidFill>
                  <a:srgbClr val="FF0000"/>
                </a:solidFill>
                <a:latin typeface="楷体" panose="02010609060101010101" charset="-122"/>
                <a:ea typeface="楷体" panose="02010609060101010101" charset="-122"/>
                <a:cs typeface="楷体" panose="02010609060101010101" charset="-122"/>
                <a:sym typeface="+mn-ea"/>
              </a:rPr>
              <a:t>既不是什么启蒙，</a:t>
            </a:r>
            <a:r>
              <a:rPr lang="en-US" altLang="zh-CN" sz="2800" dirty="0">
                <a:latin typeface="楷体" panose="02010609060101010101" charset="-122"/>
                <a:ea typeface="楷体" panose="02010609060101010101" charset="-122"/>
                <a:cs typeface="楷体" panose="02010609060101010101" charset="-122"/>
                <a:sym typeface="+mn-ea"/>
              </a:rPr>
              <a:t>也不是对理学的接着讲，而是扬弃或终结理学，以呼唤儒家基本价值观念的重新回归。”</a:t>
            </a:r>
            <a:endParaRPr lang="en-US" altLang="zh-CN" sz="2800" dirty="0">
              <a:latin typeface="楷体" panose="02010609060101010101" charset="-122"/>
              <a:ea typeface="楷体" panose="02010609060101010101" charset="-122"/>
              <a:cs typeface="楷体" panose="02010609060101010101" charset="-122"/>
              <a:sym typeface="+mn-ea"/>
            </a:endParaRPr>
          </a:p>
        </p:txBody>
      </p:sp>
      <p:sp>
        <p:nvSpPr>
          <p:cNvPr id="43011" name="文本框 2"/>
          <p:cNvSpPr txBox="1"/>
          <p:nvPr>
            <p:custDataLst>
              <p:tags r:id="rId2"/>
            </p:custDataLst>
          </p:nvPr>
        </p:nvSpPr>
        <p:spPr>
          <a:xfrm>
            <a:off x="546735" y="2926080"/>
            <a:ext cx="8693150" cy="458470"/>
          </a:xfrm>
          <a:prstGeom prst="rect">
            <a:avLst/>
          </a:prstGeom>
          <a:noFill/>
        </p:spPr>
        <p:txBody>
          <a:bodyPr vert="horz" wrap="square" lIns="66551" tIns="33276" rIns="66551" bIns="33276" rtlCol="0" anchor="t" anchorCtr="0">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2800">
                <a:solidFill>
                  <a:srgbClr val="0909DF"/>
                </a:solidFill>
                <a:uFillTx/>
                <a:latin typeface="黑体" panose="02010609060101010101" pitchFamily="49" charset="-122"/>
                <a:ea typeface="黑体" panose="02010609060101010101" pitchFamily="49" charset="-122"/>
                <a:cs typeface="+mn-cs"/>
                <a:sym typeface="+mn-ea"/>
              </a:rPr>
              <a:t>【思考</a:t>
            </a:r>
            <a:r>
              <a:rPr lang="zh-CN" altLang="en-US" sz="2800">
                <a:solidFill>
                  <a:srgbClr val="0909DF"/>
                </a:solidFill>
                <a:uFillTx/>
                <a:latin typeface="黑体" panose="02010609060101010101" pitchFamily="49" charset="-122"/>
                <a:ea typeface="黑体" panose="02010609060101010101" pitchFamily="49" charset="-122"/>
                <a:cs typeface="+mn-cs"/>
                <a:sym typeface="+mn-ea"/>
              </a:rPr>
              <a:t>】根据上述材料如何看待明清之际的进步思想？</a:t>
            </a:r>
            <a:endParaRPr lang="zh-CN" altLang="en-US" sz="2800">
              <a:solidFill>
                <a:srgbClr val="0909DF"/>
              </a:solidFill>
              <a:uFillTx/>
              <a:latin typeface="黑体" panose="02010609060101010101" pitchFamily="49" charset="-122"/>
              <a:ea typeface="黑体" panose="02010609060101010101" pitchFamily="49" charset="-122"/>
              <a:cs typeface="+mn-cs"/>
              <a:sym typeface="+mn-ea"/>
            </a:endParaRPr>
          </a:p>
        </p:txBody>
      </p:sp>
      <p:sp>
        <p:nvSpPr>
          <p:cNvPr id="2" name="文本框 299015"/>
          <p:cNvSpPr/>
          <p:nvPr>
            <p:custDataLst>
              <p:tags r:id="rId3"/>
            </p:custDataLst>
          </p:nvPr>
        </p:nvSpPr>
        <p:spPr>
          <a:xfrm>
            <a:off x="0" y="0"/>
            <a:ext cx="12284710" cy="496570"/>
          </a:xfrm>
          <a:prstGeom prst="rect">
            <a:avLst/>
          </a:prstGeom>
        </p:spPr>
        <p:txBody>
          <a:bodyPr vert="horz" wrap="square" lIns="120226" tIns="62653" rIns="120226" bIns="62653"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lvl="0" algn="ctr">
              <a:buClrTx/>
              <a:buSzTx/>
              <a:buFontTx/>
            </a:pPr>
            <a:r>
              <a:rPr lang="zh-CN" altLang="en-US" sz="2800">
                <a:solidFill>
                  <a:schemeClr val="bg1"/>
                </a:solidFill>
                <a:effectLst/>
                <a:latin typeface="楷体" panose="02010609060101010101" charset="-122"/>
                <a:ea typeface="楷体" panose="02010609060101010101" charset="-122"/>
                <a:cs typeface="楷体" panose="02010609060101010101" charset="-122"/>
                <a:sym typeface="+mn-ea"/>
              </a:rPr>
              <a:t>二</a:t>
            </a:r>
            <a:r>
              <a:rPr lang="zh-CN" altLang="en-US" sz="2800">
                <a:solidFill>
                  <a:schemeClr val="bg1"/>
                </a:solidFill>
                <a:effectLst/>
                <a:latin typeface="楷体" panose="02010609060101010101" charset="-122"/>
                <a:ea typeface="楷体" panose="02010609060101010101" charset="-122"/>
                <a:cs typeface="楷体" panose="02010609060101010101" charset="-122"/>
                <a:sym typeface="+mn-ea"/>
              </a:rPr>
              <a:t>、</a:t>
            </a:r>
            <a:r>
              <a:rPr lang="zh-CN" altLang="en-US" sz="2800">
                <a:solidFill>
                  <a:schemeClr val="bg1"/>
                </a:solidFill>
                <a:effectLst/>
                <a:latin typeface="楷体" panose="02010609060101010101" charset="-122"/>
                <a:ea typeface="楷体" panose="02010609060101010101" charset="-122"/>
                <a:cs typeface="楷体" panose="02010609060101010101" charset="-122"/>
                <a:sym typeface="+mn-ea"/>
              </a:rPr>
              <a:t>承古萌新</a:t>
            </a:r>
            <a:r>
              <a:rPr lang="zh-CN" altLang="en-US" sz="2800">
                <a:solidFill>
                  <a:schemeClr val="bg1"/>
                </a:solidFill>
                <a:effectLst/>
                <a:latin typeface="楷体" panose="02010609060101010101" charset="-122"/>
                <a:ea typeface="楷体" panose="02010609060101010101" charset="-122"/>
                <a:cs typeface="楷体" panose="02010609060101010101" charset="-122"/>
                <a:sym typeface="+mn-ea"/>
              </a:rPr>
              <a:t>──</a:t>
            </a:r>
            <a:r>
              <a:rPr lang="zh-CN" altLang="en-US" sz="2800">
                <a:solidFill>
                  <a:schemeClr val="bg1"/>
                </a:solidFill>
                <a:effectLst/>
                <a:latin typeface="楷体" panose="02010609060101010101" charset="-122"/>
                <a:ea typeface="楷体" panose="02010609060101010101" charset="-122"/>
                <a:cs typeface="楷体" panose="02010609060101010101" charset="-122"/>
                <a:sym typeface="+mn-ea"/>
              </a:rPr>
              <a:t>文化之变与不变</a:t>
            </a:r>
            <a:endParaRPr lang="zh-CN" altLang="en-US" sz="2800">
              <a:solidFill>
                <a:schemeClr val="bg1"/>
              </a:solidFill>
              <a:effectLst/>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custDataLst>
              <p:tags r:id="rId4"/>
            </p:custDataLst>
          </p:nvPr>
        </p:nvSpPr>
        <p:spPr>
          <a:xfrm>
            <a:off x="709295" y="3384550"/>
            <a:ext cx="10974070" cy="2676525"/>
          </a:xfrm>
          <a:prstGeom prst="rect">
            <a:avLst/>
          </a:prstGeom>
          <a:noFill/>
          <a:effectLst/>
        </p:spPr>
        <p:txBody>
          <a:bodyPr wrap="square" rtlCol="0">
            <a:spAutoFit/>
          </a:bodyPr>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评价：</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见导学案</a:t>
            </a:r>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sym typeface="+mn-ea"/>
              </a:rPr>
              <a:t>P53</a:t>
            </a:r>
            <a:endParaRPr kumimoji="0" lang="zh-CN" altLang="en-US" sz="2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积极：是带有</a:t>
            </a:r>
            <a:r>
              <a:rPr kumimoji="0" lang="zh-CN" altLang="en-US" sz="28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早期启蒙性质</a:t>
            </a:r>
            <a:r>
              <a:rPr kumimoji="0" lang="zh-CN" altLang="en-US" sz="2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的进步思潮</a:t>
            </a:r>
            <a:endParaRPr kumimoji="0" lang="zh-CN" altLang="en-US" sz="2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①经济：反映了商品经济的发展和市民工商阶层的兴起（时代特征）；</a:t>
            </a:r>
            <a:endParaRPr kumimoji="0" lang="zh-CN" altLang="en-US" sz="280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②思想：为儒学的发展变革注入了新的活力；</a:t>
            </a:r>
            <a:endParaRPr kumimoji="0" lang="zh-CN" altLang="en-US" sz="280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③政治：一定程度上冲击封建专制统治，启迪近代民主思想。  </a:t>
            </a:r>
            <a:endParaRPr kumimoji="0" lang="zh-CN" altLang="en-US" sz="2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局限：</a:t>
            </a: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sym typeface="+mn-ea"/>
              </a:rPr>
              <a:t>是对儒家思想的</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批评继承</a:t>
            </a: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sym typeface="+mn-ea"/>
              </a:rPr>
              <a:t>，本质上仍属于</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儒家思想的范畴</a:t>
            </a:r>
            <a:endParaRPr kumimoji="0" lang="en-US" altLang="zh-CN" sz="28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454660" y="915670"/>
          <a:ext cx="11090275" cy="5431790"/>
        </p:xfrm>
        <a:graphic>
          <a:graphicData uri="http://schemas.openxmlformats.org/drawingml/2006/table">
            <a:tbl>
              <a:tblPr firstRow="1" bandRow="1"/>
              <a:tblGrid>
                <a:gridCol w="461645"/>
                <a:gridCol w="1622425"/>
                <a:gridCol w="1259205"/>
                <a:gridCol w="2942590"/>
                <a:gridCol w="4804410"/>
              </a:tblGrid>
              <a:tr h="547370">
                <a:tc>
                  <a:txBody>
                    <a:bodyPr wrap="square"/>
                    <a:lstStyle/>
                    <a:p>
                      <a:pPr algn="ctr">
                        <a:buNone/>
                      </a:pPr>
                      <a:endParaRPr lang="zh-CN" altLang="en-US" sz="2600" b="1">
                        <a:latin typeface="微软雅黑" panose="020B0503020204020204" charset="-122"/>
                        <a:ea typeface="微软雅黑" panose="020B0503020204020204"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lgn="ctr">
                        <a:buNone/>
                      </a:pPr>
                      <a:r>
                        <a:rPr lang="zh-CN" altLang="en-US" sz="2600" b="1">
                          <a:latin typeface="微软雅黑" panose="020B0503020204020204" charset="-122"/>
                          <a:ea typeface="微软雅黑" panose="020B0503020204020204" charset="-122"/>
                        </a:rPr>
                        <a:t>时间</a:t>
                      </a:r>
                      <a:endParaRPr lang="zh-CN" altLang="en-US" sz="2600" b="1">
                        <a:latin typeface="微软雅黑" panose="020B0503020204020204" charset="-122"/>
                        <a:ea typeface="微软雅黑" panose="020B0503020204020204"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lgn="ctr">
                        <a:buNone/>
                      </a:pPr>
                      <a:r>
                        <a:rPr lang="zh-CN" altLang="en-US" sz="2600" b="1">
                          <a:latin typeface="微软雅黑" panose="020B0503020204020204" charset="-122"/>
                          <a:ea typeface="微软雅黑" panose="020B0503020204020204" charset="-122"/>
                        </a:rPr>
                        <a:t>作者</a:t>
                      </a:r>
                      <a:endParaRPr lang="zh-CN" altLang="en-US" sz="2600" b="1">
                        <a:latin typeface="微软雅黑" panose="020B0503020204020204" charset="-122"/>
                        <a:ea typeface="微软雅黑" panose="020B0503020204020204"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lgn="ctr">
                        <a:buNone/>
                      </a:pPr>
                      <a:r>
                        <a:rPr lang="zh-CN" altLang="en-US" sz="2600" b="1">
                          <a:latin typeface="微软雅黑" panose="020B0503020204020204" charset="-122"/>
                          <a:ea typeface="微软雅黑" panose="020B0503020204020204" charset="-122"/>
                        </a:rPr>
                        <a:t>代表作品</a:t>
                      </a:r>
                      <a:endParaRPr lang="zh-CN" altLang="en-US" sz="2600" b="1">
                        <a:latin typeface="微软雅黑" panose="020B0503020204020204" charset="-122"/>
                        <a:ea typeface="微软雅黑" panose="020B0503020204020204"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lgn="ctr">
                        <a:buNone/>
                      </a:pPr>
                      <a:r>
                        <a:rPr lang="zh-CN" altLang="en-US" sz="2600" b="1">
                          <a:latin typeface="微软雅黑" panose="020B0503020204020204" charset="-122"/>
                          <a:ea typeface="微软雅黑" panose="020B0503020204020204" charset="-122"/>
                          <a:cs typeface="微软雅黑" panose="020B0503020204020204" charset="-122"/>
                          <a:sym typeface="+mn-ea"/>
                        </a:rPr>
                        <a:t>历史地位</a:t>
                      </a:r>
                      <a:r>
                        <a:rPr lang="en-US" altLang="zh-CN" sz="2600" b="1">
                          <a:latin typeface="微软雅黑" panose="020B0503020204020204" charset="-122"/>
                          <a:ea typeface="微软雅黑" panose="020B0503020204020204" charset="-122"/>
                          <a:cs typeface="微软雅黑" panose="020B0503020204020204" charset="-122"/>
                          <a:sym typeface="+mn-ea"/>
                        </a:rPr>
                        <a:t>/</a:t>
                      </a:r>
                      <a:r>
                        <a:rPr lang="zh-CN" altLang="en-US" sz="2600" b="1">
                          <a:latin typeface="微软雅黑" panose="020B0503020204020204" charset="-122"/>
                          <a:ea typeface="微软雅黑" panose="020B0503020204020204" charset="-122"/>
                          <a:cs typeface="微软雅黑" panose="020B0503020204020204" charset="-122"/>
                          <a:sym typeface="+mn-ea"/>
                        </a:rPr>
                        <a:t>意义</a:t>
                      </a:r>
                      <a:endParaRPr lang="zh-CN" altLang="en-US" sz="2600" b="1">
                        <a:latin typeface="微软雅黑" panose="020B0503020204020204" charset="-122"/>
                        <a:ea typeface="微软雅黑" panose="020B0503020204020204" charset="-122"/>
                        <a:cs typeface="微软雅黑" panose="020B0503020204020204" charset="-122"/>
                        <a:sym typeface="+mn-ea"/>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548005">
                <a:tc rowSpan="5">
                  <a:txBody>
                    <a:bodyPr wrap="square"/>
                    <a:lstStyle/>
                    <a:p>
                      <a:pPr algn="ctr">
                        <a:buNone/>
                      </a:pPr>
                      <a:endParaRPr lang="zh-CN" altLang="en-US" sz="2600" b="1">
                        <a:latin typeface="微软雅黑" panose="020B0503020204020204" charset="-122"/>
                        <a:ea typeface="微软雅黑" panose="020B0503020204020204" charset="-122"/>
                      </a:endParaRPr>
                    </a:p>
                    <a:p>
                      <a:pPr algn="ctr">
                        <a:buNone/>
                      </a:pPr>
                      <a:endParaRPr lang="zh-CN" altLang="en-US" sz="2600" b="1">
                        <a:latin typeface="微软雅黑" panose="020B0503020204020204" charset="-122"/>
                        <a:ea typeface="微软雅黑" panose="020B0503020204020204" charset="-122"/>
                      </a:endParaRPr>
                    </a:p>
                    <a:p>
                      <a:pPr algn="ctr">
                        <a:buNone/>
                      </a:pPr>
                      <a:r>
                        <a:rPr lang="zh-CN" altLang="en-US" sz="2600" b="1">
                          <a:latin typeface="微软雅黑" panose="020B0503020204020204" charset="-122"/>
                          <a:ea typeface="微软雅黑" panose="020B0503020204020204" charset="-122"/>
                        </a:rPr>
                        <a:t>小说</a:t>
                      </a:r>
                      <a:endParaRPr lang="zh-CN" altLang="en-US" sz="2600" b="1">
                        <a:latin typeface="微软雅黑" panose="020B0503020204020204" charset="-122"/>
                        <a:ea typeface="微软雅黑" panose="020B0503020204020204"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rowSpan="2">
                  <a:txBody>
                    <a:bodyPr wrap="square"/>
                    <a:lstStyle/>
                    <a:p>
                      <a:pPr algn="ctr">
                        <a:buNone/>
                      </a:pPr>
                      <a:r>
                        <a:rPr lang="zh-CN" altLang="en-US" sz="2600" b="1">
                          <a:latin typeface="微软雅黑" panose="020B0503020204020204" charset="-122"/>
                          <a:ea typeface="微软雅黑" panose="020B0503020204020204" charset="-122"/>
                        </a:rPr>
                        <a:t>元末</a:t>
                      </a:r>
                      <a:endParaRPr lang="zh-CN" altLang="en-US" sz="2600" b="1">
                        <a:latin typeface="微软雅黑" panose="020B0503020204020204" charset="-122"/>
                        <a:ea typeface="微软雅黑" panose="020B0503020204020204" charset="-122"/>
                      </a:endParaRPr>
                    </a:p>
                    <a:p>
                      <a:pPr algn="ctr">
                        <a:buNone/>
                      </a:pPr>
                      <a:r>
                        <a:rPr lang="zh-CN" altLang="en-US" sz="2600" b="1">
                          <a:latin typeface="微软雅黑" panose="020B0503020204020204" charset="-122"/>
                          <a:ea typeface="微软雅黑" panose="020B0503020204020204" charset="-122"/>
                        </a:rPr>
                        <a:t>明初</a:t>
                      </a:r>
                      <a:endParaRPr lang="zh-CN" altLang="en-US" sz="2600" b="1">
                        <a:latin typeface="微软雅黑" panose="020B0503020204020204" charset="-122"/>
                        <a:ea typeface="微软雅黑" panose="020B0503020204020204"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gridSpan="2">
                  <a:txBody>
                    <a:bodyPr wrap="square"/>
                    <a:lstStyle/>
                    <a:p>
                      <a:pPr algn="ctr">
                        <a:buNone/>
                      </a:pPr>
                      <a:r>
                        <a:rPr lang="zh-CN" altLang="en-US" sz="2500" b="1">
                          <a:latin typeface="微软雅黑" panose="020B0503020204020204" charset="-122"/>
                          <a:ea typeface="微软雅黑" panose="020B0503020204020204" charset="-122"/>
                        </a:rPr>
                        <a:t>施耐庵</a:t>
                      </a:r>
                      <a:r>
                        <a:rPr lang="zh-CN" altLang="en-US" sz="2500" b="1">
                          <a:solidFill>
                            <a:srgbClr val="FF0000"/>
                          </a:solidFill>
                          <a:latin typeface="微软雅黑" panose="020B0503020204020204" charset="-122"/>
                          <a:ea typeface="微软雅黑" panose="020B0503020204020204" charset="-122"/>
                          <a:sym typeface="等线" panose="02010600030101010101" charset="-122"/>
                        </a:rPr>
                        <a:t>《水浒传》</a:t>
                      </a:r>
                      <a:endParaRPr lang="zh-CN" altLang="en-US" sz="2500" b="1">
                        <a:solidFill>
                          <a:srgbClr val="FF0000"/>
                        </a:solidFill>
                        <a:latin typeface="微软雅黑" panose="020B0503020204020204" charset="-122"/>
                        <a:ea typeface="微软雅黑" panose="020B0503020204020204" charset="-122"/>
                        <a:sym typeface="等线" panose="02010600030101010101"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hMerge="1">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rowSpan="2">
                  <a:txBody>
                    <a:bodyPr wrap="square"/>
                    <a:lstStyle/>
                    <a:p>
                      <a:pPr algn="ctr">
                        <a:buNone/>
                      </a:pPr>
                      <a:r>
                        <a:rPr lang="zh-CN" sz="2600" b="1">
                          <a:solidFill>
                            <a:srgbClr val="1F2DA8"/>
                          </a:solidFill>
                          <a:latin typeface="微软雅黑" panose="020B0503020204020204" charset="-122"/>
                          <a:ea typeface="微软雅黑" panose="020B0503020204020204" charset="-122"/>
                          <a:cs typeface="黑体" panose="02010609060101010101" pitchFamily="49" charset="-122"/>
                          <a:sym typeface="+mn-ea"/>
                        </a:rPr>
                        <a:t>我国最早的两部长篇白话小说，开创了章回体的写作体裁</a:t>
                      </a:r>
                      <a:endParaRPr lang="zh-CN" altLang="zh-CN" sz="2600" b="1">
                        <a:solidFill>
                          <a:srgbClr val="1F2DA8"/>
                        </a:solidFill>
                        <a:latin typeface="微软雅黑" panose="020B0503020204020204" charset="-122"/>
                        <a:ea typeface="微软雅黑" panose="020B0503020204020204" charset="-122"/>
                        <a:cs typeface="黑体" panose="02010609060101010101" pitchFamily="49" charset="-122"/>
                        <a:sym typeface="+mn-ea"/>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502920">
                <a:tc vMerge="1">
                  <a:tcPr>
                    <a:lnL w="12700">
                      <a:solidFill>
                        <a:schemeClr val="tx1"/>
                      </a:solidFill>
                      <a:prstDash val="solid"/>
                    </a:lnL>
                    <a:lnR w="12700">
                      <a:solidFill>
                        <a:schemeClr val="tx1"/>
                      </a:solidFill>
                      <a:prstDash val="solid"/>
                    </a:lnR>
                  </a:tcPr>
                </a:tc>
                <a:tc v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gridSpan="2">
                  <a:txBody>
                    <a:bodyPr wrap="square"/>
                    <a:lstStyle/>
                    <a:p>
                      <a:pPr algn="ctr">
                        <a:buNone/>
                      </a:pPr>
                      <a:r>
                        <a:rPr lang="zh-CN" altLang="en-US" sz="2500" b="1">
                          <a:latin typeface="微软雅黑" panose="020B0503020204020204" charset="-122"/>
                          <a:ea typeface="微软雅黑" panose="020B0503020204020204" charset="-122"/>
                        </a:rPr>
                        <a:t>罗贯中</a:t>
                      </a:r>
                      <a:r>
                        <a:rPr lang="zh-CN" altLang="en-US" sz="2500" b="1">
                          <a:solidFill>
                            <a:srgbClr val="FF0000"/>
                          </a:solidFill>
                          <a:latin typeface="微软雅黑" panose="020B0503020204020204" charset="-122"/>
                          <a:ea typeface="微软雅黑" panose="020B0503020204020204" charset="-122"/>
                          <a:sym typeface="等线" panose="02010600030101010101" charset="-122"/>
                        </a:rPr>
                        <a:t>《三国志通俗演义》</a:t>
                      </a:r>
                      <a:endParaRPr lang="zh-CN" altLang="en-US" sz="2500" b="1">
                        <a:solidFill>
                          <a:srgbClr val="FF0000"/>
                        </a:solidFill>
                        <a:latin typeface="微软雅黑" panose="020B0503020204020204" charset="-122"/>
                        <a:ea typeface="微软雅黑" panose="020B0503020204020204" charset="-122"/>
                        <a:sym typeface="等线" panose="02010600030101010101"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hMerge="1">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vMerge="1">
                  <a:tcPr>
                    <a:lnL w="12700">
                      <a:solidFill>
                        <a:schemeClr val="tx1"/>
                      </a:solidFill>
                      <a:prstDash val="solid"/>
                    </a:lnL>
                    <a:lnR w="12700">
                      <a:solidFill>
                        <a:schemeClr val="tx1"/>
                      </a:solidFill>
                      <a:prstDash val="solid"/>
                    </a:lnR>
                    <a:lnB w="12700">
                      <a:solidFill>
                        <a:schemeClr val="tx1"/>
                      </a:solidFill>
                      <a:prstDash val="solid"/>
                    </a:lnB>
                  </a:tcPr>
                </a:tc>
              </a:tr>
              <a:tr h="547370">
                <a:tc vMerge="1">
                  <a:tcPr>
                    <a:lnL w="12700">
                      <a:solidFill>
                        <a:schemeClr val="tx1"/>
                      </a:solidFill>
                      <a:prstDash val="solid"/>
                    </a:lnL>
                    <a:lnR w="12700">
                      <a:solidFill>
                        <a:schemeClr val="tx1"/>
                      </a:solidFill>
                      <a:prstDash val="solid"/>
                    </a:lnR>
                  </a:tcPr>
                </a:tc>
                <a:tc>
                  <a:txBody>
                    <a:bodyPr wrap="square"/>
                    <a:lstStyle/>
                    <a:p>
                      <a:pPr algn="ctr">
                        <a:buNone/>
                      </a:pPr>
                      <a:r>
                        <a:rPr lang="zh-CN" altLang="en-US" sz="2600" b="1">
                          <a:latin typeface="微软雅黑" panose="020B0503020204020204" charset="-122"/>
                          <a:ea typeface="微软雅黑" panose="020B0503020204020204" charset="-122"/>
                        </a:rPr>
                        <a:t>明中期</a:t>
                      </a:r>
                      <a:endParaRPr lang="zh-CN" altLang="en-US" sz="2600" b="1">
                        <a:latin typeface="微软雅黑" panose="020B0503020204020204" charset="-122"/>
                        <a:ea typeface="微软雅黑" panose="020B0503020204020204"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gridSpan="2">
                  <a:txBody>
                    <a:bodyPr wrap="square"/>
                    <a:lstStyle/>
                    <a:p>
                      <a:pPr algn="ctr">
                        <a:buNone/>
                      </a:pPr>
                      <a:r>
                        <a:rPr lang="zh-CN" altLang="en-US" sz="2500" b="1">
                          <a:latin typeface="微软雅黑" panose="020B0503020204020204" charset="-122"/>
                          <a:ea typeface="微软雅黑" panose="020B0503020204020204" charset="-122"/>
                        </a:rPr>
                        <a:t>吴承恩</a:t>
                      </a:r>
                      <a:r>
                        <a:rPr lang="zh-CN" altLang="en-US" sz="2500" b="1">
                          <a:solidFill>
                            <a:srgbClr val="FF0000"/>
                          </a:solidFill>
                          <a:latin typeface="微软雅黑" panose="020B0503020204020204" charset="-122"/>
                          <a:ea typeface="微软雅黑" panose="020B0503020204020204" charset="-122"/>
                          <a:sym typeface="等线" panose="02010600030101010101" charset="-122"/>
                        </a:rPr>
                        <a:t>《西游记》</a:t>
                      </a:r>
                      <a:endParaRPr lang="zh-CN" altLang="en-US" sz="2500" b="1">
                        <a:solidFill>
                          <a:srgbClr val="FF0000"/>
                        </a:solidFill>
                        <a:latin typeface="微软雅黑" panose="020B0503020204020204" charset="-122"/>
                        <a:ea typeface="微软雅黑" panose="020B0503020204020204" charset="-122"/>
                        <a:sym typeface="等线" panose="02010600030101010101"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hMerge="1">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lgn="ctr">
                        <a:buNone/>
                      </a:pPr>
                      <a:r>
                        <a:rPr lang="zh-CN" altLang="en-US" sz="2600" b="1">
                          <a:latin typeface="微软雅黑" panose="020B0503020204020204" charset="-122"/>
                          <a:ea typeface="微软雅黑" panose="020B0503020204020204" charset="-122"/>
                          <a:sym typeface="+mn-ea"/>
                        </a:rPr>
                        <a:t>神话小说的杰作</a:t>
                      </a:r>
                      <a:endParaRPr lang="zh-CN" altLang="en-US" sz="2600" b="1">
                        <a:latin typeface="微软雅黑" panose="020B0503020204020204" charset="-122"/>
                        <a:ea typeface="微软雅黑" panose="020B0503020204020204" charset="-122"/>
                        <a:sym typeface="+mn-ea"/>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547370">
                <a:tc vMerge="1">
                  <a:tcPr>
                    <a:lnL w="12700">
                      <a:solidFill>
                        <a:schemeClr val="tx1"/>
                      </a:solidFill>
                      <a:prstDash val="solid"/>
                    </a:lnL>
                    <a:lnR w="12700">
                      <a:solidFill>
                        <a:schemeClr val="tx1"/>
                      </a:solidFill>
                      <a:prstDash val="solid"/>
                    </a:lnR>
                  </a:tcPr>
                </a:tc>
                <a:tc rowSpan="2">
                  <a:txBody>
                    <a:bodyPr wrap="square"/>
                    <a:lstStyle/>
                    <a:p>
                      <a:pPr algn="ctr">
                        <a:buNone/>
                      </a:pPr>
                      <a:r>
                        <a:rPr lang="zh-CN" altLang="en-US" sz="2600" b="1">
                          <a:latin typeface="微软雅黑" panose="020B0503020204020204" charset="-122"/>
                          <a:ea typeface="微软雅黑" panose="020B0503020204020204" charset="-122"/>
                        </a:rPr>
                        <a:t>清中期</a:t>
                      </a:r>
                      <a:endParaRPr lang="zh-CN" altLang="en-US" sz="2600" b="1">
                        <a:latin typeface="微软雅黑" panose="020B0503020204020204" charset="-122"/>
                        <a:ea typeface="微软雅黑" panose="020B0503020204020204"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gridSpan="2">
                  <a:txBody>
                    <a:bodyPr wrap="square"/>
                    <a:lstStyle/>
                    <a:p>
                      <a:pPr algn="ctr">
                        <a:buNone/>
                      </a:pPr>
                      <a:r>
                        <a:rPr lang="zh-CN" altLang="en-US" sz="2500" b="1">
                          <a:latin typeface="微软雅黑" panose="020B0503020204020204" charset="-122"/>
                          <a:ea typeface="微软雅黑" panose="020B0503020204020204" charset="-122"/>
                        </a:rPr>
                        <a:t>吴敬梓</a:t>
                      </a:r>
                      <a:r>
                        <a:rPr lang="zh-CN" altLang="en-US" sz="2500" b="1">
                          <a:latin typeface="微软雅黑" panose="020B0503020204020204" charset="-122"/>
                          <a:ea typeface="微软雅黑" panose="020B0503020204020204" charset="-122"/>
                          <a:sym typeface="等线" panose="02010600030101010101" charset="-122"/>
                        </a:rPr>
                        <a:t>《儒林外史》</a:t>
                      </a:r>
                      <a:endParaRPr lang="zh-CN" altLang="en-US" sz="2500" b="1">
                        <a:latin typeface="微软雅黑" panose="020B0503020204020204" charset="-122"/>
                        <a:ea typeface="微软雅黑" panose="020B0503020204020204" charset="-122"/>
                        <a:sym typeface="+mn-ea"/>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hMerge="1">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lgn="ctr">
                        <a:buNone/>
                      </a:pPr>
                      <a:r>
                        <a:rPr lang="zh-CN" altLang="en-US" sz="2600" b="1">
                          <a:latin typeface="微软雅黑" panose="020B0503020204020204" charset="-122"/>
                          <a:ea typeface="微软雅黑" panose="020B0503020204020204" charset="-122"/>
                          <a:sym typeface="+mn-ea"/>
                        </a:rPr>
                        <a:t>讽刺小说的杰作</a:t>
                      </a:r>
                      <a:endParaRPr lang="zh-CN" altLang="en-US" sz="2600" b="1">
                        <a:latin typeface="微软雅黑" panose="020B0503020204020204" charset="-122"/>
                        <a:ea typeface="微软雅黑" panose="020B0503020204020204" charset="-122"/>
                        <a:sym typeface="+mn-ea"/>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548005">
                <a:tc vMerge="1">
                  <a:tcPr>
                    <a:lnL w="12700">
                      <a:solidFill>
                        <a:schemeClr val="tx1"/>
                      </a:solidFill>
                      <a:prstDash val="solid"/>
                    </a:lnL>
                    <a:lnR w="12700">
                      <a:solidFill>
                        <a:schemeClr val="tx1"/>
                      </a:solidFill>
                      <a:prstDash val="solid"/>
                    </a:lnR>
                    <a:lnB w="12700">
                      <a:solidFill>
                        <a:schemeClr val="tx1"/>
                      </a:solidFill>
                      <a:prstDash val="solid"/>
                    </a:lnB>
                  </a:tcPr>
                </a:tc>
                <a:tc v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gridSpan="2">
                  <a:txBody>
                    <a:bodyPr wrap="square"/>
                    <a:lstStyle/>
                    <a:p>
                      <a:pPr algn="ctr">
                        <a:buNone/>
                      </a:pPr>
                      <a:r>
                        <a:rPr lang="zh-CN" altLang="en-US" sz="2500" b="1">
                          <a:latin typeface="微软雅黑" panose="020B0503020204020204" charset="-122"/>
                          <a:ea typeface="微软雅黑" panose="020B0503020204020204" charset="-122"/>
                        </a:rPr>
                        <a:t>曹雪芹</a:t>
                      </a:r>
                      <a:r>
                        <a:rPr lang="zh-CN" altLang="en-US" sz="2500" b="1">
                          <a:solidFill>
                            <a:srgbClr val="FF0000"/>
                          </a:solidFill>
                          <a:latin typeface="微软雅黑" panose="020B0503020204020204" charset="-122"/>
                          <a:ea typeface="微软雅黑" panose="020B0503020204020204" charset="-122"/>
                          <a:sym typeface="等线" panose="02010600030101010101" charset="-122"/>
                        </a:rPr>
                        <a:t>《红楼梦》</a:t>
                      </a:r>
                      <a:endParaRPr lang="zh-CN" altLang="en-US" sz="2500" b="1">
                        <a:solidFill>
                          <a:srgbClr val="FF0000"/>
                        </a:solidFill>
                        <a:latin typeface="微软雅黑" panose="020B0503020204020204" charset="-122"/>
                        <a:ea typeface="微软雅黑" panose="020B0503020204020204" charset="-122"/>
                        <a:sym typeface="等线" panose="02010600030101010101"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hMerge="1">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lgn="ctr">
                        <a:buNone/>
                      </a:pPr>
                      <a:r>
                        <a:rPr lang="zh-CN" altLang="en-US" sz="2600" b="1">
                          <a:solidFill>
                            <a:srgbClr val="1F2DA8"/>
                          </a:solidFill>
                          <a:latin typeface="微软雅黑" panose="020B0503020204020204" charset="-122"/>
                          <a:ea typeface="微软雅黑" panose="020B0503020204020204" charset="-122"/>
                          <a:cs typeface="黑体" panose="02010609060101010101" pitchFamily="49" charset="-122"/>
                          <a:sym typeface="+mn-ea"/>
                        </a:rPr>
                        <a:t>我国古典现实主义文学的高峰</a:t>
                      </a:r>
                      <a:endParaRPr lang="zh-CN" altLang="en-US" sz="2600" b="1">
                        <a:solidFill>
                          <a:srgbClr val="1F2DA8"/>
                        </a:solidFill>
                        <a:latin typeface="微软雅黑" panose="020B0503020204020204" charset="-122"/>
                        <a:ea typeface="微软雅黑" panose="020B0503020204020204" charset="-122"/>
                        <a:cs typeface="黑体" panose="02010609060101010101" pitchFamily="49" charset="-122"/>
                        <a:sym typeface="+mn-ea"/>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548005">
                <a:tc rowSpan="4">
                  <a:txBody>
                    <a:bodyPr wrap="square"/>
                    <a:lstStyle/>
                    <a:p>
                      <a:pPr algn="ctr">
                        <a:buNone/>
                      </a:pPr>
                      <a:endParaRPr lang="zh-CN" altLang="en-US" sz="2600" b="1">
                        <a:latin typeface="微软雅黑" panose="020B0503020204020204" charset="-122"/>
                        <a:ea typeface="微软雅黑" panose="020B0503020204020204" charset="-122"/>
                      </a:endParaRPr>
                    </a:p>
                    <a:p>
                      <a:pPr algn="ctr">
                        <a:buNone/>
                      </a:pPr>
                      <a:endParaRPr lang="zh-CN" altLang="en-US" sz="2600" b="1">
                        <a:latin typeface="微软雅黑" panose="020B0503020204020204" charset="-122"/>
                        <a:ea typeface="微软雅黑" panose="020B0503020204020204" charset="-122"/>
                      </a:endParaRPr>
                    </a:p>
                    <a:p>
                      <a:pPr algn="ctr">
                        <a:buNone/>
                      </a:pPr>
                      <a:r>
                        <a:rPr lang="zh-CN" altLang="en-US" sz="2600" b="1">
                          <a:latin typeface="微软雅黑" panose="020B0503020204020204" charset="-122"/>
                          <a:ea typeface="微软雅黑" panose="020B0503020204020204" charset="-122"/>
                        </a:rPr>
                        <a:t>戏曲</a:t>
                      </a:r>
                      <a:endParaRPr lang="zh-CN" altLang="en-US" sz="2600" b="1">
                        <a:latin typeface="微软雅黑" panose="020B0503020204020204" charset="-122"/>
                        <a:ea typeface="微软雅黑" panose="020B0503020204020204"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CED8F9"/>
                    </a:solidFill>
                  </a:tcPr>
                </a:tc>
                <a:tc>
                  <a:txBody>
                    <a:bodyPr wrap="square"/>
                    <a:lstStyle/>
                    <a:p>
                      <a:pPr algn="ctr">
                        <a:buNone/>
                      </a:pPr>
                      <a:r>
                        <a:rPr lang="zh-CN" altLang="en-US" sz="2600" b="1">
                          <a:latin typeface="微软雅黑" panose="020B0503020204020204" charset="-122"/>
                          <a:ea typeface="微软雅黑" panose="020B0503020204020204" charset="-122"/>
                        </a:rPr>
                        <a:t>明</a:t>
                      </a:r>
                      <a:endParaRPr lang="zh-CN" altLang="en-US" sz="2600" b="1">
                        <a:latin typeface="微软雅黑" panose="020B0503020204020204" charset="-122"/>
                        <a:ea typeface="微软雅黑" panose="020B0503020204020204"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CED8F9"/>
                    </a:solidFill>
                  </a:tcPr>
                </a:tc>
                <a:tc gridSpan="2">
                  <a:txBody>
                    <a:bodyPr wrap="square"/>
                    <a:lstStyle/>
                    <a:p>
                      <a:pPr algn="ctr">
                        <a:buNone/>
                      </a:pPr>
                      <a:r>
                        <a:rPr lang="zh-CN" altLang="en-US" sz="2500" b="1">
                          <a:latin typeface="微软雅黑" panose="020B0503020204020204" charset="-122"/>
                          <a:ea typeface="微软雅黑" panose="020B0503020204020204" charset="-122"/>
                        </a:rPr>
                        <a:t>汤显祖</a:t>
                      </a:r>
                      <a:r>
                        <a:rPr lang="zh-CN" altLang="en-US" sz="2500" b="1">
                          <a:latin typeface="微软雅黑" panose="020B0503020204020204" charset="-122"/>
                          <a:ea typeface="微软雅黑" panose="020B0503020204020204" charset="-122"/>
                          <a:sym typeface="等线" panose="02010600030101010101" charset="-122"/>
                        </a:rPr>
                        <a:t>《牡丹亭》</a:t>
                      </a:r>
                      <a:endParaRPr lang="zh-CN" altLang="en-US" sz="2500" b="1">
                        <a:latin typeface="微软雅黑" panose="020B0503020204020204" charset="-122"/>
                        <a:ea typeface="微软雅黑" panose="020B0503020204020204" charset="-122"/>
                        <a:sym typeface="+mn-ea"/>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CED8F9"/>
                    </a:solidFill>
                  </a:tcPr>
                </a:tc>
                <a:tc hMerge="1">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rowSpan="2">
                  <a:txBody>
                    <a:bodyPr wrap="square"/>
                    <a:lstStyle/>
                    <a:p>
                      <a:pPr algn="ctr">
                        <a:buNone/>
                      </a:pPr>
                      <a:r>
                        <a:rPr lang="zh-CN" altLang="en-US" sz="2600" b="1">
                          <a:latin typeface="微软雅黑" panose="020B0503020204020204" charset="-122"/>
                          <a:ea typeface="微软雅黑" panose="020B0503020204020204" charset="-122"/>
                          <a:sym typeface="+mn-ea"/>
                        </a:rPr>
                        <a:t>传奇趋向长篇化，</a:t>
                      </a:r>
                      <a:endParaRPr lang="zh-CN" altLang="en-US" sz="2600" b="1">
                        <a:latin typeface="微软雅黑" panose="020B0503020204020204" charset="-122"/>
                        <a:ea typeface="微软雅黑" panose="020B0503020204020204" charset="-122"/>
                        <a:sym typeface="+mn-ea"/>
                      </a:endParaRPr>
                    </a:p>
                    <a:p>
                      <a:pPr algn="ctr">
                        <a:buNone/>
                      </a:pPr>
                      <a:r>
                        <a:rPr lang="zh-CN" altLang="en-US" sz="2600" b="1">
                          <a:latin typeface="微软雅黑" panose="020B0503020204020204" charset="-122"/>
                          <a:ea typeface="微软雅黑" panose="020B0503020204020204" charset="-122"/>
                          <a:sym typeface="+mn-ea"/>
                        </a:rPr>
                        <a:t>情节更加曲折复杂</a:t>
                      </a:r>
                      <a:endParaRPr lang="zh-CN" altLang="en-US" sz="2600" b="1">
                        <a:latin typeface="微软雅黑" panose="020B0503020204020204" charset="-122"/>
                        <a:ea typeface="微软雅黑" panose="020B0503020204020204" charset="-122"/>
                        <a:sym typeface="+mn-ea"/>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CED8F9"/>
                    </a:solidFill>
                  </a:tcPr>
                </a:tc>
              </a:tr>
              <a:tr h="547370">
                <a:tc vMerge="1">
                  <a:tcPr>
                    <a:lnL w="12700">
                      <a:solidFill>
                        <a:schemeClr val="tx1"/>
                      </a:solidFill>
                      <a:prstDash val="solid"/>
                    </a:lnL>
                    <a:lnR w="12700">
                      <a:solidFill>
                        <a:schemeClr val="tx1"/>
                      </a:solidFill>
                      <a:prstDash val="solid"/>
                    </a:lnR>
                  </a:tcPr>
                </a:tc>
                <a:tc>
                  <a:txBody>
                    <a:bodyPr wrap="square"/>
                    <a:lstStyle/>
                    <a:p>
                      <a:pPr algn="ctr">
                        <a:buNone/>
                      </a:pPr>
                      <a:r>
                        <a:rPr lang="zh-CN" altLang="en-US" sz="2600" b="1">
                          <a:latin typeface="微软雅黑" panose="020B0503020204020204" charset="-122"/>
                          <a:ea typeface="微软雅黑" panose="020B0503020204020204" charset="-122"/>
                        </a:rPr>
                        <a:t>清</a:t>
                      </a:r>
                      <a:endParaRPr lang="zh-CN" altLang="en-US" sz="2600" b="1">
                        <a:latin typeface="微软雅黑" panose="020B0503020204020204" charset="-122"/>
                        <a:ea typeface="微软雅黑" panose="020B0503020204020204"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CED8F9"/>
                    </a:solidFill>
                  </a:tcPr>
                </a:tc>
                <a:tc gridSpan="2">
                  <a:txBody>
                    <a:bodyPr wrap="square"/>
                    <a:lstStyle/>
                    <a:p>
                      <a:pPr algn="ctr">
                        <a:buNone/>
                      </a:pPr>
                      <a:r>
                        <a:rPr lang="zh-CN" altLang="en-US" sz="2500" b="1">
                          <a:latin typeface="微软雅黑" panose="020B0503020204020204" charset="-122"/>
                          <a:ea typeface="微软雅黑" panose="020B0503020204020204" charset="-122"/>
                        </a:rPr>
                        <a:t>孔尚任</a:t>
                      </a:r>
                      <a:r>
                        <a:rPr lang="zh-CN" altLang="en-US" sz="2500" b="1">
                          <a:latin typeface="微软雅黑" panose="020B0503020204020204" charset="-122"/>
                          <a:ea typeface="微软雅黑" panose="020B0503020204020204" charset="-122"/>
                          <a:sym typeface="等线" panose="02010600030101010101" charset="-122"/>
                        </a:rPr>
                        <a:t>《桃花扇》</a:t>
                      </a:r>
                      <a:endParaRPr lang="zh-CN" altLang="en-US" sz="2500" b="1">
                        <a:latin typeface="微软雅黑" panose="020B0503020204020204" charset="-122"/>
                        <a:ea typeface="微软雅黑" panose="020B0503020204020204" charset="-122"/>
                        <a:sym typeface="+mn-ea"/>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CED8F9"/>
                    </a:solidFill>
                  </a:tcPr>
                </a:tc>
                <a:tc hMerge="1">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vMerge="1">
                  <a:tcPr>
                    <a:lnL w="12700">
                      <a:solidFill>
                        <a:schemeClr val="tx1"/>
                      </a:solidFill>
                      <a:prstDash val="solid"/>
                    </a:lnL>
                    <a:lnR w="12700">
                      <a:solidFill>
                        <a:schemeClr val="tx1"/>
                      </a:solidFill>
                      <a:prstDash val="solid"/>
                    </a:lnR>
                    <a:lnB w="12700">
                      <a:solidFill>
                        <a:schemeClr val="tx1"/>
                      </a:solidFill>
                      <a:prstDash val="solid"/>
                    </a:lnB>
                  </a:tcPr>
                </a:tc>
              </a:tr>
              <a:tr h="548005">
                <a:tc vMerge="1">
                  <a:tcPr>
                    <a:lnL w="12700">
                      <a:solidFill>
                        <a:schemeClr val="tx1"/>
                      </a:solidFill>
                      <a:prstDash val="solid"/>
                    </a:lnL>
                    <a:lnR w="12700">
                      <a:solidFill>
                        <a:schemeClr val="tx1"/>
                      </a:solidFill>
                      <a:prstDash val="solid"/>
                    </a:lnR>
                  </a:tcPr>
                </a:tc>
                <a:tc>
                  <a:txBody>
                    <a:bodyPr wrap="square"/>
                    <a:lstStyle/>
                    <a:p>
                      <a:pPr algn="ctr">
                        <a:buNone/>
                      </a:pPr>
                      <a:r>
                        <a:rPr lang="zh-CN" altLang="en-US" sz="2600" b="1">
                          <a:latin typeface="微软雅黑" panose="020B0503020204020204" charset="-122"/>
                          <a:ea typeface="微软雅黑" panose="020B0503020204020204" charset="-122"/>
                        </a:rPr>
                        <a:t>明清</a:t>
                      </a:r>
                      <a:endParaRPr lang="zh-CN" altLang="en-US" sz="2600" b="1">
                        <a:latin typeface="微软雅黑" panose="020B0503020204020204" charset="-122"/>
                        <a:ea typeface="微软雅黑" panose="020B0503020204020204"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CED8F9"/>
                    </a:solidFill>
                  </a:tcPr>
                </a:tc>
                <a:tc gridSpan="2">
                  <a:txBody>
                    <a:bodyPr wrap="square"/>
                    <a:lstStyle/>
                    <a:p>
                      <a:pPr algn="ctr">
                        <a:buNone/>
                      </a:pPr>
                      <a:r>
                        <a:rPr lang="zh-CN" altLang="en-US" sz="2500" b="1">
                          <a:latin typeface="微软雅黑" panose="020B0503020204020204" charset="-122"/>
                          <a:ea typeface="微软雅黑" panose="020B0503020204020204" charset="-122"/>
                          <a:sym typeface="+mn-ea"/>
                        </a:rPr>
                        <a:t>昆曲</a:t>
                      </a:r>
                      <a:endParaRPr lang="zh-CN" altLang="en-US" sz="2500" b="1">
                        <a:latin typeface="微软雅黑" panose="020B0503020204020204" charset="-122"/>
                        <a:ea typeface="微软雅黑" panose="020B0503020204020204" charset="-122"/>
                        <a:sym typeface="+mn-ea"/>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CED8F9"/>
                    </a:solidFill>
                  </a:tcPr>
                </a:tc>
                <a:tc hMerge="1">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lgn="ctr">
                        <a:buNone/>
                      </a:pPr>
                      <a:r>
                        <a:rPr lang="zh-CN" altLang="en-US" sz="2600" b="1">
                          <a:latin typeface="微软雅黑" panose="020B0503020204020204" charset="-122"/>
                          <a:ea typeface="微软雅黑" panose="020B0503020204020204" charset="-122"/>
                          <a:sym typeface="+mn-ea"/>
                        </a:rPr>
                        <a:t>长期流行</a:t>
                      </a:r>
                      <a:endParaRPr lang="zh-CN" altLang="en-US" sz="2600" b="1">
                        <a:latin typeface="微软雅黑" panose="020B0503020204020204" charset="-122"/>
                        <a:ea typeface="微软雅黑" panose="020B0503020204020204" charset="-122"/>
                        <a:sym typeface="+mn-ea"/>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CED8F9"/>
                    </a:solidFill>
                  </a:tcPr>
                </a:tc>
              </a:tr>
              <a:tr h="547370">
                <a:tc vMerge="1">
                  <a:tcPr>
                    <a:lnL w="12700">
                      <a:solidFill>
                        <a:schemeClr val="tx1"/>
                      </a:solidFill>
                      <a:prstDash val="solid"/>
                    </a:lnL>
                    <a:lnR w="12700">
                      <a:solidFill>
                        <a:schemeClr val="tx1"/>
                      </a:solidFill>
                      <a:prstDash val="solid"/>
                    </a:lnR>
                    <a:lnB w="12700">
                      <a:solidFill>
                        <a:schemeClr val="tx1"/>
                      </a:solidFill>
                      <a:prstDash val="solid"/>
                    </a:lnB>
                  </a:tcPr>
                </a:tc>
                <a:tc>
                  <a:txBody>
                    <a:bodyPr wrap="square"/>
                    <a:lstStyle/>
                    <a:p>
                      <a:pPr algn="ctr">
                        <a:buNone/>
                      </a:pPr>
                      <a:r>
                        <a:rPr lang="zh-CN" altLang="en-US" sz="2600" b="1">
                          <a:latin typeface="微软雅黑" panose="020B0503020204020204" charset="-122"/>
                          <a:ea typeface="微软雅黑" panose="020B0503020204020204" charset="-122"/>
                        </a:rPr>
                        <a:t>道光年间</a:t>
                      </a:r>
                      <a:endParaRPr lang="zh-CN" altLang="en-US" sz="2600" b="1">
                        <a:latin typeface="微软雅黑" panose="020B0503020204020204" charset="-122"/>
                        <a:ea typeface="微软雅黑" panose="020B0503020204020204"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CED8F9"/>
                    </a:solidFill>
                  </a:tcPr>
                </a:tc>
                <a:tc gridSpan="2">
                  <a:txBody>
                    <a:bodyPr wrap="square"/>
                    <a:lstStyle/>
                    <a:p>
                      <a:pPr algn="ctr">
                        <a:buNone/>
                      </a:pPr>
                      <a:r>
                        <a:rPr lang="zh-CN" altLang="en-US" sz="2500" b="1">
                          <a:solidFill>
                            <a:srgbClr val="FF0000"/>
                          </a:solidFill>
                          <a:latin typeface="微软雅黑" panose="020B0503020204020204" charset="-122"/>
                          <a:ea typeface="微软雅黑" panose="020B0503020204020204" charset="-122"/>
                          <a:cs typeface="黑体" panose="02010609060101010101" pitchFamily="49" charset="-122"/>
                          <a:sym typeface="+mn-ea"/>
                        </a:rPr>
                        <a:t>京剧</a:t>
                      </a:r>
                      <a:endParaRPr lang="zh-CN" altLang="en-US" sz="2500" b="1">
                        <a:solidFill>
                          <a:srgbClr val="FF0000"/>
                        </a:solidFill>
                        <a:latin typeface="微软雅黑" panose="020B0503020204020204" charset="-122"/>
                        <a:ea typeface="微软雅黑" panose="020B0503020204020204" charset="-122"/>
                        <a:cs typeface="黑体" panose="02010609060101010101" pitchFamily="49" charset="-122"/>
                        <a:sym typeface="+mn-ea"/>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CED8F9"/>
                    </a:solidFill>
                  </a:tcPr>
                </a:tc>
                <a:tc hMerge="1">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lgn="ctr">
                        <a:buNone/>
                      </a:pPr>
                      <a:r>
                        <a:rPr lang="zh-CN" altLang="en-US" sz="2600" b="1">
                          <a:solidFill>
                            <a:srgbClr val="1F2DA8"/>
                          </a:solidFill>
                          <a:latin typeface="微软雅黑" panose="020B0503020204020204" charset="-122"/>
                          <a:ea typeface="微软雅黑" panose="020B0503020204020204" charset="-122"/>
                          <a:sym typeface="+mn-ea"/>
                        </a:rPr>
                        <a:t>逐渐成为全国最流行的剧种</a:t>
                      </a:r>
                      <a:endParaRPr lang="zh-CN" altLang="en-US" sz="2600" b="1">
                        <a:solidFill>
                          <a:srgbClr val="1F2DA8"/>
                        </a:solidFill>
                        <a:latin typeface="微软雅黑" panose="020B0503020204020204" charset="-122"/>
                        <a:ea typeface="微软雅黑" panose="020B0503020204020204" charset="-122"/>
                        <a:sym typeface="+mn-ea"/>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CED8F9"/>
                    </a:solidFill>
                  </a:tcPr>
                </a:tc>
              </a:tr>
            </a:tbl>
          </a:graphicData>
        </a:graphic>
      </p:graphicFrame>
      <p:sp>
        <p:nvSpPr>
          <p:cNvPr id="3" name="矩形 2"/>
          <p:cNvSpPr/>
          <p:nvPr/>
        </p:nvSpPr>
        <p:spPr>
          <a:xfrm>
            <a:off x="360276" y="147216"/>
            <a:ext cx="8784518" cy="583565"/>
          </a:xfrm>
          <a:prstGeom prst="rect">
            <a:avLst/>
          </a:prstGeom>
        </p:spPr>
        <p:txBody>
          <a:bodyPr wrap="square">
            <a:spAutoFit/>
          </a:bodyPr>
          <a:p>
            <a:pPr>
              <a:defRPr/>
            </a:pPr>
            <a:r>
              <a:rPr lang="zh-CN" altLang="en-US" sz="3200" b="1" dirty="0" smtClean="0">
                <a:effectLst/>
                <a:latin typeface="微软雅黑" panose="020B0503020204020204" charset="-122"/>
                <a:ea typeface="微软雅黑" panose="020B0503020204020204" charset="-122"/>
              </a:rPr>
              <a:t>三、小说与戏曲</a:t>
            </a:r>
            <a:endParaRPr lang="zh-CN" altLang="en-US" sz="3200" b="1" dirty="0" smtClean="0">
              <a:effectLst/>
              <a:latin typeface="微软雅黑" panose="020B0503020204020204" charset="-122"/>
              <a:ea typeface="微软雅黑" panose="020B0503020204020204" charset="-122"/>
            </a:endParaRPr>
          </a:p>
        </p:txBody>
      </p:sp>
      <p:sp>
        <p:nvSpPr>
          <p:cNvPr id="6" name="文本框 5"/>
          <p:cNvSpPr txBox="1"/>
          <p:nvPr/>
        </p:nvSpPr>
        <p:spPr>
          <a:xfrm>
            <a:off x="3601085" y="147216"/>
            <a:ext cx="6096000" cy="583565"/>
          </a:xfrm>
          <a:prstGeom prst="rect">
            <a:avLst/>
          </a:prstGeom>
          <a:noFill/>
        </p:spPr>
        <p:txBody>
          <a:bodyPr wrap="square" rtlCol="0" anchor="t">
            <a:spAutoFit/>
          </a:bodyPr>
          <a:p>
            <a:r>
              <a:rPr lang="zh-CN" altLang="en-US" sz="3200" b="1">
                <a:solidFill>
                  <a:srgbClr val="FF0000"/>
                </a:solidFill>
                <a:latin typeface="微软雅黑" panose="020B0503020204020204" charset="-122"/>
                <a:ea typeface="微软雅黑" panose="020B0503020204020204" charset="-122"/>
                <a:sym typeface="+mn-ea"/>
              </a:rPr>
              <a:t>特点：趋向平民化、世俗化</a:t>
            </a:r>
            <a:endParaRPr lang="zh-CN" altLang="en-US" sz="3200" b="1">
              <a:solidFill>
                <a:srgbClr val="FF0000"/>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矩形 8"/>
          <p:cNvSpPr/>
          <p:nvPr/>
        </p:nvSpPr>
        <p:spPr>
          <a:xfrm>
            <a:off x="1544955" y="771525"/>
            <a:ext cx="9102090" cy="645160"/>
          </a:xfrm>
          <a:prstGeom prst="rect">
            <a:avLst/>
          </a:prstGeom>
        </p:spPr>
        <p:txBody>
          <a:bodyPr wrap="square">
            <a:spAutoFit/>
          </a:bodyPr>
          <a:lstStyle/>
          <a:p>
            <a:pPr>
              <a:defRPr/>
            </a:pPr>
            <a:r>
              <a:rPr lang="zh-CN" altLang="en-US" sz="3600" b="1" dirty="0" smtClean="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rPr>
              <a:t>⑴城市商品经济繁荣，</a:t>
            </a:r>
            <a:r>
              <a:rPr lang="zh-CN" altLang="en-US" sz="3600" b="1" dirty="0" smtClean="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Helvetica" panose="020B0604020202020204" pitchFamily="34" charset="0"/>
              </a:rPr>
              <a:t>市民阶层的壮大</a:t>
            </a:r>
            <a:endParaRPr lang="zh-CN" altLang="en-US" sz="3600" b="1" dirty="0" smtClean="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0" name="矩形 9"/>
          <p:cNvSpPr/>
          <p:nvPr/>
        </p:nvSpPr>
        <p:spPr>
          <a:xfrm>
            <a:off x="1544853" y="1613084"/>
            <a:ext cx="4787775" cy="645160"/>
          </a:xfrm>
          <a:prstGeom prst="rect">
            <a:avLst/>
          </a:prstGeom>
        </p:spPr>
        <p:txBody>
          <a:bodyPr wrap="square">
            <a:spAutoFit/>
          </a:bodyPr>
          <a:lstStyle/>
          <a:p>
            <a:pPr>
              <a:defRPr/>
            </a:pPr>
            <a:r>
              <a:rPr lang="zh-CN" altLang="en-US" sz="3600" b="1" dirty="0" smtClean="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rPr>
              <a:t>⑵社会娱乐活动丰富</a:t>
            </a:r>
            <a:endParaRPr lang="zh-CN" altLang="en-US" sz="3600" b="1" dirty="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1" name="矩形 10"/>
          <p:cNvSpPr/>
          <p:nvPr/>
        </p:nvSpPr>
        <p:spPr>
          <a:xfrm>
            <a:off x="1531369" y="2405131"/>
            <a:ext cx="4787775" cy="645160"/>
          </a:xfrm>
          <a:prstGeom prst="rect">
            <a:avLst/>
          </a:prstGeom>
        </p:spPr>
        <p:txBody>
          <a:bodyPr wrap="square">
            <a:spAutoFit/>
          </a:bodyPr>
          <a:lstStyle/>
          <a:p>
            <a:pPr>
              <a:defRPr/>
            </a:pPr>
            <a:r>
              <a:rPr lang="zh-CN" altLang="en-US" sz="3600" b="1" dirty="0" smtClean="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rPr>
              <a:t>⑶文化知识进一步普及</a:t>
            </a:r>
            <a:endParaRPr lang="zh-CN" altLang="en-US" sz="3600" b="1" dirty="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3" name="矩形 12"/>
          <p:cNvSpPr/>
          <p:nvPr/>
        </p:nvSpPr>
        <p:spPr>
          <a:xfrm>
            <a:off x="1524567" y="3125173"/>
            <a:ext cx="8048252" cy="838835"/>
          </a:xfrm>
          <a:prstGeom prst="rect">
            <a:avLst/>
          </a:prstGeom>
        </p:spPr>
        <p:txBody>
          <a:bodyPr wrap="square">
            <a:spAutoFit/>
          </a:bodyPr>
          <a:lstStyle/>
          <a:p>
            <a:pPr lvl="0" algn="just">
              <a:lnSpc>
                <a:spcPct val="135000"/>
              </a:lnSpc>
              <a:spcBef>
                <a:spcPct val="0"/>
              </a:spcBef>
            </a:pPr>
            <a:r>
              <a:rPr lang="zh-CN" altLang="en-US" sz="3600" b="1" dirty="0" smtClean="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Helvetica" panose="020B0604020202020204" pitchFamily="34" charset="0"/>
              </a:rPr>
              <a:t>⑷</a:t>
            </a:r>
            <a:r>
              <a:rPr lang="zh-CN" altLang="zh-CN" sz="36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Helvetica" panose="020B0604020202020204" pitchFamily="34" charset="0"/>
              </a:rPr>
              <a:t>印刷术</a:t>
            </a:r>
            <a:r>
              <a:rPr lang="zh-CN" altLang="zh-CN" sz="3600" b="1" dirty="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Helvetica" panose="020B0604020202020204" pitchFamily="34" charset="0"/>
              </a:rPr>
              <a:t>不断完善，书坊迅速发展。</a:t>
            </a:r>
            <a:endParaRPr lang="zh-CN" altLang="zh-CN" sz="3600" b="1" dirty="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Helvetica" panose="020B0604020202020204" pitchFamily="34" charset="0"/>
            </a:endParaRPr>
          </a:p>
        </p:txBody>
      </p:sp>
      <p:sp>
        <p:nvSpPr>
          <p:cNvPr id="14" name="矩形 13"/>
          <p:cNvSpPr/>
          <p:nvPr/>
        </p:nvSpPr>
        <p:spPr>
          <a:xfrm>
            <a:off x="1589228" y="3989224"/>
            <a:ext cx="7983591" cy="1586230"/>
          </a:xfrm>
          <a:prstGeom prst="rect">
            <a:avLst/>
          </a:prstGeom>
        </p:spPr>
        <p:txBody>
          <a:bodyPr wrap="square">
            <a:spAutoFit/>
          </a:bodyPr>
          <a:lstStyle/>
          <a:p>
            <a:pPr lvl="0" algn="just">
              <a:lnSpc>
                <a:spcPct val="135000"/>
              </a:lnSpc>
              <a:spcBef>
                <a:spcPct val="0"/>
              </a:spcBef>
            </a:pPr>
            <a:r>
              <a:rPr lang="zh-CN" altLang="en-US" sz="3600" b="1" dirty="0" smtClean="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Helvetica" panose="020B0604020202020204" pitchFamily="34" charset="0"/>
              </a:rPr>
              <a:t>⑸</a:t>
            </a:r>
            <a:r>
              <a:rPr lang="zh-CN" altLang="zh-CN" sz="3600" b="1" dirty="0" smtClean="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Helvetica" panose="020B0604020202020204" pitchFamily="34" charset="0"/>
              </a:rPr>
              <a:t>各种</a:t>
            </a:r>
            <a:r>
              <a:rPr lang="zh-CN" altLang="zh-CN" sz="3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Helvetica" panose="020B0604020202020204" pitchFamily="34" charset="0"/>
              </a:rPr>
              <a:t>社会危机、社会矛盾</a:t>
            </a:r>
            <a:r>
              <a:rPr lang="zh-CN" altLang="zh-CN" sz="3600" b="1" dirty="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Helvetica" panose="020B0604020202020204" pitchFamily="34" charset="0"/>
              </a:rPr>
              <a:t>逐渐加强，不少文人开始对现实进行批判。</a:t>
            </a:r>
            <a:endParaRPr lang="zh-CN" altLang="zh-CN" sz="3600" b="1" dirty="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Helvetica" panose="020B0604020202020204" pitchFamily="34" charset="0"/>
            </a:endParaRPr>
          </a:p>
        </p:txBody>
      </p:sp>
      <p:sp>
        <p:nvSpPr>
          <p:cNvPr id="24583" name="文本框 14"/>
          <p:cNvSpPr txBox="1">
            <a:spLocks noChangeArrowheads="1"/>
          </p:cNvSpPr>
          <p:nvPr>
            <p:custDataLst>
              <p:tags r:id="rId1"/>
            </p:custDataLst>
          </p:nvPr>
        </p:nvSpPr>
        <p:spPr bwMode="auto">
          <a:xfrm>
            <a:off x="291465" y="146685"/>
            <a:ext cx="10579100" cy="643890"/>
          </a:xfrm>
          <a:prstGeom prst="rect">
            <a:avLst/>
          </a:prstGeom>
          <a:noFill/>
          <a:ln>
            <a:noFill/>
          </a:ln>
        </p:spPr>
        <p:txBody>
          <a:bodyPr wrap="square" lIns="91430" tIns="45715" rIns="91430" bIns="45715">
            <a:spAutoFit/>
          </a:bodyPr>
          <a:lstStyle>
            <a:lvl1pPr eaLnBrk="1" hangingPunct="1">
              <a:spcBef>
                <a:spcPct val="0"/>
              </a:spcBef>
              <a:buSzTx/>
              <a:buFontTx/>
              <a:buNone/>
              <a:defRPr sz="2600" b="1">
                <a:solidFill>
                  <a:schemeClr val="bg1"/>
                </a:solidFill>
                <a:latin typeface="黑体" panose="02010609060101010101" pitchFamily="49" charset="-122"/>
                <a:ea typeface="黑体" panose="02010609060101010101" pitchFamily="49" charset="-122"/>
                <a:cs typeface="Helvetica" panose="020B0604020202020204" pitchFamily="34" charset="0"/>
              </a:defRPr>
            </a:lvl1pPr>
            <a:lvl2pPr marL="742950" indent="-285750">
              <a:spcBef>
                <a:spcPts val="700"/>
              </a:spcBef>
              <a:buSzTx/>
              <a:buChar char="–"/>
              <a:defRPr sz="3100">
                <a:solidFill>
                  <a:schemeClr val="tx1"/>
                </a:solidFill>
                <a:latin typeface="Arial" panose="020B0604020202020204" pitchFamily="34" charset="0"/>
                <a:cs typeface="Arial" panose="020B0604020202020204" pitchFamily="34" charset="0"/>
              </a:defRPr>
            </a:lvl2pPr>
            <a:lvl3pPr marL="1143000" indent="-228600">
              <a:spcBef>
                <a:spcPts val="700"/>
              </a:spcBef>
              <a:buSzTx/>
              <a:buChar char="•"/>
              <a:defRPr sz="3100">
                <a:solidFill>
                  <a:schemeClr val="tx1"/>
                </a:solidFill>
                <a:latin typeface="Arial" panose="020B0604020202020204" pitchFamily="34" charset="0"/>
                <a:cs typeface="Arial" panose="020B0604020202020204" pitchFamily="34" charset="0"/>
              </a:defRPr>
            </a:lvl3pPr>
            <a:lvl4pPr marL="1600200" indent="-228600">
              <a:spcBef>
                <a:spcPts val="700"/>
              </a:spcBef>
              <a:buSzTx/>
              <a:buChar char="–"/>
              <a:defRPr sz="3100">
                <a:solidFill>
                  <a:schemeClr val="tx1"/>
                </a:solidFill>
                <a:latin typeface="Arial" panose="020B0604020202020204" pitchFamily="34" charset="0"/>
                <a:cs typeface="Arial" panose="020B0604020202020204" pitchFamily="34" charset="0"/>
              </a:defRPr>
            </a:lvl4pPr>
            <a:lvl5pPr marL="2057400" indent="-228600">
              <a:spcBef>
                <a:spcPts val="700"/>
              </a:spcBef>
              <a:buSzTx/>
              <a:buChar char="»"/>
              <a:defRPr sz="3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700"/>
              </a:spcBef>
              <a:spcAft>
                <a:spcPct val="0"/>
              </a:spcAft>
              <a:buSzTx/>
              <a:buChar char="»"/>
              <a:defRPr sz="3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700"/>
              </a:spcBef>
              <a:spcAft>
                <a:spcPct val="0"/>
              </a:spcAft>
              <a:buSzTx/>
              <a:buChar char="»"/>
              <a:defRPr sz="3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700"/>
              </a:spcBef>
              <a:spcAft>
                <a:spcPct val="0"/>
              </a:spcAft>
              <a:buSzTx/>
              <a:buChar char="»"/>
              <a:defRPr sz="3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700"/>
              </a:spcBef>
              <a:spcAft>
                <a:spcPct val="0"/>
              </a:spcAft>
              <a:buSzTx/>
              <a:buChar char="»"/>
              <a:defRPr sz="3100">
                <a:solidFill>
                  <a:schemeClr val="tx1"/>
                </a:solidFill>
                <a:latin typeface="Arial" panose="020B0604020202020204" pitchFamily="34" charset="0"/>
                <a:cs typeface="Arial" panose="020B0604020202020204" pitchFamily="34" charset="0"/>
              </a:defRPr>
            </a:lvl9pPr>
          </a:lstStyle>
          <a:p>
            <a:pPr algn="l"/>
            <a:r>
              <a:rPr lang="en-US" altLang="zh-CN" sz="3600">
                <a:solidFill>
                  <a:schemeClr val="tx1"/>
                </a:solidFill>
                <a:latin typeface="微软雅黑" panose="020B0503020204020204" charset="-122"/>
                <a:ea typeface="微软雅黑" panose="020B0503020204020204" charset="-122"/>
                <a:cs typeface="微软雅黑" panose="020B0503020204020204" charset="-122"/>
                <a:sym typeface="Helvetica" panose="020B0604020202020204" pitchFamily="34" charset="0"/>
              </a:rPr>
              <a:t> </a:t>
            </a:r>
            <a:r>
              <a:rPr lang="zh-CN" altLang="en-US" sz="3600">
                <a:solidFill>
                  <a:schemeClr val="tx1"/>
                </a:solidFill>
                <a:latin typeface="微软雅黑" panose="020B0503020204020204" charset="-122"/>
                <a:ea typeface="微软雅黑" panose="020B0503020204020204" charset="-122"/>
                <a:cs typeface="微软雅黑" panose="020B0503020204020204" charset="-122"/>
                <a:sym typeface="+mn-ea"/>
              </a:rPr>
              <a:t>探究：</a:t>
            </a:r>
            <a:r>
              <a:rPr lang="zh-CN" altLang="en-US" sz="3600">
                <a:solidFill>
                  <a:schemeClr val="tx1"/>
                </a:solidFill>
                <a:latin typeface="微软雅黑" panose="020B0503020204020204" charset="-122"/>
                <a:ea typeface="微软雅黑" panose="020B0503020204020204" charset="-122"/>
                <a:cs typeface="微软雅黑" panose="020B0503020204020204" charset="-122"/>
                <a:sym typeface="Helvetica" panose="020B0604020202020204" pitchFamily="34" charset="0"/>
              </a:rPr>
              <a:t>明清时期小说戏曲发展繁荣的原因是什么？</a:t>
            </a:r>
            <a:endParaRPr lang="zh-CN" altLang="en-US" sz="3600">
              <a:solidFill>
                <a:schemeClr val="tx1"/>
              </a:solidFill>
              <a:latin typeface="微软雅黑" panose="020B0503020204020204" charset="-122"/>
              <a:ea typeface="微软雅黑" panose="020B0503020204020204" charset="-122"/>
              <a:cs typeface="微软雅黑" panose="020B0503020204020204" charset="-122"/>
              <a:sym typeface="Helvetica" panose="020B0604020202020204" pitchFamily="34" charset="0"/>
            </a:endParaRPr>
          </a:p>
        </p:txBody>
      </p:sp>
      <p:sp>
        <p:nvSpPr>
          <p:cNvPr id="7" name="文本框 14"/>
          <p:cNvSpPr txBox="1">
            <a:spLocks noChangeArrowheads="1"/>
          </p:cNvSpPr>
          <p:nvPr>
            <p:custDataLst>
              <p:tags r:id="rId2"/>
            </p:custDataLst>
          </p:nvPr>
        </p:nvSpPr>
        <p:spPr bwMode="auto">
          <a:xfrm>
            <a:off x="584835" y="5673090"/>
            <a:ext cx="11022330" cy="643890"/>
          </a:xfrm>
          <a:prstGeom prst="rect">
            <a:avLst/>
          </a:prstGeom>
          <a:solidFill>
            <a:schemeClr val="accent4">
              <a:lumMod val="20000"/>
              <a:lumOff val="80000"/>
            </a:schemeClr>
          </a:solidFill>
          <a:ln>
            <a:solidFill>
              <a:schemeClr val="accent1">
                <a:lumMod val="20000"/>
                <a:lumOff val="80000"/>
                <a:alpha val="91000"/>
              </a:schemeClr>
            </a:solidFill>
          </a:ln>
        </p:spPr>
        <p:txBody>
          <a:bodyPr wrap="square" lIns="91430" tIns="45715" rIns="91430" bIns="45715">
            <a:spAutoFit/>
          </a:bodyPr>
          <a:lstStyle>
            <a:lvl1pPr eaLnBrk="1" hangingPunct="1">
              <a:spcBef>
                <a:spcPct val="0"/>
              </a:spcBef>
              <a:buSzTx/>
              <a:buFontTx/>
              <a:buNone/>
              <a:defRPr sz="2600" b="1">
                <a:solidFill>
                  <a:schemeClr val="bg1"/>
                </a:solidFill>
                <a:latin typeface="黑体" panose="02010609060101010101" pitchFamily="49" charset="-122"/>
                <a:ea typeface="黑体" panose="02010609060101010101" pitchFamily="49" charset="-122"/>
                <a:cs typeface="Helvetica" panose="020B0604020202020204" pitchFamily="34" charset="0"/>
              </a:defRPr>
            </a:lvl1pPr>
            <a:lvl2pPr marL="742950" indent="-285750">
              <a:spcBef>
                <a:spcPts val="700"/>
              </a:spcBef>
              <a:buSzTx/>
              <a:buChar char="–"/>
              <a:defRPr sz="3100">
                <a:solidFill>
                  <a:schemeClr val="tx1"/>
                </a:solidFill>
                <a:latin typeface="Arial" panose="020B0604020202020204" pitchFamily="34" charset="0"/>
                <a:cs typeface="Arial" panose="020B0604020202020204" pitchFamily="34" charset="0"/>
              </a:defRPr>
            </a:lvl2pPr>
            <a:lvl3pPr marL="1143000" indent="-228600">
              <a:spcBef>
                <a:spcPts val="700"/>
              </a:spcBef>
              <a:buSzTx/>
              <a:buChar char="•"/>
              <a:defRPr sz="3100">
                <a:solidFill>
                  <a:schemeClr val="tx1"/>
                </a:solidFill>
                <a:latin typeface="Arial" panose="020B0604020202020204" pitchFamily="34" charset="0"/>
                <a:cs typeface="Arial" panose="020B0604020202020204" pitchFamily="34" charset="0"/>
              </a:defRPr>
            </a:lvl3pPr>
            <a:lvl4pPr marL="1600200" indent="-228600">
              <a:spcBef>
                <a:spcPts val="700"/>
              </a:spcBef>
              <a:buSzTx/>
              <a:buChar char="–"/>
              <a:defRPr sz="3100">
                <a:solidFill>
                  <a:schemeClr val="tx1"/>
                </a:solidFill>
                <a:latin typeface="Arial" panose="020B0604020202020204" pitchFamily="34" charset="0"/>
                <a:cs typeface="Arial" panose="020B0604020202020204" pitchFamily="34" charset="0"/>
              </a:defRPr>
            </a:lvl4pPr>
            <a:lvl5pPr marL="2057400" indent="-228600">
              <a:spcBef>
                <a:spcPts val="700"/>
              </a:spcBef>
              <a:buSzTx/>
              <a:buChar char="»"/>
              <a:defRPr sz="3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700"/>
              </a:spcBef>
              <a:spcAft>
                <a:spcPct val="0"/>
              </a:spcAft>
              <a:buSzTx/>
              <a:buChar char="»"/>
              <a:defRPr sz="3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700"/>
              </a:spcBef>
              <a:spcAft>
                <a:spcPct val="0"/>
              </a:spcAft>
              <a:buSzTx/>
              <a:buChar char="»"/>
              <a:defRPr sz="3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700"/>
              </a:spcBef>
              <a:spcAft>
                <a:spcPct val="0"/>
              </a:spcAft>
              <a:buSzTx/>
              <a:buChar char="»"/>
              <a:defRPr sz="3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700"/>
              </a:spcBef>
              <a:spcAft>
                <a:spcPct val="0"/>
              </a:spcAft>
              <a:buSzTx/>
              <a:buChar char="»"/>
              <a:defRPr sz="3100">
                <a:solidFill>
                  <a:schemeClr val="tx1"/>
                </a:solidFill>
                <a:latin typeface="Arial" panose="020B0604020202020204" pitchFamily="34" charset="0"/>
                <a:cs typeface="Arial" panose="020B0604020202020204" pitchFamily="34" charset="0"/>
              </a:defRPr>
            </a:lvl9pPr>
          </a:lstStyle>
          <a:p>
            <a:r>
              <a:rPr lang="zh-CN" altLang="en-US" sz="3600">
                <a:solidFill>
                  <a:srgbClr val="FF0000"/>
                </a:solidFill>
                <a:latin typeface="微软雅黑" panose="020B0503020204020204" charset="-122"/>
                <a:ea typeface="微软雅黑" panose="020B0503020204020204" charset="-122"/>
                <a:sym typeface="Helvetica" panose="020B0604020202020204" pitchFamily="34" charset="0"/>
              </a:rPr>
              <a:t>一定时期的思想文化是一定时期经济、政治的反映</a:t>
            </a:r>
            <a:endParaRPr lang="zh-CN" altLang="en-US" sz="3600">
              <a:solidFill>
                <a:srgbClr val="FF0000"/>
              </a:solidFill>
              <a:latin typeface="微软雅黑" panose="020B0503020204020204" charset="-122"/>
              <a:ea typeface="微软雅黑" panose="020B0503020204020204" charset="-122"/>
              <a:sym typeface="Helvetica"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P spid="13" grpId="0"/>
      <p:bldP spid="14"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p:nvPr>
            <p:custDataLst>
              <p:tags r:id="rId1"/>
            </p:custDataLst>
          </p:nvPr>
        </p:nvGraphicFramePr>
        <p:xfrm>
          <a:off x="299720" y="892810"/>
          <a:ext cx="11647394" cy="5293360"/>
        </p:xfrm>
        <a:graphic>
          <a:graphicData uri="http://schemas.openxmlformats.org/drawingml/2006/table">
            <a:tbl>
              <a:tblPr firstRow="1" bandRow="1">
                <a:tableStyleId>{F3D5BF56-D27E-48D1-8B15-FD782F8DF3E0}</a:tableStyleId>
              </a:tblPr>
              <a:tblGrid>
                <a:gridCol w="895350"/>
                <a:gridCol w="1442085"/>
                <a:gridCol w="2885664"/>
                <a:gridCol w="4060825"/>
                <a:gridCol w="2363470"/>
              </a:tblGrid>
              <a:tr h="599440">
                <a:tc>
                  <a:txBody>
                    <a:bodyPr/>
                    <a:p>
                      <a:pPr algn="ctr">
                        <a:buNone/>
                      </a:pPr>
                      <a:r>
                        <a:rPr lang="zh-CN" altLang="en-US" sz="2600" b="1">
                          <a:latin typeface="微软雅黑" panose="020B0503020204020204" charset="-122"/>
                          <a:ea typeface="微软雅黑" panose="020B0503020204020204" charset="-122"/>
                        </a:rPr>
                        <a:t>时期</a:t>
                      </a:r>
                      <a:endParaRPr lang="zh-CN" altLang="en-US" sz="2600" b="1">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buNone/>
                      </a:pPr>
                      <a:r>
                        <a:rPr lang="zh-CN" altLang="en-US" sz="2600" b="1">
                          <a:latin typeface="微软雅黑" panose="020B0503020204020204" charset="-122"/>
                          <a:ea typeface="微软雅黑" panose="020B0503020204020204" charset="-122"/>
                        </a:rPr>
                        <a:t>人物</a:t>
                      </a:r>
                      <a:endParaRPr lang="zh-CN" altLang="en-US" sz="2600" b="1">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buNone/>
                      </a:pPr>
                      <a:r>
                        <a:rPr lang="zh-CN" altLang="en-US" sz="2600" b="1">
                          <a:latin typeface="微软雅黑" panose="020B0503020204020204" charset="-122"/>
                          <a:ea typeface="微软雅黑" panose="020B0503020204020204" charset="-122"/>
                        </a:rPr>
                        <a:t>代表成果</a:t>
                      </a:r>
                      <a:endParaRPr lang="zh-CN" altLang="en-US" sz="2600" b="1">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buNone/>
                      </a:pPr>
                      <a:r>
                        <a:rPr lang="zh-CN" altLang="en-US" sz="2600" b="1">
                          <a:latin typeface="微软雅黑" panose="020B0503020204020204" charset="-122"/>
                          <a:ea typeface="微软雅黑" panose="020B0503020204020204" charset="-122"/>
                          <a:cs typeface="微软雅黑" panose="020B0503020204020204" charset="-122"/>
                        </a:rPr>
                        <a:t>历史地位</a:t>
                      </a:r>
                      <a:r>
                        <a:rPr lang="en-US" altLang="zh-CN" sz="2600" b="1">
                          <a:latin typeface="微软雅黑" panose="020B0503020204020204" charset="-122"/>
                          <a:ea typeface="微软雅黑" panose="020B0503020204020204" charset="-122"/>
                          <a:cs typeface="微软雅黑" panose="020B0503020204020204" charset="-122"/>
                        </a:rPr>
                        <a:t>/</a:t>
                      </a:r>
                      <a:r>
                        <a:rPr lang="zh-CN" altLang="en-US" sz="2600" b="1">
                          <a:latin typeface="微软雅黑" panose="020B0503020204020204" charset="-122"/>
                          <a:ea typeface="微软雅黑" panose="020B0503020204020204" charset="-122"/>
                          <a:cs typeface="微软雅黑" panose="020B0503020204020204" charset="-122"/>
                        </a:rPr>
                        <a:t>意义</a:t>
                      </a:r>
                      <a:endParaRPr lang="zh-CN" altLang="en-US" sz="2600" b="1">
                        <a:latin typeface="微软雅黑" panose="020B0503020204020204" charset="-122"/>
                        <a:ea typeface="微软雅黑" panose="020B0503020204020204" charset="-122"/>
                        <a:cs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buNone/>
                      </a:pPr>
                      <a:r>
                        <a:rPr lang="zh-CN" altLang="en-US" sz="2600" b="1">
                          <a:latin typeface="微软雅黑" panose="020B0503020204020204" charset="-122"/>
                          <a:ea typeface="微软雅黑" panose="020B0503020204020204" charset="-122"/>
                        </a:rPr>
                        <a:t>特征</a:t>
                      </a:r>
                      <a:endParaRPr lang="zh-CN" altLang="en-US" sz="2600" b="1">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487680">
                <a:tc rowSpan="6">
                  <a:txBody>
                    <a:bodyPr/>
                    <a:p>
                      <a:pPr algn="ctr">
                        <a:buNone/>
                      </a:pPr>
                      <a:endParaRPr lang="zh-CN" altLang="en-US" sz="2600" b="1">
                        <a:latin typeface="微软雅黑" panose="020B0503020204020204" charset="-122"/>
                        <a:ea typeface="微软雅黑" panose="020B0503020204020204" charset="-122"/>
                      </a:endParaRPr>
                    </a:p>
                    <a:p>
                      <a:pPr algn="ctr">
                        <a:buNone/>
                      </a:pPr>
                      <a:endParaRPr lang="zh-CN" altLang="en-US" sz="2600" b="1">
                        <a:latin typeface="微软雅黑" panose="020B0503020204020204" charset="-122"/>
                        <a:ea typeface="微软雅黑" panose="020B0503020204020204" charset="-122"/>
                      </a:endParaRPr>
                    </a:p>
                    <a:p>
                      <a:pPr algn="ctr">
                        <a:buNone/>
                      </a:pPr>
                      <a:r>
                        <a:rPr lang="zh-CN" altLang="en-US" sz="2600" b="1">
                          <a:latin typeface="微软雅黑" panose="020B0503020204020204" charset="-122"/>
                          <a:ea typeface="微软雅黑" panose="020B0503020204020204" charset="-122"/>
                        </a:rPr>
                        <a:t>明朝</a:t>
                      </a:r>
                      <a:endParaRPr lang="zh-CN" altLang="en-US" sz="2600" b="1">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buNone/>
                      </a:pPr>
                      <a:r>
                        <a:rPr lang="zh-CN" altLang="en-US" sz="2600" b="1">
                          <a:latin typeface="微软雅黑" panose="020B0503020204020204" charset="-122"/>
                          <a:ea typeface="微软雅黑" panose="020B0503020204020204" charset="-122"/>
                        </a:rPr>
                        <a:t>李时珍</a:t>
                      </a:r>
                      <a:endParaRPr lang="zh-CN" altLang="en-US" sz="2600" b="1">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buNone/>
                      </a:pPr>
                      <a:endParaRPr lang="zh-CN" altLang="en-US" sz="2600" b="1">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l">
                        <a:buNone/>
                      </a:pPr>
                      <a:r>
                        <a:rPr lang="en-US" altLang="zh-CN" sz="2600" b="1">
                          <a:latin typeface="微软雅黑" panose="020B0503020204020204" charset="-122"/>
                          <a:ea typeface="微软雅黑" panose="020B0503020204020204" charset="-122"/>
                        </a:rPr>
                        <a:t> </a:t>
                      </a:r>
                      <a:endParaRPr lang="en-US" altLang="zh-CN" sz="2600" b="1">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rowSpan="8">
                  <a:txBody>
                    <a:bodyPr/>
                    <a:p>
                      <a:pPr algn="l">
                        <a:buNone/>
                      </a:pPr>
                      <a:endParaRPr lang="en-US" altLang="zh-CN" sz="2600" b="1">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487680">
                <a:tc vMerge="1">
                  <a:tcPr>
                    <a:lnL w="12700">
                      <a:solidFill>
                        <a:schemeClr val="tx1"/>
                      </a:solidFill>
                      <a:prstDash val="solid"/>
                    </a:lnL>
                    <a:lnR w="12700">
                      <a:solidFill>
                        <a:schemeClr val="tx1"/>
                      </a:solidFill>
                      <a:prstDash val="solid"/>
                    </a:lnR>
                  </a:tcPr>
                </a:tc>
                <a:tc>
                  <a:txBody>
                    <a:bodyPr/>
                    <a:p>
                      <a:pPr algn="ctr">
                        <a:buNone/>
                      </a:pPr>
                      <a:r>
                        <a:rPr lang="zh-CN" altLang="en-US" sz="2600" b="1">
                          <a:latin typeface="微软雅黑" panose="020B0503020204020204" charset="-122"/>
                          <a:ea typeface="微软雅黑" panose="020B0503020204020204" charset="-122"/>
                        </a:rPr>
                        <a:t>徐光启</a:t>
                      </a:r>
                      <a:endParaRPr lang="zh-CN" altLang="en-US" sz="2600" b="1">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buNone/>
                      </a:pPr>
                      <a:endParaRPr lang="zh-CN" altLang="en-US" sz="2600" b="1">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l">
                        <a:buNone/>
                      </a:pPr>
                      <a:r>
                        <a:rPr lang="en-US" altLang="zh-CN" sz="2600" b="1">
                          <a:latin typeface="微软雅黑" panose="020B0503020204020204" charset="-122"/>
                          <a:ea typeface="微软雅黑" panose="020B0503020204020204" charset="-122"/>
                          <a:sym typeface="+mn-ea"/>
                        </a:rPr>
                        <a:t> </a:t>
                      </a:r>
                      <a:endParaRPr lang="en-US" altLang="zh-CN" sz="2600" b="1">
                        <a:latin typeface="微软雅黑" panose="020B0503020204020204" charset="-122"/>
                        <a:ea typeface="微软雅黑" panose="020B0503020204020204" charset="-122"/>
                        <a:sym typeface="+mn-ea"/>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v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487680">
                <a:tc vMerge="1">
                  <a:tcPr>
                    <a:lnL w="12700">
                      <a:solidFill>
                        <a:schemeClr val="tx1"/>
                      </a:solidFill>
                      <a:prstDash val="solid"/>
                    </a:lnL>
                    <a:lnR w="12700">
                      <a:solidFill>
                        <a:schemeClr val="tx1"/>
                      </a:solidFill>
                      <a:prstDash val="solid"/>
                    </a:lnR>
                  </a:tcPr>
                </a:tc>
                <a:tc>
                  <a:txBody>
                    <a:bodyPr/>
                    <a:p>
                      <a:pPr algn="ctr">
                        <a:buNone/>
                      </a:pPr>
                      <a:r>
                        <a:rPr lang="zh-CN" altLang="en-US" sz="2600" b="1">
                          <a:latin typeface="微软雅黑" panose="020B0503020204020204" charset="-122"/>
                          <a:ea typeface="微软雅黑" panose="020B0503020204020204" charset="-122"/>
                          <a:sym typeface="+mn-ea"/>
                        </a:rPr>
                        <a:t>宋应星</a:t>
                      </a:r>
                      <a:endParaRPr lang="zh-CN" altLang="en-US" sz="2600" b="1">
                        <a:latin typeface="微软雅黑" panose="020B0503020204020204" charset="-122"/>
                        <a:ea typeface="微软雅黑" panose="020B0503020204020204" charset="-122"/>
                        <a:sym typeface="+mn-ea"/>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buNone/>
                      </a:pPr>
                      <a:endParaRPr lang="zh-CN" altLang="en-US" sz="2600" b="1">
                        <a:latin typeface="微软雅黑" panose="020B0503020204020204" charset="-122"/>
                        <a:ea typeface="微软雅黑" panose="020B0503020204020204" charset="-122"/>
                        <a:sym typeface="+mn-ea"/>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l">
                        <a:buNone/>
                      </a:pPr>
                      <a:r>
                        <a:rPr lang="en-US" altLang="zh-CN" sz="2600" b="1">
                          <a:latin typeface="微软雅黑" panose="020B0503020204020204" charset="-122"/>
                          <a:ea typeface="微软雅黑" panose="020B0503020204020204" charset="-122"/>
                          <a:sym typeface="+mn-ea"/>
                        </a:rPr>
                        <a:t> </a:t>
                      </a:r>
                      <a:endParaRPr lang="en-US" altLang="zh-CN" sz="2600" b="1">
                        <a:latin typeface="微软雅黑" panose="020B0503020204020204" charset="-122"/>
                        <a:ea typeface="微软雅黑" panose="020B0503020204020204" charset="-122"/>
                        <a:sym typeface="+mn-ea"/>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v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487680">
                <a:tc vMerge="1">
                  <a:tcPr>
                    <a:lnL w="12700">
                      <a:solidFill>
                        <a:schemeClr val="tx1"/>
                      </a:solidFill>
                      <a:prstDash val="solid"/>
                    </a:lnL>
                    <a:lnR w="12700">
                      <a:solidFill>
                        <a:schemeClr val="tx1"/>
                      </a:solidFill>
                      <a:prstDash val="solid"/>
                    </a:lnR>
                  </a:tcPr>
                </a:tc>
                <a:tc>
                  <a:txBody>
                    <a:bodyPr/>
                    <a:p>
                      <a:pPr algn="ctr">
                        <a:buNone/>
                      </a:pPr>
                      <a:r>
                        <a:rPr lang="zh-CN" altLang="en-US" sz="2600" b="1">
                          <a:latin typeface="微软雅黑" panose="020B0503020204020204" charset="-122"/>
                          <a:ea typeface="微软雅黑" panose="020B0503020204020204" charset="-122"/>
                          <a:sym typeface="+mn-ea"/>
                        </a:rPr>
                        <a:t>徐弘祖</a:t>
                      </a:r>
                      <a:endParaRPr lang="zh-CN" altLang="en-US" sz="2600" b="1">
                        <a:latin typeface="微软雅黑" panose="020B0503020204020204" charset="-122"/>
                        <a:ea typeface="微软雅黑" panose="020B0503020204020204" charset="-122"/>
                        <a:sym typeface="+mn-ea"/>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buNone/>
                      </a:pPr>
                      <a:endParaRPr lang="zh-CN" altLang="en-US" sz="2600" b="1">
                        <a:latin typeface="微软雅黑" panose="020B0503020204020204" charset="-122"/>
                        <a:ea typeface="微软雅黑" panose="020B0503020204020204" charset="-122"/>
                        <a:sym typeface="+mn-ea"/>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l">
                        <a:buNone/>
                      </a:pPr>
                      <a:r>
                        <a:rPr lang="en-US" altLang="zh-CN" sz="2600" b="1">
                          <a:latin typeface="微软雅黑" panose="020B0503020204020204" charset="-122"/>
                          <a:ea typeface="微软雅黑" panose="020B0503020204020204" charset="-122"/>
                        </a:rPr>
                        <a:t> </a:t>
                      </a:r>
                      <a:endParaRPr lang="en-US" altLang="zh-CN" sz="2600" b="1">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v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1280160">
                <a:tc vMerge="1">
                  <a:tcPr>
                    <a:lnL w="12700">
                      <a:solidFill>
                        <a:schemeClr val="tx1"/>
                      </a:solidFill>
                      <a:prstDash val="solid"/>
                    </a:lnL>
                    <a:lnR w="12700">
                      <a:solidFill>
                        <a:schemeClr val="tx1"/>
                      </a:solidFill>
                      <a:prstDash val="solid"/>
                    </a:lnR>
                    <a:lnB w="12700">
                      <a:solidFill>
                        <a:schemeClr val="tx1"/>
                      </a:solidFill>
                      <a:prstDash val="solid"/>
                    </a:lnB>
                  </a:tcPr>
                </a:tc>
                <a:tc>
                  <a:txBody>
                    <a:bodyPr/>
                    <a:p>
                      <a:pPr algn="ctr">
                        <a:buNone/>
                      </a:pPr>
                      <a:r>
                        <a:rPr lang="zh-CN" altLang="en-US" sz="2600" b="1">
                          <a:latin typeface="微软雅黑" panose="020B0503020204020204" charset="-122"/>
                          <a:ea typeface="微软雅黑" panose="020B0503020204020204" charset="-122"/>
                          <a:sym typeface="+mn-ea"/>
                        </a:rPr>
                        <a:t>利玛窦</a:t>
                      </a:r>
                      <a:endParaRPr lang="zh-CN" altLang="en-US" sz="2600" b="1">
                        <a:latin typeface="微软雅黑" panose="020B0503020204020204" charset="-122"/>
                        <a:ea typeface="微软雅黑" panose="020B0503020204020204" charset="-122"/>
                        <a:sym typeface="+mn-ea"/>
                      </a:endParaRPr>
                    </a:p>
                    <a:p>
                      <a:pPr algn="ctr">
                        <a:buNone/>
                      </a:pPr>
                      <a:r>
                        <a:rPr lang="zh-CN" altLang="en-US" sz="2400" b="1">
                          <a:latin typeface="微软雅黑" panose="020B0503020204020204" charset="-122"/>
                          <a:ea typeface="微软雅黑" panose="020B0503020204020204" charset="-122"/>
                          <a:sym typeface="+mn-ea"/>
                        </a:rPr>
                        <a:t>（传教士）</a:t>
                      </a:r>
                      <a:endParaRPr lang="zh-CN" altLang="en-US" sz="2400" b="1">
                        <a:latin typeface="微软雅黑" panose="020B0503020204020204" charset="-122"/>
                        <a:ea typeface="微软雅黑" panose="020B0503020204020204" charset="-122"/>
                        <a:sym typeface="+mn-ea"/>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buNone/>
                      </a:pPr>
                      <a:endParaRPr lang="zh-CN" altLang="en-US" sz="2600" b="1">
                        <a:latin typeface="微软雅黑" panose="020B0503020204020204" charset="-122"/>
                        <a:ea typeface="微软雅黑" panose="020B0503020204020204" charset="-122"/>
                        <a:sym typeface="+mn-ea"/>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l">
                        <a:buNone/>
                      </a:pPr>
                      <a:endParaRPr lang="zh-CN" altLang="en-US" sz="2600" b="1" dirty="0">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v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487680">
                <a:tc v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buNone/>
                      </a:pPr>
                      <a:r>
                        <a:rPr lang="zh-CN" altLang="en-US" sz="2600" b="1">
                          <a:latin typeface="微软雅黑" panose="020B0503020204020204" charset="-122"/>
                          <a:ea typeface="微软雅黑" panose="020B0503020204020204" charset="-122"/>
                          <a:sym typeface="+mn-ea"/>
                        </a:rPr>
                        <a:t>永乐朝</a:t>
                      </a:r>
                      <a:endParaRPr lang="zh-CN" altLang="en-US" sz="2600" b="1">
                        <a:latin typeface="微软雅黑" panose="020B0503020204020204" charset="-122"/>
                        <a:ea typeface="微软雅黑" panose="020B0503020204020204" charset="-122"/>
                        <a:sym typeface="+mn-ea"/>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buNone/>
                      </a:pPr>
                      <a:endParaRPr lang="zh-CN" altLang="en-US" sz="2600" b="1">
                        <a:latin typeface="微软雅黑" panose="020B0503020204020204" charset="-122"/>
                        <a:ea typeface="微软雅黑" panose="020B0503020204020204" charset="-122"/>
                        <a:sym typeface="+mn-ea"/>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l">
                        <a:buNone/>
                      </a:pPr>
                      <a:endParaRPr lang="zh-CN" altLang="en-US" sz="2600" b="1">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v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487680">
                <a:tc rowSpan="2">
                  <a:txBody>
                    <a:bodyPr/>
                    <a:p>
                      <a:pPr>
                        <a:buNone/>
                      </a:pPr>
                      <a:r>
                        <a:rPr lang="zh-CN" altLang="en-US" sz="2600" b="1">
                          <a:latin typeface="微软雅黑" panose="020B0503020204020204" charset="-122"/>
                          <a:ea typeface="微软雅黑" panose="020B0503020204020204" charset="-122"/>
                        </a:rPr>
                        <a:t>清朝</a:t>
                      </a:r>
                      <a:endParaRPr lang="zh-CN" altLang="en-US" sz="2600" b="1">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buNone/>
                      </a:pPr>
                      <a:r>
                        <a:rPr lang="zh-CN" altLang="en-US" sz="2600" b="1">
                          <a:latin typeface="微软雅黑" panose="020B0503020204020204" charset="-122"/>
                          <a:ea typeface="微软雅黑" panose="020B0503020204020204" charset="-122"/>
                          <a:sym typeface="+mn-ea"/>
                        </a:rPr>
                        <a:t>康熙朝</a:t>
                      </a:r>
                      <a:endParaRPr lang="zh-CN" altLang="en-US" sz="2600" b="1">
                        <a:latin typeface="微软雅黑" panose="020B0503020204020204" charset="-122"/>
                        <a:ea typeface="微软雅黑" panose="020B0503020204020204" charset="-122"/>
                        <a:sym typeface="+mn-ea"/>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gridSpan="2">
                  <a:txBody>
                    <a:bodyPr/>
                    <a:p>
                      <a:pPr>
                        <a:buNone/>
                      </a:pPr>
                      <a:endParaRPr lang="zh-CN" altLang="en-US" sz="2600" b="1">
                        <a:latin typeface="微软雅黑" panose="020B0503020204020204" charset="-122"/>
                        <a:ea typeface="微软雅黑" panose="020B0503020204020204" charset="-122"/>
                        <a:sym typeface="+mn-ea"/>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v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487680">
                <a:tc vMerge="1">
                  <a:tcPr>
                    <a:lnL w="12700">
                      <a:solidFill>
                        <a:schemeClr val="tx1"/>
                      </a:solidFill>
                      <a:prstDash val="solid"/>
                    </a:lnL>
                    <a:lnR w="12700">
                      <a:solidFill>
                        <a:schemeClr val="tx1"/>
                      </a:solidFill>
                      <a:prstDash val="solid"/>
                    </a:lnR>
                    <a:lnB w="12700">
                      <a:solidFill>
                        <a:schemeClr val="tx1"/>
                      </a:solidFill>
                      <a:prstDash val="solid"/>
                    </a:lnB>
                  </a:tcPr>
                </a:tc>
                <a:tc>
                  <a:txBody>
                    <a:bodyPr/>
                    <a:p>
                      <a:pPr algn="ctr">
                        <a:buNone/>
                      </a:pPr>
                      <a:r>
                        <a:rPr lang="zh-CN" altLang="en-US" sz="2600" b="1">
                          <a:latin typeface="微软雅黑" panose="020B0503020204020204" charset="-122"/>
                          <a:ea typeface="微软雅黑" panose="020B0503020204020204" charset="-122"/>
                          <a:sym typeface="+mn-ea"/>
                        </a:rPr>
                        <a:t>乾隆朝</a:t>
                      </a:r>
                      <a:endParaRPr lang="zh-CN" altLang="en-US" sz="2600" b="1">
                        <a:latin typeface="微软雅黑" panose="020B0503020204020204" charset="-122"/>
                        <a:ea typeface="微软雅黑" panose="020B0503020204020204" charset="-122"/>
                        <a:sym typeface="+mn-ea"/>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buNone/>
                      </a:pPr>
                      <a:endParaRPr lang="zh-CN" altLang="en-US" sz="2600" b="1">
                        <a:latin typeface="微软雅黑" panose="020B0503020204020204" charset="-122"/>
                        <a:ea typeface="微软雅黑" panose="020B0503020204020204" charset="-122"/>
                        <a:sym typeface="+mn-ea"/>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l">
                        <a:buNone/>
                      </a:pPr>
                      <a:endParaRPr lang="zh-CN" altLang="en-US" sz="2600" b="1" dirty="0">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v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bl>
          </a:graphicData>
        </a:graphic>
      </p:graphicFrame>
      <p:sp>
        <p:nvSpPr>
          <p:cNvPr id="12" name="文本框 11"/>
          <p:cNvSpPr txBox="1"/>
          <p:nvPr/>
        </p:nvSpPr>
        <p:spPr>
          <a:xfrm>
            <a:off x="2830195" y="1552575"/>
            <a:ext cx="2459355" cy="460375"/>
          </a:xfrm>
          <a:prstGeom prst="rect">
            <a:avLst/>
          </a:prstGeom>
          <a:noFill/>
        </p:spPr>
        <p:txBody>
          <a:bodyPr wrap="square" rtlCol="0">
            <a:spAutoFit/>
          </a:bodyPr>
          <a:p>
            <a:pPr algn="l">
              <a:buNone/>
            </a:pPr>
            <a:r>
              <a:rPr lang="zh-CN" altLang="en-US" sz="2400" b="1">
                <a:latin typeface="微软雅黑" panose="020B0503020204020204" charset="-122"/>
                <a:ea typeface="微软雅黑" panose="020B0503020204020204" charset="-122"/>
                <a:sym typeface="+mn-ea"/>
              </a:rPr>
              <a:t>《本草纲目》</a:t>
            </a:r>
            <a:endParaRPr lang="zh-CN" altLang="en-US" sz="2400" b="1">
              <a:latin typeface="微软雅黑" panose="020B0503020204020204" charset="-122"/>
              <a:ea typeface="微软雅黑" panose="020B0503020204020204" charset="-122"/>
              <a:sym typeface="+mn-ea"/>
            </a:endParaRPr>
          </a:p>
        </p:txBody>
      </p:sp>
      <p:sp>
        <p:nvSpPr>
          <p:cNvPr id="13" name="文本框 12"/>
          <p:cNvSpPr txBox="1"/>
          <p:nvPr/>
        </p:nvSpPr>
        <p:spPr>
          <a:xfrm>
            <a:off x="5469890" y="1562100"/>
            <a:ext cx="4323715" cy="460375"/>
          </a:xfrm>
          <a:prstGeom prst="rect">
            <a:avLst/>
          </a:prstGeom>
          <a:noFill/>
        </p:spPr>
        <p:txBody>
          <a:bodyPr wrap="square" rtlCol="0">
            <a:spAutoFit/>
          </a:bodyPr>
          <a:p>
            <a:pPr algn="l"/>
            <a:r>
              <a:rPr lang="zh-CN" altLang="en-US" sz="2400" b="1">
                <a:latin typeface="微软雅黑" panose="020B0503020204020204" charset="-122"/>
                <a:ea typeface="微软雅黑" panose="020B0503020204020204" charset="-122"/>
                <a:sym typeface="+mn-ea"/>
              </a:rPr>
              <a:t>古代</a:t>
            </a:r>
            <a:r>
              <a:rPr lang="zh-CN" altLang="en-US" sz="2400" b="1">
                <a:solidFill>
                  <a:srgbClr val="C00000"/>
                </a:solidFill>
                <a:latin typeface="微软雅黑" panose="020B0503020204020204" charset="-122"/>
                <a:ea typeface="微软雅黑" panose="020B0503020204020204" charset="-122"/>
                <a:sym typeface="+mn-ea"/>
              </a:rPr>
              <a:t>医药学</a:t>
            </a:r>
            <a:r>
              <a:rPr lang="zh-CN" altLang="en-US" sz="2400" b="1">
                <a:latin typeface="微软雅黑" panose="020B0503020204020204" charset="-122"/>
                <a:ea typeface="微软雅黑" panose="020B0503020204020204" charset="-122"/>
                <a:sym typeface="+mn-ea"/>
              </a:rPr>
              <a:t>的</a:t>
            </a:r>
            <a:r>
              <a:rPr lang="zh-CN" altLang="en-US" sz="2400" b="1">
                <a:solidFill>
                  <a:srgbClr val="C00000"/>
                </a:solidFill>
                <a:latin typeface="微软雅黑" panose="020B0503020204020204" charset="-122"/>
                <a:ea typeface="微软雅黑" panose="020B0503020204020204" charset="-122"/>
                <a:sym typeface="+mn-ea"/>
              </a:rPr>
              <a:t>总结性</a:t>
            </a:r>
            <a:r>
              <a:rPr lang="zh-CN" altLang="en-US" sz="2400" b="1">
                <a:latin typeface="微软雅黑" panose="020B0503020204020204" charset="-122"/>
                <a:ea typeface="微软雅黑" panose="020B0503020204020204" charset="-122"/>
                <a:sym typeface="+mn-ea"/>
              </a:rPr>
              <a:t>著作</a:t>
            </a:r>
            <a:endParaRPr lang="zh-CN" altLang="en-US" sz="2400" b="1">
              <a:latin typeface="微软雅黑" panose="020B0503020204020204" charset="-122"/>
              <a:ea typeface="微软雅黑" panose="020B0503020204020204" charset="-122"/>
            </a:endParaRPr>
          </a:p>
        </p:txBody>
      </p:sp>
      <p:sp>
        <p:nvSpPr>
          <p:cNvPr id="14" name="文本框 13"/>
          <p:cNvSpPr txBox="1"/>
          <p:nvPr/>
        </p:nvSpPr>
        <p:spPr>
          <a:xfrm>
            <a:off x="2830195" y="2044065"/>
            <a:ext cx="2459355" cy="460375"/>
          </a:xfrm>
          <a:prstGeom prst="rect">
            <a:avLst/>
          </a:prstGeom>
          <a:noFill/>
        </p:spPr>
        <p:txBody>
          <a:bodyPr wrap="square" rtlCol="0">
            <a:spAutoFit/>
          </a:bodyPr>
          <a:p>
            <a:pPr algn="l">
              <a:buNone/>
            </a:pPr>
            <a:r>
              <a:rPr lang="zh-CN" altLang="en-US" sz="2400" b="1">
                <a:latin typeface="微软雅黑" panose="020B0503020204020204" charset="-122"/>
                <a:ea typeface="微软雅黑" panose="020B0503020204020204" charset="-122"/>
                <a:sym typeface="+mn-ea"/>
              </a:rPr>
              <a:t>《农政全书》</a:t>
            </a:r>
            <a:endParaRPr lang="zh-CN" altLang="en-US" sz="2400" b="1">
              <a:latin typeface="微软雅黑" panose="020B0503020204020204" charset="-122"/>
              <a:ea typeface="微软雅黑" panose="020B0503020204020204" charset="-122"/>
              <a:sym typeface="+mn-ea"/>
            </a:endParaRPr>
          </a:p>
        </p:txBody>
      </p:sp>
      <p:sp>
        <p:nvSpPr>
          <p:cNvPr id="15" name="文本框 14"/>
          <p:cNvSpPr txBox="1"/>
          <p:nvPr/>
        </p:nvSpPr>
        <p:spPr>
          <a:xfrm>
            <a:off x="5537200" y="2023110"/>
            <a:ext cx="3950970" cy="460375"/>
          </a:xfrm>
          <a:prstGeom prst="rect">
            <a:avLst/>
          </a:prstGeom>
          <a:noFill/>
        </p:spPr>
        <p:txBody>
          <a:bodyPr wrap="square" rtlCol="0">
            <a:spAutoFit/>
          </a:bodyPr>
          <a:p>
            <a:pPr algn="l">
              <a:buNone/>
            </a:pPr>
            <a:r>
              <a:rPr lang="zh-CN" altLang="en-US" sz="2400" b="1">
                <a:latin typeface="微软雅黑" panose="020B0503020204020204" charset="-122"/>
                <a:ea typeface="微软雅黑" panose="020B0503020204020204" charset="-122"/>
                <a:sym typeface="+mn-ea"/>
              </a:rPr>
              <a:t>古代</a:t>
            </a:r>
            <a:r>
              <a:rPr lang="zh-CN" altLang="en-US" sz="2400" b="1">
                <a:solidFill>
                  <a:srgbClr val="C00000"/>
                </a:solidFill>
                <a:latin typeface="微软雅黑" panose="020B0503020204020204" charset="-122"/>
                <a:ea typeface="微软雅黑" panose="020B0503020204020204" charset="-122"/>
                <a:sym typeface="+mn-ea"/>
              </a:rPr>
              <a:t>农学</a:t>
            </a:r>
            <a:r>
              <a:rPr lang="zh-CN" altLang="en-US" sz="2400" b="1">
                <a:latin typeface="微软雅黑" panose="020B0503020204020204" charset="-122"/>
                <a:ea typeface="微软雅黑" panose="020B0503020204020204" charset="-122"/>
                <a:sym typeface="+mn-ea"/>
              </a:rPr>
              <a:t>的</a:t>
            </a:r>
            <a:r>
              <a:rPr lang="zh-CN" altLang="en-US" sz="2400" b="1">
                <a:solidFill>
                  <a:srgbClr val="C00000"/>
                </a:solidFill>
                <a:latin typeface="微软雅黑" panose="020B0503020204020204" charset="-122"/>
                <a:ea typeface="微软雅黑" panose="020B0503020204020204" charset="-122"/>
                <a:sym typeface="+mn-ea"/>
              </a:rPr>
              <a:t>总结性</a:t>
            </a:r>
            <a:r>
              <a:rPr lang="zh-CN" altLang="en-US" sz="2400" b="1">
                <a:latin typeface="微软雅黑" panose="020B0503020204020204" charset="-122"/>
                <a:ea typeface="微软雅黑" panose="020B0503020204020204" charset="-122"/>
                <a:sym typeface="+mn-ea"/>
              </a:rPr>
              <a:t>著作</a:t>
            </a:r>
            <a:endParaRPr lang="zh-CN" altLang="en-US" sz="2400" b="1">
              <a:latin typeface="微软雅黑" panose="020B0503020204020204" charset="-122"/>
              <a:ea typeface="微软雅黑" panose="020B0503020204020204" charset="-122"/>
            </a:endParaRPr>
          </a:p>
        </p:txBody>
      </p:sp>
      <p:sp>
        <p:nvSpPr>
          <p:cNvPr id="16" name="文本框 15"/>
          <p:cNvSpPr txBox="1"/>
          <p:nvPr/>
        </p:nvSpPr>
        <p:spPr>
          <a:xfrm>
            <a:off x="2830195" y="2535555"/>
            <a:ext cx="2459355" cy="460375"/>
          </a:xfrm>
          <a:prstGeom prst="rect">
            <a:avLst/>
          </a:prstGeom>
          <a:noFill/>
        </p:spPr>
        <p:txBody>
          <a:bodyPr wrap="square" rtlCol="0">
            <a:spAutoFit/>
          </a:bodyPr>
          <a:p>
            <a:pPr algn="l">
              <a:buNone/>
            </a:pPr>
            <a:r>
              <a:rPr lang="zh-CN" altLang="en-US" sz="2400" b="1">
                <a:latin typeface="微软雅黑" panose="020B0503020204020204" charset="-122"/>
                <a:ea typeface="微软雅黑" panose="020B0503020204020204" charset="-122"/>
                <a:sym typeface="+mn-ea"/>
              </a:rPr>
              <a:t>《天工开物》</a:t>
            </a:r>
            <a:endParaRPr lang="zh-CN" altLang="en-US" sz="2400" b="1">
              <a:latin typeface="微软雅黑" panose="020B0503020204020204" charset="-122"/>
              <a:ea typeface="微软雅黑" panose="020B0503020204020204" charset="-122"/>
              <a:sym typeface="+mn-ea"/>
            </a:endParaRPr>
          </a:p>
        </p:txBody>
      </p:sp>
      <p:sp>
        <p:nvSpPr>
          <p:cNvPr id="17" name="文本框 16"/>
          <p:cNvSpPr txBox="1"/>
          <p:nvPr/>
        </p:nvSpPr>
        <p:spPr>
          <a:xfrm>
            <a:off x="5497830" y="2514600"/>
            <a:ext cx="4590415" cy="460375"/>
          </a:xfrm>
          <a:prstGeom prst="rect">
            <a:avLst/>
          </a:prstGeom>
          <a:noFill/>
        </p:spPr>
        <p:txBody>
          <a:bodyPr wrap="square" rtlCol="0">
            <a:spAutoFit/>
          </a:bodyPr>
          <a:p>
            <a:pPr algn="l">
              <a:buNone/>
            </a:pPr>
            <a:r>
              <a:rPr lang="zh-CN" altLang="en-US" sz="2400" b="1">
                <a:latin typeface="微软雅黑" panose="020B0503020204020204" charset="-122"/>
                <a:ea typeface="微软雅黑" panose="020B0503020204020204" charset="-122"/>
                <a:sym typeface="+mn-ea"/>
              </a:rPr>
              <a:t>古代</a:t>
            </a:r>
            <a:r>
              <a:rPr lang="zh-CN" altLang="en-US" sz="2400" b="1">
                <a:solidFill>
                  <a:srgbClr val="C00000"/>
                </a:solidFill>
                <a:latin typeface="微软雅黑" panose="020B0503020204020204" charset="-122"/>
                <a:ea typeface="微软雅黑" panose="020B0503020204020204" charset="-122"/>
                <a:sym typeface="+mn-ea"/>
              </a:rPr>
              <a:t>工艺学</a:t>
            </a:r>
            <a:r>
              <a:rPr lang="zh-CN" altLang="en-US" sz="2400" b="1">
                <a:latin typeface="微软雅黑" panose="020B0503020204020204" charset="-122"/>
                <a:ea typeface="微软雅黑" panose="020B0503020204020204" charset="-122"/>
                <a:sym typeface="+mn-ea"/>
              </a:rPr>
              <a:t>的</a:t>
            </a:r>
            <a:r>
              <a:rPr lang="zh-CN" altLang="en-US" sz="2400" b="1">
                <a:solidFill>
                  <a:srgbClr val="C00000"/>
                </a:solidFill>
                <a:latin typeface="微软雅黑" panose="020B0503020204020204" charset="-122"/>
                <a:ea typeface="微软雅黑" panose="020B0503020204020204" charset="-122"/>
                <a:sym typeface="+mn-ea"/>
              </a:rPr>
              <a:t>总结性</a:t>
            </a:r>
            <a:r>
              <a:rPr lang="zh-CN" altLang="en-US" sz="2400" b="1">
                <a:latin typeface="微软雅黑" panose="020B0503020204020204" charset="-122"/>
                <a:ea typeface="微软雅黑" panose="020B0503020204020204" charset="-122"/>
                <a:sym typeface="+mn-ea"/>
              </a:rPr>
              <a:t>著作</a:t>
            </a:r>
            <a:endParaRPr lang="zh-CN" altLang="en-US" sz="2400" b="1">
              <a:latin typeface="微软雅黑" panose="020B0503020204020204" charset="-122"/>
              <a:ea typeface="微软雅黑" panose="020B0503020204020204" charset="-122"/>
            </a:endParaRPr>
          </a:p>
        </p:txBody>
      </p:sp>
      <p:sp>
        <p:nvSpPr>
          <p:cNvPr id="18" name="文本框 17"/>
          <p:cNvSpPr txBox="1"/>
          <p:nvPr/>
        </p:nvSpPr>
        <p:spPr>
          <a:xfrm>
            <a:off x="2762250" y="3056255"/>
            <a:ext cx="2832735" cy="460375"/>
          </a:xfrm>
          <a:prstGeom prst="rect">
            <a:avLst/>
          </a:prstGeom>
          <a:noFill/>
        </p:spPr>
        <p:txBody>
          <a:bodyPr wrap="square" rtlCol="0">
            <a:spAutoFit/>
          </a:bodyPr>
          <a:p>
            <a:pPr algn="l">
              <a:buNone/>
            </a:pPr>
            <a:r>
              <a:rPr lang="zh-CN" altLang="en-US" sz="2400" b="1">
                <a:latin typeface="微软雅黑" panose="020B0503020204020204" charset="-122"/>
                <a:ea typeface="微软雅黑" panose="020B0503020204020204" charset="-122"/>
                <a:sym typeface="+mn-ea"/>
              </a:rPr>
              <a:t>《徐霞客游记》</a:t>
            </a:r>
            <a:endParaRPr lang="zh-CN" altLang="en-US" sz="2400" b="1">
              <a:latin typeface="微软雅黑" panose="020B0503020204020204" charset="-122"/>
              <a:ea typeface="微软雅黑" panose="020B0503020204020204" charset="-122"/>
              <a:sym typeface="+mn-ea"/>
            </a:endParaRPr>
          </a:p>
        </p:txBody>
      </p:sp>
      <p:sp>
        <p:nvSpPr>
          <p:cNvPr id="20" name="文本框 19"/>
          <p:cNvSpPr txBox="1"/>
          <p:nvPr/>
        </p:nvSpPr>
        <p:spPr>
          <a:xfrm>
            <a:off x="5876290" y="3011170"/>
            <a:ext cx="3578225" cy="460375"/>
          </a:xfrm>
          <a:prstGeom prst="rect">
            <a:avLst/>
          </a:prstGeom>
          <a:noFill/>
        </p:spPr>
        <p:txBody>
          <a:bodyPr wrap="square" rtlCol="0">
            <a:spAutoFit/>
          </a:bodyPr>
          <a:p>
            <a:pPr algn="l">
              <a:buNone/>
            </a:pPr>
            <a:r>
              <a:rPr lang="zh-CN" altLang="en-US" sz="2400" b="1">
                <a:solidFill>
                  <a:srgbClr val="C00000"/>
                </a:solidFill>
                <a:latin typeface="微软雅黑" panose="020B0503020204020204" charset="-122"/>
                <a:ea typeface="微软雅黑" panose="020B0503020204020204" charset="-122"/>
                <a:sym typeface="+mn-ea"/>
              </a:rPr>
              <a:t>地理学</a:t>
            </a:r>
            <a:r>
              <a:rPr lang="zh-CN" altLang="en-US" sz="2400" b="1">
                <a:latin typeface="微软雅黑" panose="020B0503020204020204" charset="-122"/>
                <a:ea typeface="微软雅黑" panose="020B0503020204020204" charset="-122"/>
                <a:sym typeface="+mn-ea"/>
              </a:rPr>
              <a:t>和</a:t>
            </a:r>
            <a:r>
              <a:rPr lang="zh-CN" altLang="en-US" sz="2400" b="1">
                <a:solidFill>
                  <a:srgbClr val="C00000"/>
                </a:solidFill>
                <a:latin typeface="微软雅黑" panose="020B0503020204020204" charset="-122"/>
                <a:ea typeface="微软雅黑" panose="020B0503020204020204" charset="-122"/>
                <a:sym typeface="+mn-ea"/>
              </a:rPr>
              <a:t>地质学</a:t>
            </a:r>
            <a:r>
              <a:rPr lang="zh-CN" altLang="en-US" sz="2400" b="1">
                <a:latin typeface="微软雅黑" panose="020B0503020204020204" charset="-122"/>
                <a:ea typeface="微软雅黑" panose="020B0503020204020204" charset="-122"/>
                <a:sym typeface="+mn-ea"/>
              </a:rPr>
              <a:t>名著</a:t>
            </a:r>
            <a:endParaRPr lang="zh-CN" altLang="en-US" sz="2400" b="1">
              <a:latin typeface="微软雅黑" panose="020B0503020204020204" charset="-122"/>
              <a:ea typeface="微软雅黑" panose="020B0503020204020204" charset="-122"/>
            </a:endParaRPr>
          </a:p>
        </p:txBody>
      </p:sp>
      <p:sp>
        <p:nvSpPr>
          <p:cNvPr id="21" name="文本框 20"/>
          <p:cNvSpPr txBox="1"/>
          <p:nvPr/>
        </p:nvSpPr>
        <p:spPr>
          <a:xfrm>
            <a:off x="2506980" y="3577590"/>
            <a:ext cx="3185160" cy="1198880"/>
          </a:xfrm>
          <a:prstGeom prst="rect">
            <a:avLst/>
          </a:prstGeom>
          <a:noFill/>
        </p:spPr>
        <p:txBody>
          <a:bodyPr wrap="square" rtlCol="0">
            <a:spAutoFit/>
          </a:bodyPr>
          <a:p>
            <a:pPr algn="ctr"/>
            <a:r>
              <a:rPr lang="zh-CN" altLang="en-US" sz="2400" b="1" dirty="0">
                <a:solidFill>
                  <a:srgbClr val="C00000"/>
                </a:solidFill>
                <a:latin typeface="微软雅黑" panose="020B0503020204020204" charset="-122"/>
                <a:ea typeface="微软雅黑" panose="020B0503020204020204" charset="-122"/>
                <a:sym typeface="+mn-ea"/>
              </a:rPr>
              <a:t>合作翻译西方</a:t>
            </a:r>
            <a:r>
              <a:rPr lang="zh-CN" altLang="en-US" sz="2400" b="1" dirty="0">
                <a:latin typeface="微软雅黑" panose="020B0503020204020204" charset="-122"/>
                <a:ea typeface="微软雅黑" panose="020B0503020204020204" charset="-122"/>
                <a:sym typeface="+mn-ea"/>
              </a:rPr>
              <a:t>科学书籍，《几何原本》，绘</a:t>
            </a:r>
            <a:r>
              <a:rPr lang="zh-CN" altLang="en-US" sz="2400" b="1" dirty="0">
                <a:solidFill>
                  <a:srgbClr val="C00000"/>
                </a:solidFill>
                <a:latin typeface="微软雅黑" panose="020B0503020204020204" charset="-122"/>
                <a:ea typeface="微软雅黑" panose="020B0503020204020204" charset="-122"/>
                <a:sym typeface="+mn-ea"/>
              </a:rPr>
              <a:t>《坤舆万国全图》</a:t>
            </a:r>
            <a:endParaRPr lang="zh-CN" altLang="en-US" sz="2400" b="1" dirty="0">
              <a:solidFill>
                <a:srgbClr val="C00000"/>
              </a:solidFill>
              <a:latin typeface="微软雅黑" panose="020B0503020204020204" charset="-122"/>
              <a:ea typeface="微软雅黑" panose="020B0503020204020204" charset="-122"/>
              <a:sym typeface="+mn-ea"/>
            </a:endParaRPr>
          </a:p>
        </p:txBody>
      </p:sp>
      <p:sp>
        <p:nvSpPr>
          <p:cNvPr id="22" name="文本框 21"/>
          <p:cNvSpPr txBox="1"/>
          <p:nvPr/>
        </p:nvSpPr>
        <p:spPr>
          <a:xfrm>
            <a:off x="5594985" y="3828415"/>
            <a:ext cx="4018280" cy="829945"/>
          </a:xfrm>
          <a:prstGeom prst="rect">
            <a:avLst/>
          </a:prstGeom>
          <a:noFill/>
        </p:spPr>
        <p:txBody>
          <a:bodyPr wrap="square" rtlCol="0">
            <a:spAutoFit/>
          </a:bodyPr>
          <a:p>
            <a:pPr algn="ctr">
              <a:buNone/>
            </a:pPr>
            <a:r>
              <a:rPr lang="zh-CN" altLang="en-US" sz="2400" b="1">
                <a:solidFill>
                  <a:srgbClr val="C00000"/>
                </a:solidFill>
                <a:latin typeface="微软雅黑" panose="020B0503020204020204" charset="-122"/>
                <a:ea typeface="微软雅黑" panose="020B0503020204020204" charset="-122"/>
                <a:sym typeface="+mn-ea"/>
              </a:rPr>
              <a:t>传播了西方科技知识</a:t>
            </a:r>
            <a:endParaRPr lang="zh-CN" altLang="en-US" sz="2400" b="1">
              <a:latin typeface="微软雅黑" panose="020B0503020204020204" charset="-122"/>
              <a:ea typeface="微软雅黑" panose="020B0503020204020204" charset="-122"/>
              <a:sym typeface="+mn-ea"/>
            </a:endParaRPr>
          </a:p>
          <a:p>
            <a:pPr algn="ctr">
              <a:buNone/>
            </a:pPr>
            <a:r>
              <a:rPr lang="zh-CN" altLang="en-US" sz="2400" b="1">
                <a:latin typeface="微软雅黑" panose="020B0503020204020204" charset="-122"/>
                <a:ea typeface="微软雅黑" panose="020B0503020204020204" charset="-122"/>
                <a:sym typeface="+mn-ea"/>
              </a:rPr>
              <a:t>（西学东渐）</a:t>
            </a:r>
            <a:endParaRPr lang="zh-CN" altLang="en-US" sz="2400" b="1">
              <a:latin typeface="微软雅黑" panose="020B0503020204020204" charset="-122"/>
              <a:ea typeface="微软雅黑" panose="020B0503020204020204" charset="-122"/>
              <a:sym typeface="+mn-ea"/>
            </a:endParaRPr>
          </a:p>
        </p:txBody>
      </p:sp>
      <p:sp>
        <p:nvSpPr>
          <p:cNvPr id="31" name="文本框 30"/>
          <p:cNvSpPr txBox="1"/>
          <p:nvPr/>
        </p:nvSpPr>
        <p:spPr>
          <a:xfrm>
            <a:off x="2870200" y="4799965"/>
            <a:ext cx="2459355" cy="460375"/>
          </a:xfrm>
          <a:prstGeom prst="rect">
            <a:avLst/>
          </a:prstGeom>
          <a:noFill/>
        </p:spPr>
        <p:txBody>
          <a:bodyPr wrap="square" rtlCol="0">
            <a:spAutoFit/>
          </a:bodyPr>
          <a:p>
            <a:pPr algn="l">
              <a:buNone/>
            </a:pPr>
            <a:r>
              <a:rPr lang="zh-CN" altLang="en-US" sz="2400" b="1">
                <a:latin typeface="微软雅黑" panose="020B0503020204020204" charset="-122"/>
                <a:ea typeface="微软雅黑" panose="020B0503020204020204" charset="-122"/>
                <a:sym typeface="+mn-ea"/>
              </a:rPr>
              <a:t>《永乐大典》</a:t>
            </a:r>
            <a:endParaRPr lang="zh-CN" altLang="en-US" sz="2400" b="1">
              <a:latin typeface="微软雅黑" panose="020B0503020204020204" charset="-122"/>
              <a:ea typeface="微软雅黑" panose="020B0503020204020204" charset="-122"/>
              <a:sym typeface="+mn-ea"/>
            </a:endParaRPr>
          </a:p>
        </p:txBody>
      </p:sp>
      <p:sp>
        <p:nvSpPr>
          <p:cNvPr id="32" name="文本框 31"/>
          <p:cNvSpPr txBox="1"/>
          <p:nvPr/>
        </p:nvSpPr>
        <p:spPr>
          <a:xfrm>
            <a:off x="6014085" y="4765040"/>
            <a:ext cx="3578225" cy="460375"/>
          </a:xfrm>
          <a:prstGeom prst="rect">
            <a:avLst/>
          </a:prstGeom>
          <a:noFill/>
        </p:spPr>
        <p:txBody>
          <a:bodyPr wrap="square" rtlCol="0">
            <a:spAutoFit/>
          </a:bodyPr>
          <a:p>
            <a:pPr algn="l">
              <a:buNone/>
            </a:pPr>
            <a:r>
              <a:rPr lang="zh-CN" altLang="en-US" sz="2400" b="1">
                <a:latin typeface="微软雅黑" panose="020B0503020204020204" charset="-122"/>
                <a:ea typeface="微软雅黑" panose="020B0503020204020204" charset="-122"/>
                <a:sym typeface="+mn-ea"/>
              </a:rPr>
              <a:t>中国古代</a:t>
            </a:r>
            <a:r>
              <a:rPr lang="zh-CN" altLang="en-US" sz="2400" b="1">
                <a:solidFill>
                  <a:srgbClr val="C00000"/>
                </a:solidFill>
                <a:latin typeface="微软雅黑" panose="020B0503020204020204" charset="-122"/>
                <a:ea typeface="微软雅黑" panose="020B0503020204020204" charset="-122"/>
                <a:sym typeface="+mn-ea"/>
              </a:rPr>
              <a:t>最大的类书</a:t>
            </a:r>
            <a:endParaRPr lang="zh-CN" altLang="en-US" sz="2400" b="1">
              <a:solidFill>
                <a:srgbClr val="C00000"/>
              </a:solidFill>
              <a:latin typeface="微软雅黑" panose="020B0503020204020204" charset="-122"/>
              <a:ea typeface="微软雅黑" panose="020B0503020204020204" charset="-122"/>
              <a:sym typeface="+mn-ea"/>
            </a:endParaRPr>
          </a:p>
        </p:txBody>
      </p:sp>
      <p:sp>
        <p:nvSpPr>
          <p:cNvPr id="33" name="文本框 32"/>
          <p:cNvSpPr txBox="1"/>
          <p:nvPr/>
        </p:nvSpPr>
        <p:spPr>
          <a:xfrm>
            <a:off x="2664460" y="5255260"/>
            <a:ext cx="5909310" cy="460375"/>
          </a:xfrm>
          <a:prstGeom prst="rect">
            <a:avLst/>
          </a:prstGeom>
          <a:noFill/>
        </p:spPr>
        <p:txBody>
          <a:bodyPr wrap="square" rtlCol="0">
            <a:spAutoFit/>
          </a:bodyPr>
          <a:p>
            <a:pPr algn="l">
              <a:buNone/>
            </a:pPr>
            <a:r>
              <a:rPr lang="zh-CN" altLang="en-US" sz="2400" b="1" dirty="0">
                <a:solidFill>
                  <a:srgbClr val="C00000"/>
                </a:solidFill>
                <a:latin typeface="微软雅黑" panose="020B0503020204020204" charset="-122"/>
                <a:ea typeface="微软雅黑" panose="020B0503020204020204" charset="-122"/>
                <a:sym typeface="+mn-ea"/>
              </a:rPr>
              <a:t>传教士</a:t>
            </a:r>
            <a:r>
              <a:rPr lang="zh-CN" altLang="en-US" sz="2400" b="1" dirty="0">
                <a:latin typeface="微软雅黑" panose="020B0503020204020204" charset="-122"/>
                <a:ea typeface="微软雅黑" panose="020B0503020204020204" charset="-122"/>
                <a:sym typeface="+mn-ea"/>
              </a:rPr>
              <a:t>帮助清廷绘制全国地图</a:t>
            </a:r>
            <a:endParaRPr lang="zh-CN" altLang="en-US" sz="2400" b="1" dirty="0">
              <a:latin typeface="微软雅黑" panose="020B0503020204020204" charset="-122"/>
              <a:ea typeface="微软雅黑" panose="020B0503020204020204" charset="-122"/>
              <a:sym typeface="+mn-ea"/>
            </a:endParaRPr>
          </a:p>
        </p:txBody>
      </p:sp>
      <p:sp>
        <p:nvSpPr>
          <p:cNvPr id="34" name="文本框 33"/>
          <p:cNvSpPr txBox="1"/>
          <p:nvPr/>
        </p:nvSpPr>
        <p:spPr>
          <a:xfrm>
            <a:off x="2948940" y="5801995"/>
            <a:ext cx="2459355" cy="460375"/>
          </a:xfrm>
          <a:prstGeom prst="rect">
            <a:avLst/>
          </a:prstGeom>
          <a:noFill/>
        </p:spPr>
        <p:txBody>
          <a:bodyPr wrap="square" rtlCol="0">
            <a:spAutoFit/>
          </a:bodyPr>
          <a:p>
            <a:pPr algn="l">
              <a:buNone/>
            </a:pPr>
            <a:r>
              <a:rPr lang="zh-CN" altLang="en-US" sz="2400" b="1">
                <a:latin typeface="微软雅黑" panose="020B0503020204020204" charset="-122"/>
                <a:ea typeface="微软雅黑" panose="020B0503020204020204" charset="-122"/>
                <a:sym typeface="+mn-ea"/>
              </a:rPr>
              <a:t>《四库全书》</a:t>
            </a:r>
            <a:endParaRPr lang="zh-CN" altLang="en-US" sz="2400" b="1">
              <a:latin typeface="微软雅黑" panose="020B0503020204020204" charset="-122"/>
              <a:ea typeface="微软雅黑" panose="020B0503020204020204" charset="-122"/>
              <a:sym typeface="+mn-ea"/>
            </a:endParaRPr>
          </a:p>
        </p:txBody>
      </p:sp>
      <p:sp>
        <p:nvSpPr>
          <p:cNvPr id="35" name="文本框 34"/>
          <p:cNvSpPr txBox="1"/>
          <p:nvPr/>
        </p:nvSpPr>
        <p:spPr>
          <a:xfrm>
            <a:off x="6014085" y="5756275"/>
            <a:ext cx="3578225" cy="460375"/>
          </a:xfrm>
          <a:prstGeom prst="rect">
            <a:avLst/>
          </a:prstGeom>
          <a:noFill/>
        </p:spPr>
        <p:txBody>
          <a:bodyPr wrap="square" rtlCol="0">
            <a:spAutoFit/>
          </a:bodyPr>
          <a:p>
            <a:pPr algn="l">
              <a:buNone/>
            </a:pPr>
            <a:r>
              <a:rPr lang="zh-CN" altLang="en-US" sz="2400" b="1">
                <a:latin typeface="微软雅黑" panose="020B0503020204020204" charset="-122"/>
                <a:ea typeface="微软雅黑" panose="020B0503020204020204" charset="-122"/>
                <a:sym typeface="+mn-ea"/>
              </a:rPr>
              <a:t>中国古代</a:t>
            </a:r>
            <a:r>
              <a:rPr lang="zh-CN" altLang="en-US" sz="2400" b="1">
                <a:solidFill>
                  <a:srgbClr val="C00000"/>
                </a:solidFill>
                <a:latin typeface="微软雅黑" panose="020B0503020204020204" charset="-122"/>
                <a:ea typeface="微软雅黑" panose="020B0503020204020204" charset="-122"/>
                <a:sym typeface="+mn-ea"/>
              </a:rPr>
              <a:t>最大的丛书</a:t>
            </a:r>
            <a:endParaRPr lang="zh-CN" altLang="en-US" sz="2400" b="1">
              <a:solidFill>
                <a:srgbClr val="C00000"/>
              </a:solidFill>
              <a:latin typeface="微软雅黑" panose="020B0503020204020204" charset="-122"/>
              <a:ea typeface="微软雅黑" panose="020B0503020204020204" charset="-122"/>
              <a:sym typeface="+mn-ea"/>
            </a:endParaRPr>
          </a:p>
        </p:txBody>
      </p:sp>
      <p:sp>
        <p:nvSpPr>
          <p:cNvPr id="37" name="矩形 36"/>
          <p:cNvSpPr/>
          <p:nvPr/>
        </p:nvSpPr>
        <p:spPr>
          <a:xfrm>
            <a:off x="9613265" y="1684655"/>
            <a:ext cx="2395220" cy="953135"/>
          </a:xfrm>
          <a:prstGeom prst="rect">
            <a:avLst/>
          </a:prstGeom>
          <a:solidFill>
            <a:srgbClr val="FFC000"/>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p>
            <a:pPr marL="0" marR="0" indent="0" algn="l" defTabSz="914400" rtl="0" eaLnBrk="0" fontAlgn="base" latinLnBrk="0" hangingPunct="0">
              <a:lnSpc>
                <a:spcPct val="100000"/>
              </a:lnSpc>
              <a:spcBef>
                <a:spcPct val="0"/>
              </a:spcBef>
              <a:spcAft>
                <a:spcPct val="0"/>
              </a:spcAft>
              <a:buClrTx/>
              <a:buSzTx/>
              <a:buFontTx/>
              <a:buNone/>
            </a:pPr>
            <a:r>
              <a:rPr kumimoji="0" lang="zh-CN" altLang="en-US" sz="2800" b="1" i="0" u="none" strike="noStrike" kern="1200" cap="none" spc="0" normalizeH="0" baseline="0" noProof="1">
                <a:solidFill>
                  <a:schemeClr val="tx1">
                    <a:lumMod val="95000"/>
                    <a:lumOff val="5000"/>
                  </a:schemeClr>
                </a:solidFill>
                <a:effectLst/>
                <a:latin typeface="微软雅黑" panose="020B0503020204020204" charset="-122"/>
                <a:ea typeface="微软雅黑" panose="020B0503020204020204" charset="-122"/>
                <a:cs typeface="黑体" panose="02010609060101010101" pitchFamily="49" charset="-122"/>
              </a:rPr>
              <a:t>①经验</a:t>
            </a:r>
            <a:r>
              <a:rPr kumimoji="0" lang="zh-CN" altLang="en-US" sz="2800" b="1" i="0" u="none" strike="noStrike" kern="1200" cap="none" spc="0" normalizeH="0" baseline="0" noProof="1">
                <a:solidFill>
                  <a:srgbClr val="C00000"/>
                </a:solidFill>
                <a:effectLst/>
                <a:latin typeface="微软雅黑" panose="020B0503020204020204" charset="-122"/>
                <a:ea typeface="微软雅黑" panose="020B0503020204020204" charset="-122"/>
                <a:cs typeface="黑体" panose="02010609060101010101" pitchFamily="49" charset="-122"/>
              </a:rPr>
              <a:t>总结性</a:t>
            </a:r>
            <a:r>
              <a:rPr kumimoji="0" lang="zh-CN" altLang="en-US" sz="2800" b="1" i="0" u="none" strike="noStrike" kern="1200" cap="none" spc="0" normalizeH="0" baseline="0" noProof="1">
                <a:solidFill>
                  <a:schemeClr val="tx1">
                    <a:lumMod val="95000"/>
                    <a:lumOff val="5000"/>
                  </a:schemeClr>
                </a:solidFill>
                <a:effectLst/>
                <a:latin typeface="微软雅黑" panose="020B0503020204020204" charset="-122"/>
                <a:ea typeface="微软雅黑" panose="020B0503020204020204" charset="-122"/>
                <a:cs typeface="黑体" panose="02010609060101010101" pitchFamily="49" charset="-122"/>
              </a:rPr>
              <a:t>著作多</a:t>
            </a:r>
            <a:endParaRPr kumimoji="0" lang="zh-CN" altLang="en-US" sz="2800" b="1" i="0" u="none" strike="noStrike" kern="1200" cap="none" spc="0" normalizeH="0" baseline="0" noProof="1">
              <a:solidFill>
                <a:schemeClr val="tx1">
                  <a:lumMod val="95000"/>
                  <a:lumOff val="5000"/>
                </a:schemeClr>
              </a:solidFill>
              <a:effectLst/>
              <a:latin typeface="微软雅黑" panose="020B0503020204020204" charset="-122"/>
              <a:ea typeface="微软雅黑" panose="020B0503020204020204" charset="-122"/>
              <a:cs typeface="黑体" panose="02010609060101010101" pitchFamily="49" charset="-122"/>
            </a:endParaRPr>
          </a:p>
        </p:txBody>
      </p:sp>
      <p:sp>
        <p:nvSpPr>
          <p:cNvPr id="38" name="矩形 37"/>
          <p:cNvSpPr/>
          <p:nvPr/>
        </p:nvSpPr>
        <p:spPr>
          <a:xfrm>
            <a:off x="9735820" y="2825750"/>
            <a:ext cx="2208530" cy="953135"/>
          </a:xfrm>
          <a:prstGeom prst="rect">
            <a:avLst/>
          </a:prstGeom>
          <a:solidFill>
            <a:srgbClr val="FFC000"/>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p>
            <a:pPr lvl="0" algn="l" eaLnBrk="0" fontAlgn="base" hangingPunct="0">
              <a:buClrTx/>
              <a:buSzTx/>
              <a:buFontTx/>
            </a:pPr>
            <a:r>
              <a:rPr lang="zh-CN" altLang="en-US" sz="2800" b="1">
                <a:solidFill>
                  <a:schemeClr val="tx1">
                    <a:lumMod val="95000"/>
                    <a:lumOff val="5000"/>
                  </a:schemeClr>
                </a:solidFill>
                <a:effectLst/>
                <a:latin typeface="微软雅黑" panose="020B0503020204020204" charset="-122"/>
                <a:ea typeface="微软雅黑" panose="020B0503020204020204" charset="-122"/>
                <a:cs typeface="黑体" panose="02010609060101010101" pitchFamily="49" charset="-122"/>
                <a:sym typeface="+mn-ea"/>
              </a:rPr>
              <a:t>②以</a:t>
            </a:r>
            <a:r>
              <a:rPr lang="zh-CN" altLang="en-US" sz="2800" b="1">
                <a:solidFill>
                  <a:srgbClr val="C00000"/>
                </a:solidFill>
                <a:effectLst/>
                <a:latin typeface="微软雅黑" panose="020B0503020204020204" charset="-122"/>
                <a:ea typeface="微软雅黑" panose="020B0503020204020204" charset="-122"/>
                <a:cs typeface="黑体" panose="02010609060101010101" pitchFamily="49" charset="-122"/>
                <a:sym typeface="+mn-ea"/>
              </a:rPr>
              <a:t>实用</a:t>
            </a:r>
            <a:r>
              <a:rPr lang="zh-CN" altLang="en-US" sz="2800" b="1">
                <a:solidFill>
                  <a:schemeClr val="tx1">
                    <a:lumMod val="95000"/>
                    <a:lumOff val="5000"/>
                  </a:schemeClr>
                </a:solidFill>
                <a:effectLst/>
                <a:latin typeface="微软雅黑" panose="020B0503020204020204" charset="-122"/>
                <a:ea typeface="微软雅黑" panose="020B0503020204020204" charset="-122"/>
                <a:cs typeface="黑体" panose="02010609060101010101" pitchFamily="49" charset="-122"/>
                <a:sym typeface="+mn-ea"/>
              </a:rPr>
              <a:t>科技为主</a:t>
            </a:r>
            <a:endParaRPr lang="zh-CN" altLang="en-US" sz="2800" b="1">
              <a:solidFill>
                <a:schemeClr val="tx1">
                  <a:lumMod val="95000"/>
                  <a:lumOff val="5000"/>
                </a:schemeClr>
              </a:solidFill>
              <a:effectLst/>
              <a:latin typeface="微软雅黑" panose="020B0503020204020204" charset="-122"/>
              <a:ea typeface="微软雅黑" panose="020B0503020204020204" charset="-122"/>
              <a:cs typeface="黑体" panose="02010609060101010101" pitchFamily="49" charset="-122"/>
              <a:sym typeface="+mn-ea"/>
            </a:endParaRPr>
          </a:p>
        </p:txBody>
      </p:sp>
      <p:sp>
        <p:nvSpPr>
          <p:cNvPr id="39" name="矩形 38"/>
          <p:cNvSpPr/>
          <p:nvPr/>
        </p:nvSpPr>
        <p:spPr>
          <a:xfrm>
            <a:off x="9613265" y="4066540"/>
            <a:ext cx="2330450" cy="1383665"/>
          </a:xfrm>
          <a:prstGeom prst="rect">
            <a:avLst/>
          </a:prstGeom>
          <a:solidFill>
            <a:srgbClr val="FFC000"/>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p>
            <a:pPr lvl="0" algn="l" eaLnBrk="0" fontAlgn="base" hangingPunct="0">
              <a:buClrTx/>
              <a:buSzTx/>
              <a:buFontTx/>
            </a:pPr>
            <a:r>
              <a:rPr lang="zh-CN" altLang="en-US" sz="2800" b="1">
                <a:solidFill>
                  <a:schemeClr val="tx1">
                    <a:lumMod val="95000"/>
                    <a:lumOff val="5000"/>
                  </a:schemeClr>
                </a:solidFill>
                <a:effectLst/>
                <a:latin typeface="微软雅黑" panose="020B0503020204020204" charset="-122"/>
                <a:ea typeface="微软雅黑" panose="020B0503020204020204" charset="-122"/>
                <a:cs typeface="黑体" panose="02010609060101010101" pitchFamily="49" charset="-122"/>
                <a:sym typeface="+mn-ea"/>
              </a:rPr>
              <a:t>③西方近代科技传入</a:t>
            </a:r>
            <a:endParaRPr lang="zh-CN" altLang="en-US" sz="2800" b="1">
              <a:solidFill>
                <a:schemeClr val="tx1">
                  <a:lumMod val="95000"/>
                  <a:lumOff val="5000"/>
                </a:schemeClr>
              </a:solidFill>
              <a:effectLst/>
              <a:latin typeface="微软雅黑" panose="020B0503020204020204" charset="-122"/>
              <a:ea typeface="微软雅黑" panose="020B0503020204020204" charset="-122"/>
              <a:cs typeface="黑体" panose="02010609060101010101" pitchFamily="49" charset="-122"/>
              <a:sym typeface="+mn-ea"/>
            </a:endParaRPr>
          </a:p>
          <a:p>
            <a:pPr lvl="0" algn="l" eaLnBrk="0" fontAlgn="base" hangingPunct="0">
              <a:buClrTx/>
              <a:buSzTx/>
              <a:buFontTx/>
            </a:pPr>
            <a:r>
              <a:rPr lang="zh-CN" altLang="en-US" sz="2800" b="1">
                <a:solidFill>
                  <a:schemeClr val="tx1">
                    <a:lumMod val="95000"/>
                    <a:lumOff val="5000"/>
                  </a:schemeClr>
                </a:solidFill>
                <a:effectLst/>
                <a:latin typeface="微软雅黑" panose="020B0503020204020204" charset="-122"/>
                <a:ea typeface="微软雅黑" panose="020B0503020204020204" charset="-122"/>
                <a:cs typeface="黑体" panose="02010609060101010101" pitchFamily="49" charset="-122"/>
                <a:sym typeface="+mn-ea"/>
              </a:rPr>
              <a:t>（</a:t>
            </a:r>
            <a:r>
              <a:rPr lang="zh-CN" altLang="en-US" sz="2800" b="1">
                <a:solidFill>
                  <a:srgbClr val="C00000"/>
                </a:solidFill>
                <a:effectLst/>
                <a:latin typeface="微软雅黑" panose="020B0503020204020204" charset="-122"/>
                <a:ea typeface="微软雅黑" panose="020B0503020204020204" charset="-122"/>
                <a:cs typeface="黑体" panose="02010609060101010101" pitchFamily="49" charset="-122"/>
                <a:sym typeface="+mn-ea"/>
              </a:rPr>
              <a:t>西学东渐</a:t>
            </a:r>
            <a:r>
              <a:rPr lang="zh-CN" altLang="en-US" sz="2800" b="1">
                <a:solidFill>
                  <a:schemeClr val="tx1">
                    <a:lumMod val="95000"/>
                    <a:lumOff val="5000"/>
                  </a:schemeClr>
                </a:solidFill>
                <a:effectLst/>
                <a:latin typeface="微软雅黑" panose="020B0503020204020204" charset="-122"/>
                <a:ea typeface="微软雅黑" panose="020B0503020204020204" charset="-122"/>
                <a:cs typeface="黑体" panose="02010609060101010101" pitchFamily="49" charset="-122"/>
                <a:sym typeface="+mn-ea"/>
              </a:rPr>
              <a:t>）</a:t>
            </a:r>
            <a:endParaRPr lang="zh-CN" altLang="en-US" sz="2800" b="1">
              <a:solidFill>
                <a:schemeClr val="tx1">
                  <a:lumMod val="95000"/>
                  <a:lumOff val="5000"/>
                </a:schemeClr>
              </a:solidFill>
              <a:effectLst/>
              <a:latin typeface="微软雅黑" panose="020B0503020204020204" charset="-122"/>
              <a:ea typeface="微软雅黑" panose="020B0503020204020204" charset="-122"/>
              <a:cs typeface="黑体" panose="02010609060101010101" pitchFamily="49" charset="-122"/>
              <a:sym typeface="+mn-ea"/>
            </a:endParaRPr>
          </a:p>
        </p:txBody>
      </p:sp>
      <p:sp>
        <p:nvSpPr>
          <p:cNvPr id="24" name="矩形 23"/>
          <p:cNvSpPr/>
          <p:nvPr/>
        </p:nvSpPr>
        <p:spPr>
          <a:xfrm>
            <a:off x="299951" y="63500"/>
            <a:ext cx="8784518" cy="583565"/>
          </a:xfrm>
          <a:prstGeom prst="rect">
            <a:avLst/>
          </a:prstGeom>
        </p:spPr>
        <p:txBody>
          <a:bodyPr wrap="square">
            <a:spAutoFit/>
          </a:bodyPr>
          <a:p>
            <a:pPr>
              <a:defRPr/>
            </a:pPr>
            <a:r>
              <a:rPr lang="zh-CN" altLang="en-US" sz="3200" b="1" dirty="0" smtClean="0">
                <a:effectLst/>
                <a:latin typeface="微软雅黑" panose="020B0503020204020204" charset="-122"/>
                <a:ea typeface="微软雅黑" panose="020B0503020204020204" charset="-122"/>
              </a:rPr>
              <a:t>四、科技</a:t>
            </a:r>
            <a:endParaRPr lang="zh-CN" altLang="en-US" sz="3200" b="1" dirty="0" smtClean="0">
              <a:effectLst/>
              <a:latin typeface="微软雅黑" panose="020B0503020204020204" charset="-122"/>
              <a:ea typeface="微软雅黑" panose="020B0503020204020204" charset="-122"/>
            </a:endParaRPr>
          </a:p>
        </p:txBody>
      </p:sp>
      <p:sp>
        <p:nvSpPr>
          <p:cNvPr id="25" name="文本框 24"/>
          <p:cNvSpPr txBox="1"/>
          <p:nvPr>
            <p:custDataLst>
              <p:tags r:id="rId2"/>
            </p:custDataLst>
          </p:nvPr>
        </p:nvSpPr>
        <p:spPr>
          <a:xfrm>
            <a:off x="2187575" y="63500"/>
            <a:ext cx="9756140" cy="865505"/>
          </a:xfrm>
          <a:prstGeom prst="rect">
            <a:avLst/>
          </a:prstGeom>
          <a:noFill/>
        </p:spPr>
        <p:txBody>
          <a:bodyPr wrap="square" rtlCol="0" anchor="t">
            <a:spAutoFit/>
          </a:bodyPr>
          <a:p>
            <a:pPr algn="ctr">
              <a:lnSpc>
                <a:spcPct val="90000"/>
              </a:lnSpc>
            </a:pPr>
            <a:r>
              <a:rPr lang="zh-CN" altLang="en-US" sz="2800" dirty="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阅读课本，梳理明清时期的优秀的科技成果有哪些？</a:t>
            </a:r>
            <a:endParaRPr lang="zh-CN" altLang="en-US" sz="2800" dirty="0">
              <a:solidFill>
                <a:srgbClr val="0000CC"/>
              </a:solidFill>
              <a:latin typeface="黑体" panose="02010609060101010101" pitchFamily="49" charset="-122"/>
              <a:ea typeface="黑体" panose="02010609060101010101" pitchFamily="49" charset="-122"/>
              <a:cs typeface="黑体" panose="02010609060101010101" pitchFamily="49" charset="-122"/>
              <a:sym typeface="+mn-ea"/>
            </a:endParaRPr>
          </a:p>
          <a:p>
            <a:pPr algn="ctr">
              <a:lnSpc>
                <a:spcPct val="90000"/>
              </a:lnSpc>
            </a:pPr>
            <a:r>
              <a:rPr lang="zh-CN" altLang="en-US" sz="2800" dirty="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有什么共同特征？</a:t>
            </a:r>
            <a:endParaRPr lang="zh-CN" altLang="en-US" sz="2800" dirty="0">
              <a:solidFill>
                <a:srgbClr val="0000CC"/>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6" name="文本框 25"/>
          <p:cNvSpPr txBox="1"/>
          <p:nvPr>
            <p:custDataLst>
              <p:tags r:id="rId3"/>
            </p:custDataLst>
          </p:nvPr>
        </p:nvSpPr>
        <p:spPr>
          <a:xfrm>
            <a:off x="573405" y="6257290"/>
            <a:ext cx="10836275" cy="521970"/>
          </a:xfrm>
          <a:prstGeom prst="rect">
            <a:avLst/>
          </a:prstGeom>
          <a:solidFill>
            <a:schemeClr val="accent4"/>
          </a:solidFill>
        </p:spPr>
        <p:txBody>
          <a:bodyPr wrap="square">
            <a:spAutoFit/>
          </a:bodyPr>
          <a:p>
            <a:pPr lvl="0" algn="ctr"/>
            <a:r>
              <a:rPr lang="zh-CN" altLang="en-US" sz="2800" b="1">
                <a:solidFill>
                  <a:schemeClr val="bg1"/>
                </a:solidFill>
                <a:latin typeface="微软雅黑" panose="020B0503020204020204" charset="-122"/>
                <a:ea typeface="微软雅黑" panose="020B0503020204020204" charset="-122"/>
                <a:sym typeface="宋体" panose="02010600030101010101" pitchFamily="2" charset="-122"/>
              </a:rPr>
              <a:t>局限：</a:t>
            </a:r>
            <a:r>
              <a:rPr lang="zh-CN" altLang="en-US" sz="2800" b="1">
                <a:solidFill>
                  <a:schemeClr val="bg1"/>
                </a:solidFill>
                <a:latin typeface="微软雅黑" panose="020B0503020204020204" charset="-122"/>
                <a:ea typeface="微软雅黑" panose="020B0503020204020204" charset="-122"/>
                <a:sym typeface="+mn-ea"/>
              </a:rPr>
              <a:t>总结前人成就，仍是传统科技，未转化为</a:t>
            </a:r>
            <a:r>
              <a:rPr lang="zh-CN" altLang="en-US" sz="2800" b="1">
                <a:solidFill>
                  <a:schemeClr val="bg1"/>
                </a:solidFill>
                <a:latin typeface="微软雅黑" panose="020B0503020204020204" charset="-122"/>
                <a:ea typeface="微软雅黑" panose="020B0503020204020204" charset="-122"/>
                <a:cs typeface="华文中宋" panose="02010600040101010101" pitchFamily="2" charset="-122"/>
                <a:sym typeface="+mn-ea"/>
              </a:rPr>
              <a:t>近代科技</a:t>
            </a:r>
            <a:endParaRPr lang="zh-CN" altLang="en-US" sz="2800" b="1">
              <a:solidFill>
                <a:schemeClr val="bg1"/>
              </a:solidFill>
              <a:effectLst/>
              <a:latin typeface="微软雅黑" panose="020B0503020204020204" charset="-122"/>
              <a:ea typeface="微软雅黑" panose="020B0503020204020204" charset="-122"/>
              <a:cs typeface="华文中宋" panose="020106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additive="base">
                                        <p:cTn id="73" dur="500" fill="hold"/>
                                        <p:tgtEl>
                                          <p:spTgt spid="38"/>
                                        </p:tgtEl>
                                        <p:attrNameLst>
                                          <p:attrName>ppt_x</p:attrName>
                                        </p:attrNameLst>
                                      </p:cBhvr>
                                      <p:tavLst>
                                        <p:tav tm="0">
                                          <p:val>
                                            <p:strVal val="#ppt_x"/>
                                          </p:val>
                                        </p:tav>
                                        <p:tav tm="100000">
                                          <p:val>
                                            <p:strVal val="#ppt_x"/>
                                          </p:val>
                                        </p:tav>
                                      </p:tavLst>
                                    </p:anim>
                                    <p:anim calcmode="lin" valueType="num">
                                      <p:cBhvr additive="base">
                                        <p:cTn id="74" dur="500" fill="hold"/>
                                        <p:tgtEl>
                                          <p:spTgt spid="3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additive="base">
                                        <p:cTn id="77" dur="500" fill="hold"/>
                                        <p:tgtEl>
                                          <p:spTgt spid="39"/>
                                        </p:tgtEl>
                                        <p:attrNameLst>
                                          <p:attrName>ppt_x</p:attrName>
                                        </p:attrNameLst>
                                      </p:cBhvr>
                                      <p:tavLst>
                                        <p:tav tm="0">
                                          <p:val>
                                            <p:strVal val="#ppt_x"/>
                                          </p:val>
                                        </p:tav>
                                        <p:tav tm="100000">
                                          <p:val>
                                            <p:strVal val="#ppt_x"/>
                                          </p:val>
                                        </p:tav>
                                      </p:tavLst>
                                    </p:anim>
                                    <p:anim calcmode="lin" valueType="num">
                                      <p:cBhvr additive="base">
                                        <p:cTn id="7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left)">
                                      <p:cBhvr>
                                        <p:cTn id="8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bldLvl="0" animBg="1"/>
      <p:bldP spid="39" grpId="0" bldLvl="0" animBg="1"/>
      <p:bldP spid="12" grpId="0"/>
      <p:bldP spid="14" grpId="0"/>
      <p:bldP spid="16" grpId="0"/>
      <p:bldP spid="18" grpId="0"/>
      <p:bldP spid="21" grpId="0"/>
      <p:bldP spid="31" grpId="0"/>
      <p:bldP spid="33" grpId="0"/>
      <p:bldP spid="34" grpId="0"/>
      <p:bldP spid="35" grpId="0"/>
      <p:bldP spid="32" grpId="0"/>
      <p:bldP spid="22" grpId="0"/>
      <p:bldP spid="20" grpId="0"/>
      <p:bldP spid="17" grpId="0"/>
      <p:bldP spid="15" grpId="0"/>
      <p:bldP spid="13" grpId="0"/>
      <p:bldP spid="2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组合 3"/>
          <p:cNvGrpSpPr/>
          <p:nvPr/>
        </p:nvGrpSpPr>
        <p:grpSpPr>
          <a:xfrm>
            <a:off x="1562034" y="3982813"/>
            <a:ext cx="9239026" cy="2654475"/>
            <a:chOff x="1562034" y="3982813"/>
            <a:chExt cx="9239026" cy="2654475"/>
          </a:xfrm>
        </p:grpSpPr>
        <p:pic>
          <p:nvPicPr>
            <p:cNvPr id="8" name="图片 7" descr="timg[1]"/>
            <p:cNvPicPr>
              <a:picLocks noChangeAspect="1"/>
            </p:cNvPicPr>
            <p:nvPr/>
          </p:nvPicPr>
          <p:blipFill>
            <a:blip r:embed="rId1"/>
            <a:srcRect l="1792" t="3357" r="1118" b="4068"/>
            <a:stretch>
              <a:fillRect/>
            </a:stretch>
          </p:blipFill>
          <p:spPr>
            <a:xfrm>
              <a:off x="1562034" y="3982813"/>
              <a:ext cx="5982923" cy="2654475"/>
            </a:xfrm>
            <a:prstGeom prst="rect">
              <a:avLst/>
            </a:prstGeom>
          </p:spPr>
        </p:pic>
        <p:sp>
          <p:nvSpPr>
            <p:cNvPr id="16" name="文本框 15"/>
            <p:cNvSpPr txBox="1"/>
            <p:nvPr/>
          </p:nvSpPr>
          <p:spPr>
            <a:xfrm>
              <a:off x="7638505" y="4989725"/>
              <a:ext cx="3162555" cy="1384995"/>
            </a:xfrm>
            <a:prstGeom prst="rect">
              <a:avLst/>
            </a:prstGeom>
            <a:noFill/>
          </p:spPr>
          <p:txBody>
            <a:bodyPr wrap="square">
              <a:spAutoFit/>
            </a:bodyPr>
            <a:lstStyle/>
            <a:p>
              <a:pPr algn="ctr"/>
              <a:r>
                <a:rPr lang="zh-CN" altLang="en-US" sz="2800" b="1" dirty="0">
                  <a:latin typeface="华文楷体" panose="02010600040101010101" pitchFamily="2" charset="-122"/>
                  <a:ea typeface="华文楷体" panose="02010600040101010101" pitchFamily="2" charset="-122"/>
                </a:rPr>
                <a:t>李之藻、利玛窦《坤舆万国全图》，现藏于南京博物院</a:t>
              </a:r>
              <a:endParaRPr lang="zh-CN" altLang="en-US" sz="2800" b="1" dirty="0">
                <a:latin typeface="华文楷体" panose="02010600040101010101" pitchFamily="2" charset="-122"/>
                <a:ea typeface="华文楷体" panose="02010600040101010101" pitchFamily="2" charset="-122"/>
              </a:endParaRPr>
            </a:p>
          </p:txBody>
        </p:sp>
      </p:grpSp>
      <p:grpSp>
        <p:nvGrpSpPr>
          <p:cNvPr id="5" name="组合 4"/>
          <p:cNvGrpSpPr/>
          <p:nvPr/>
        </p:nvGrpSpPr>
        <p:grpSpPr>
          <a:xfrm>
            <a:off x="7882727" y="1009216"/>
            <a:ext cx="3732112" cy="3609558"/>
            <a:chOff x="7882727" y="1009216"/>
            <a:chExt cx="3732112" cy="3609558"/>
          </a:xfrm>
        </p:grpSpPr>
        <p:pic>
          <p:nvPicPr>
            <p:cNvPr id="9" name="图片 8"/>
            <p:cNvPicPr>
              <a:picLocks noChangeAspect="1"/>
            </p:cNvPicPr>
            <p:nvPr/>
          </p:nvPicPr>
          <p:blipFill>
            <a:blip r:embed="rId2"/>
            <a:stretch>
              <a:fillRect/>
            </a:stretch>
          </p:blipFill>
          <p:spPr>
            <a:xfrm>
              <a:off x="7882727" y="1009216"/>
              <a:ext cx="2718154" cy="3609558"/>
            </a:xfrm>
            <a:prstGeom prst="rect">
              <a:avLst/>
            </a:prstGeom>
          </p:spPr>
        </p:pic>
        <p:sp>
          <p:nvSpPr>
            <p:cNvPr id="3" name="文本框 2"/>
            <p:cNvSpPr txBox="1"/>
            <p:nvPr/>
          </p:nvSpPr>
          <p:spPr>
            <a:xfrm>
              <a:off x="10691509" y="1041874"/>
              <a:ext cx="923330" cy="3268593"/>
            </a:xfrm>
            <a:prstGeom prst="rect">
              <a:avLst/>
            </a:prstGeom>
            <a:noFill/>
          </p:spPr>
          <p:txBody>
            <a:bodyPr vert="eaVert" wrap="square" rtlCol="0">
              <a:spAutoFit/>
            </a:bodyPr>
            <a:lstStyle/>
            <a:p>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几何原本</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书影</a:t>
              </a:r>
              <a:endParaRPr lang="zh-CN" altLang="en-US" sz="2400" b="1" dirty="0">
                <a:latin typeface="华文楷体" panose="02010600040101010101" pitchFamily="2" charset="-122"/>
                <a:ea typeface="华文楷体" panose="02010600040101010101" pitchFamily="2" charset="-122"/>
              </a:endParaRPr>
            </a:p>
            <a:p>
              <a:endParaRPr lang="zh-CN" altLang="en-US" sz="2400" dirty="0"/>
            </a:p>
          </p:txBody>
        </p:sp>
      </p:grpSp>
      <p:grpSp>
        <p:nvGrpSpPr>
          <p:cNvPr id="6" name="组合 5"/>
          <p:cNvGrpSpPr/>
          <p:nvPr/>
        </p:nvGrpSpPr>
        <p:grpSpPr>
          <a:xfrm>
            <a:off x="2093800" y="1009216"/>
            <a:ext cx="4767107" cy="3268593"/>
            <a:chOff x="2093800" y="1009216"/>
            <a:chExt cx="4767107" cy="3268593"/>
          </a:xfrm>
        </p:grpSpPr>
        <p:pic>
          <p:nvPicPr>
            <p:cNvPr id="18" name="图片 17"/>
            <p:cNvPicPr>
              <a:picLocks noChangeAspect="1"/>
            </p:cNvPicPr>
            <p:nvPr/>
          </p:nvPicPr>
          <p:blipFill>
            <a:blip r:embed="rId3"/>
            <a:stretch>
              <a:fillRect/>
            </a:stretch>
          </p:blipFill>
          <p:spPr>
            <a:xfrm>
              <a:off x="2949375" y="1009216"/>
              <a:ext cx="3911532" cy="2766108"/>
            </a:xfrm>
            <a:prstGeom prst="rect">
              <a:avLst/>
            </a:prstGeom>
          </p:spPr>
        </p:pic>
        <p:sp>
          <p:nvSpPr>
            <p:cNvPr id="19" name="文本框 18"/>
            <p:cNvSpPr txBox="1"/>
            <p:nvPr/>
          </p:nvSpPr>
          <p:spPr>
            <a:xfrm>
              <a:off x="2093800" y="1009216"/>
              <a:ext cx="553998" cy="3268593"/>
            </a:xfrm>
            <a:prstGeom prst="rect">
              <a:avLst/>
            </a:prstGeom>
            <a:noFill/>
          </p:spPr>
          <p:txBody>
            <a:bodyPr vert="eaVert" wrap="square" rtlCol="0">
              <a:spAutoFit/>
            </a:bodyPr>
            <a:lstStyle/>
            <a:p>
              <a:r>
                <a:rPr lang="zh-CN" altLang="en-US" sz="2400" b="1" dirty="0">
                  <a:latin typeface="华文楷体" panose="02010600040101010101" pitchFamily="2" charset="-122"/>
                  <a:ea typeface="华文楷体" panose="02010600040101010101" pitchFamily="2" charset="-122"/>
                </a:rPr>
                <a:t>利玛窦与徐光启</a:t>
              </a:r>
              <a:endParaRPr lang="zh-CN" altLang="en-US" sz="2400" dirty="0"/>
            </a:p>
          </p:txBody>
        </p:sp>
      </p:grpSp>
      <p:sp>
        <p:nvSpPr>
          <p:cNvPr id="10" name="文本框 9"/>
          <p:cNvSpPr txBox="1"/>
          <p:nvPr/>
        </p:nvSpPr>
        <p:spPr>
          <a:xfrm>
            <a:off x="191135" y="217805"/>
            <a:ext cx="11085830" cy="583565"/>
          </a:xfrm>
          <a:prstGeom prst="rect">
            <a:avLst/>
          </a:prstGeom>
          <a:noFill/>
        </p:spPr>
        <p:txBody>
          <a:bodyPr wrap="square" rtlCol="0" anchor="t">
            <a:spAutoFit/>
            <a:scene3d>
              <a:camera prst="orthographicFront"/>
              <a:lightRig rig="threePt" dir="t"/>
            </a:scene3d>
          </a:bodyPr>
          <a:p>
            <a:pPr indent="228600"/>
            <a:r>
              <a:rPr lang="zh-CN" sz="3200" b="1">
                <a:solidFill>
                  <a:srgbClr val="FF0000"/>
                </a:solidFill>
                <a:effectLst/>
                <a:latin typeface="微软雅黑" panose="020B0503020204020204" charset="-122"/>
                <a:ea typeface="微软雅黑" panose="020B0503020204020204" charset="-122"/>
                <a:sym typeface="+mn-ea"/>
              </a:rPr>
              <a:t>补充：</a:t>
            </a:r>
            <a:r>
              <a:rPr lang="zh-CN" sz="3200" b="1">
                <a:solidFill>
                  <a:schemeClr val="tx1"/>
                </a:solidFill>
                <a:effectLst/>
                <a:latin typeface="微软雅黑" panose="020B0503020204020204" charset="-122"/>
                <a:ea typeface="微软雅黑" panose="020B0503020204020204" charset="-122"/>
                <a:sym typeface="+mn-ea"/>
              </a:rPr>
              <a:t>西学东渐与中学西传（东学西渐）</a:t>
            </a:r>
            <a:endParaRPr lang="zh-CN" altLang="en-US" sz="3200" b="1">
              <a:solidFill>
                <a:schemeClr val="tx1"/>
              </a:solidFill>
              <a:effectLst/>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470535" y="706120"/>
            <a:ext cx="1238885" cy="922020"/>
          </a:xfrm>
          <a:prstGeom prst="rect">
            <a:avLst/>
          </a:prstGeom>
          <a:noFill/>
        </p:spPr>
        <p:txBody>
          <a:bodyPr wrap="square" rtlCol="0">
            <a:spAutoFit/>
          </a:bodyPr>
          <a:lstStyle/>
          <a:p>
            <a:r>
              <a:rPr lang="zh-CN" altLang="en-US" sz="54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变：</a:t>
            </a:r>
            <a:r>
              <a:rPr lang="en-US" altLang="zh-CN" sz="54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endParaRPr lang="en-US" altLang="zh-CN" sz="54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3" name="文本框 2"/>
          <p:cNvSpPr txBox="1"/>
          <p:nvPr>
            <p:custDataLst>
              <p:tags r:id="rId2"/>
            </p:custDataLst>
          </p:nvPr>
        </p:nvSpPr>
        <p:spPr>
          <a:xfrm>
            <a:off x="0" y="2815590"/>
            <a:ext cx="1709420" cy="922020"/>
          </a:xfrm>
          <a:prstGeom prst="rect">
            <a:avLst/>
          </a:prstGeom>
          <a:noFill/>
        </p:spPr>
        <p:txBody>
          <a:bodyPr wrap="square" rtlCol="0">
            <a:spAutoFit/>
          </a:bodyPr>
          <a:lstStyle/>
          <a:p>
            <a:r>
              <a:rPr lang="zh-CN" altLang="en-US" sz="54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不变：</a:t>
            </a:r>
            <a:endParaRPr lang="zh-CN" altLang="en-US" sz="5400"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文本框 19"/>
          <p:cNvSpPr txBox="1"/>
          <p:nvPr>
            <p:custDataLst>
              <p:tags r:id="rId3"/>
            </p:custDataLst>
          </p:nvPr>
        </p:nvSpPr>
        <p:spPr>
          <a:xfrm>
            <a:off x="1779905" y="2630170"/>
            <a:ext cx="9989820" cy="2245360"/>
          </a:xfrm>
          <a:prstGeom prst="rect">
            <a:avLst/>
          </a:prstGeom>
          <a:solidFill>
            <a:schemeClr val="accent4">
              <a:lumMod val="20000"/>
              <a:lumOff val="80000"/>
            </a:schemeClr>
          </a:solidFill>
          <a:ln>
            <a:solidFill>
              <a:schemeClr val="accent2">
                <a:lumMod val="20000"/>
                <a:lumOff val="80000"/>
              </a:schemeClr>
            </a:solidFill>
          </a:ln>
        </p:spPr>
        <p:txBody>
          <a:bodyPr wrap="square" rtlCol="0" anchor="t">
            <a:spAutoFit/>
          </a:bodyPr>
          <a:lstStyle/>
          <a:p>
            <a:r>
              <a:rPr lang="zh-CN" altLang="en-US" sz="2800">
                <a:solidFill>
                  <a:schemeClr val="tx1"/>
                </a:solidFill>
                <a:latin typeface="微软雅黑" panose="020B0503020204020204" charset="-122"/>
                <a:ea typeface="微软雅黑" panose="020B0503020204020204" charset="-122"/>
                <a:cs typeface="微软雅黑" panose="020B0503020204020204" charset="-122"/>
              </a:rPr>
              <a:t>经济</a:t>
            </a:r>
            <a:r>
              <a:rPr lang="en-US" altLang="zh-CN" sz="2800">
                <a:solidFill>
                  <a:schemeClr val="tx1"/>
                </a:solidFill>
                <a:latin typeface="微软雅黑" panose="020B0503020204020204" charset="-122"/>
                <a:ea typeface="微软雅黑" panose="020B0503020204020204" charset="-122"/>
                <a:cs typeface="微软雅黑" panose="020B0503020204020204" charset="-122"/>
              </a:rPr>
              <a:t>——</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小农经济</a:t>
            </a:r>
            <a:r>
              <a:rPr lang="zh-CN" altLang="en-US" sz="2800">
                <a:solidFill>
                  <a:schemeClr val="tx1"/>
                </a:solidFill>
                <a:latin typeface="微软雅黑" panose="020B0503020204020204" charset="-122"/>
                <a:ea typeface="微软雅黑" panose="020B0503020204020204" charset="-122"/>
                <a:cs typeface="微软雅黑" panose="020B0503020204020204" charset="-122"/>
              </a:rPr>
              <a:t>占主导</a:t>
            </a:r>
            <a:endParaRPr lang="zh-CN" altLang="en-US" sz="28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800">
                <a:solidFill>
                  <a:schemeClr val="tx1"/>
                </a:solidFill>
                <a:latin typeface="微软雅黑" panose="020B0503020204020204" charset="-122"/>
                <a:ea typeface="微软雅黑" panose="020B0503020204020204" charset="-122"/>
                <a:cs typeface="微软雅黑" panose="020B0503020204020204" charset="-122"/>
              </a:rPr>
              <a:t>政治</a:t>
            </a:r>
            <a:r>
              <a:rPr lang="en-US" altLang="zh-CN" sz="2800">
                <a:solidFill>
                  <a:schemeClr val="tx1"/>
                </a:solidFill>
                <a:latin typeface="微软雅黑" panose="020B0503020204020204" charset="-122"/>
                <a:ea typeface="微软雅黑" panose="020B0503020204020204" charset="-122"/>
                <a:cs typeface="微软雅黑" panose="020B0503020204020204" charset="-122"/>
              </a:rPr>
              <a:t>——</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君主专制</a:t>
            </a:r>
            <a:r>
              <a:rPr lang="zh-CN" altLang="en-US" sz="2800">
                <a:solidFill>
                  <a:schemeClr val="tx1"/>
                </a:solidFill>
                <a:latin typeface="微软雅黑" panose="020B0503020204020204" charset="-122"/>
                <a:ea typeface="微软雅黑" panose="020B0503020204020204" charset="-122"/>
                <a:cs typeface="微软雅黑" panose="020B0503020204020204" charset="-122"/>
              </a:rPr>
              <a:t>强化</a:t>
            </a:r>
            <a:endParaRPr lang="zh-CN" altLang="en-US" sz="28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800">
                <a:solidFill>
                  <a:schemeClr val="tx1"/>
                </a:solidFill>
                <a:latin typeface="微软雅黑" panose="020B0503020204020204" charset="-122"/>
                <a:ea typeface="微软雅黑" panose="020B0503020204020204" charset="-122"/>
                <a:cs typeface="微软雅黑" panose="020B0503020204020204" charset="-122"/>
              </a:rPr>
              <a:t>思想</a:t>
            </a:r>
            <a:r>
              <a:rPr lang="en-US" altLang="zh-CN" sz="2800">
                <a:solidFill>
                  <a:schemeClr val="tx1"/>
                </a:solidFill>
                <a:latin typeface="微软雅黑" panose="020B0503020204020204" charset="-122"/>
                <a:ea typeface="微软雅黑" panose="020B0503020204020204" charset="-122"/>
                <a:cs typeface="微软雅黑" panose="020B0503020204020204" charset="-122"/>
              </a:rPr>
              <a:t>——</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程朱理学</a:t>
            </a:r>
            <a:r>
              <a:rPr lang="zh-CN" altLang="en-US" sz="2800">
                <a:solidFill>
                  <a:schemeClr val="tx1"/>
                </a:solidFill>
                <a:latin typeface="微软雅黑" panose="020B0503020204020204" charset="-122"/>
                <a:ea typeface="微软雅黑" panose="020B0503020204020204" charset="-122"/>
                <a:cs typeface="微软雅黑" panose="020B0503020204020204" charset="-122"/>
              </a:rPr>
              <a:t>占统治地位</a:t>
            </a:r>
            <a:endParaRPr lang="zh-CN" altLang="en-US" sz="28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800">
                <a:solidFill>
                  <a:schemeClr val="tx1"/>
                </a:solidFill>
                <a:latin typeface="微软雅黑" panose="020B0503020204020204" charset="-122"/>
                <a:ea typeface="微软雅黑" panose="020B0503020204020204" charset="-122"/>
                <a:cs typeface="微软雅黑" panose="020B0503020204020204" charset="-122"/>
              </a:rPr>
              <a:t>对外</a:t>
            </a:r>
            <a:r>
              <a:rPr lang="en-US" altLang="zh-CN" sz="2800">
                <a:solidFill>
                  <a:schemeClr val="tx1"/>
                </a:solidFill>
                <a:latin typeface="微软雅黑" panose="020B0503020204020204" charset="-122"/>
                <a:ea typeface="微软雅黑" panose="020B0503020204020204" charset="-122"/>
                <a:cs typeface="微软雅黑" panose="020B0503020204020204" charset="-122"/>
              </a:rPr>
              <a:t>——</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海禁政策</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a:p>
            <a:r>
              <a:rPr lang="zh-CN" altLang="en-US" sz="2800">
                <a:solidFill>
                  <a:schemeClr val="tx1"/>
                </a:solidFill>
                <a:latin typeface="微软雅黑" panose="020B0503020204020204" charset="-122"/>
                <a:ea typeface="微软雅黑" panose="020B0503020204020204" charset="-122"/>
                <a:cs typeface="微软雅黑" panose="020B0503020204020204" charset="-122"/>
              </a:rPr>
              <a:t>科技</a:t>
            </a:r>
            <a:r>
              <a:rPr lang="en-US" altLang="zh-CN" sz="2800">
                <a:solidFill>
                  <a:schemeClr val="tx1"/>
                </a:solidFill>
                <a:latin typeface="微软雅黑" panose="020B0503020204020204" charset="-122"/>
                <a:ea typeface="微软雅黑" panose="020B0503020204020204" charset="-122"/>
                <a:cs typeface="微软雅黑" panose="020B0503020204020204" charset="-122"/>
              </a:rPr>
              <a:t>——</a:t>
            </a:r>
            <a:r>
              <a:rPr lang="zh-CN" altLang="en-US" sz="2800">
                <a:solidFill>
                  <a:schemeClr val="tx1"/>
                </a:solidFill>
                <a:latin typeface="微软雅黑" panose="020B0503020204020204" charset="-122"/>
                <a:ea typeface="微软雅黑" panose="020B0503020204020204" charset="-122"/>
                <a:cs typeface="微软雅黑" panose="020B0503020204020204" charset="-122"/>
              </a:rPr>
              <a:t>传统科技处于</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总结阶段</a:t>
            </a:r>
            <a:r>
              <a:rPr lang="zh-CN" altLang="en-US" sz="2800">
                <a:solidFill>
                  <a:schemeClr val="tx1"/>
                </a:solidFill>
                <a:latin typeface="微软雅黑" panose="020B0503020204020204" charset="-122"/>
                <a:ea typeface="微软雅黑" panose="020B0503020204020204" charset="-122"/>
                <a:cs typeface="微软雅黑" panose="020B0503020204020204" charset="-122"/>
              </a:rPr>
              <a:t>，未发展为近代科技</a:t>
            </a:r>
            <a:endParaRPr lang="zh-CN" altLang="en-US" sz="28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1" name="文本框 20"/>
          <p:cNvSpPr txBox="1"/>
          <p:nvPr>
            <p:custDataLst>
              <p:tags r:id="rId4"/>
            </p:custDataLst>
          </p:nvPr>
        </p:nvSpPr>
        <p:spPr>
          <a:xfrm>
            <a:off x="1746250" y="706120"/>
            <a:ext cx="10057130" cy="1814830"/>
          </a:xfrm>
          <a:prstGeom prst="rect">
            <a:avLst/>
          </a:prstGeom>
          <a:solidFill>
            <a:schemeClr val="accent4">
              <a:lumMod val="20000"/>
              <a:lumOff val="80000"/>
            </a:schemeClr>
          </a:solidFill>
          <a:ln>
            <a:solidFill>
              <a:schemeClr val="accent2">
                <a:lumMod val="20000"/>
                <a:lumOff val="80000"/>
              </a:schemeClr>
            </a:solidFill>
          </a:ln>
        </p:spPr>
        <p:txBody>
          <a:bodyPr wrap="square" rtlCol="0">
            <a:spAutoFit/>
          </a:bodyPr>
          <a:lstStyle/>
          <a:p>
            <a:r>
              <a:rPr lang="zh-CN" altLang="en-US" sz="2800">
                <a:latin typeface="微软雅黑" panose="020B0503020204020204" charset="-122"/>
                <a:ea typeface="微软雅黑" panose="020B0503020204020204" charset="-122"/>
                <a:cs typeface="微软雅黑" panose="020B0503020204020204" charset="-122"/>
              </a:rPr>
              <a:t>经济</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solidFill>
                  <a:schemeClr val="dk1"/>
                </a:solidFill>
                <a:latin typeface="微软雅黑" panose="020B0503020204020204" charset="-122"/>
                <a:ea typeface="微软雅黑" panose="020B0503020204020204" charset="-122"/>
                <a:cs typeface="微软雅黑" panose="020B0503020204020204" charset="-122"/>
                <a:sym typeface="+mn-ea"/>
              </a:rPr>
              <a:t>商品经济发展,新的经营方式产生</a:t>
            </a:r>
            <a:endParaRPr lang="en-US" altLang="zh-CN" sz="2800">
              <a:latin typeface="微软雅黑" panose="020B0503020204020204" charset="-122"/>
              <a:ea typeface="微软雅黑" panose="020B0503020204020204" charset="-122"/>
              <a:cs typeface="微软雅黑" panose="020B0503020204020204" charset="-122"/>
            </a:endParaRPr>
          </a:p>
          <a:p>
            <a:r>
              <a:rPr lang="zh-CN" altLang="en-US" sz="2800">
                <a:latin typeface="微软雅黑" panose="020B0503020204020204" charset="-122"/>
                <a:ea typeface="微软雅黑" panose="020B0503020204020204" charset="-122"/>
                <a:cs typeface="微软雅黑" panose="020B0503020204020204" charset="-122"/>
              </a:rPr>
              <a:t>思想</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对主流思想的</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批判继承</a:t>
            </a:r>
            <a:endParaRPr lang="en-US" altLang="zh-CN" sz="2800" b="1">
              <a:solidFill>
                <a:srgbClr val="FF0000"/>
              </a:solidFill>
              <a:latin typeface="微软雅黑" panose="020B0503020204020204" charset="-122"/>
              <a:ea typeface="微软雅黑" panose="020B0503020204020204" charset="-122"/>
              <a:cs typeface="微软雅黑" panose="020B0503020204020204" charset="-122"/>
            </a:endParaRPr>
          </a:p>
          <a:p>
            <a:r>
              <a:rPr lang="zh-CN" altLang="en-US" sz="2800">
                <a:latin typeface="微软雅黑" panose="020B0503020204020204" charset="-122"/>
                <a:ea typeface="微软雅黑" panose="020B0503020204020204" charset="-122"/>
                <a:cs typeface="微软雅黑" panose="020B0503020204020204" charset="-122"/>
              </a:rPr>
              <a:t>文学</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趋向</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世俗化</a:t>
            </a:r>
            <a:endParaRPr lang="en-US" altLang="zh-CN" sz="2800" b="1">
              <a:solidFill>
                <a:srgbClr val="FF0000"/>
              </a:solidFill>
              <a:latin typeface="微软雅黑" panose="020B0503020204020204" charset="-122"/>
              <a:ea typeface="微软雅黑" panose="020B0503020204020204" charset="-122"/>
              <a:cs typeface="微软雅黑" panose="020B0503020204020204" charset="-122"/>
            </a:endParaRPr>
          </a:p>
          <a:p>
            <a:r>
              <a:rPr lang="zh-CN" altLang="en-US" sz="2800">
                <a:latin typeface="微软雅黑" panose="020B0503020204020204" charset="-122"/>
                <a:ea typeface="微软雅黑" panose="020B0503020204020204" charset="-122"/>
                <a:cs typeface="微软雅黑" panose="020B0503020204020204" charset="-122"/>
              </a:rPr>
              <a:t>科技</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西学东渐</a:t>
            </a:r>
            <a:r>
              <a:rPr lang="zh-CN" altLang="en-US" sz="2800">
                <a:latin typeface="微软雅黑" panose="020B0503020204020204" charset="-122"/>
                <a:ea typeface="微软雅黑" panose="020B0503020204020204" charset="-122"/>
                <a:cs typeface="微软雅黑" panose="020B0503020204020204" charset="-122"/>
              </a:rPr>
              <a:t>，吸收西方科技知识</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16" name="文本框 15"/>
          <p:cNvSpPr txBox="1"/>
          <p:nvPr>
            <p:custDataLst>
              <p:tags r:id="rId5"/>
            </p:custDataLst>
          </p:nvPr>
        </p:nvSpPr>
        <p:spPr>
          <a:xfrm>
            <a:off x="460375" y="122555"/>
            <a:ext cx="11731625" cy="583565"/>
          </a:xfrm>
          <a:prstGeom prst="rect">
            <a:avLst/>
          </a:prstGeom>
          <a:noFill/>
        </p:spPr>
        <p:txBody>
          <a:bodyPr wrap="square">
            <a:spAutoFit/>
          </a:bodyPr>
          <a:p>
            <a:r>
              <a:rPr lang="zh-CN" altLang="en-US" sz="3200" b="1" dirty="0">
                <a:latin typeface="微软雅黑" panose="020B0503020204020204" charset="-122"/>
                <a:ea typeface="微软雅黑" panose="020B0503020204020204" charset="-122"/>
                <a:cs typeface="江西拙楷" panose="02010600040101010101" charset="-122"/>
              </a:rPr>
              <a:t>回顾本课所学内容，概括明清时期在各个领域出现的新变化</a:t>
            </a:r>
            <a:endParaRPr lang="zh-CN" altLang="en-US" sz="3200" b="1" dirty="0">
              <a:latin typeface="微软雅黑" panose="020B0503020204020204" charset="-122"/>
              <a:ea typeface="微软雅黑" panose="020B0503020204020204" charset="-122"/>
              <a:cs typeface="江西拙楷" panose="02010600040101010101" charset="-122"/>
            </a:endParaRPr>
          </a:p>
        </p:txBody>
      </p:sp>
      <p:sp>
        <p:nvSpPr>
          <p:cNvPr id="23" name="文本框 22"/>
          <p:cNvSpPr txBox="1"/>
          <p:nvPr/>
        </p:nvSpPr>
        <p:spPr>
          <a:xfrm>
            <a:off x="168910" y="4925060"/>
            <a:ext cx="12023090" cy="1781810"/>
          </a:xfrm>
          <a:prstGeom prst="rect">
            <a:avLst/>
          </a:prstGeom>
          <a:noFill/>
          <a:ln>
            <a:solidFill>
              <a:schemeClr val="tx1">
                <a:lumMod val="50000"/>
                <a:lumOff val="50000"/>
              </a:schemeClr>
            </a:solidFill>
            <a:prstDash val="lgDash"/>
          </a:ln>
        </p:spPr>
        <p:txBody>
          <a:bodyPr wrap="square" rtlCol="0">
            <a:noAutofit/>
          </a:bodyPr>
          <a:p>
            <a:pPr indent="0" fontAlgn="auto">
              <a:lnSpc>
                <a:spcPct val="110000"/>
              </a:lnSpc>
            </a:pPr>
            <a:r>
              <a:rPr lang="en-US" sz="2800" b="1">
                <a:latin typeface="楷体" panose="02010609060101010101" charset="-122"/>
                <a:ea typeface="楷体" panose="02010609060101010101" charset="-122"/>
                <a:cs typeface="楷体" panose="02010609060101010101" charset="-122"/>
                <a:sym typeface="+mn-ea"/>
              </a:rPr>
              <a:t>  </a:t>
            </a:r>
            <a:r>
              <a:rPr sz="2800" b="1">
                <a:latin typeface="楷体" panose="02010609060101010101" charset="-122"/>
                <a:ea typeface="楷体" panose="02010609060101010101" charset="-122"/>
                <a:cs typeface="楷体" panose="02010609060101010101" charset="-122"/>
                <a:sym typeface="+mn-ea"/>
              </a:rPr>
              <a:t>这一时期多方面的发展并</a:t>
            </a:r>
            <a:r>
              <a:rPr sz="2800" b="1">
                <a:solidFill>
                  <a:srgbClr val="C00000"/>
                </a:solidFill>
                <a:latin typeface="楷体" panose="02010609060101010101" charset="-122"/>
                <a:ea typeface="楷体" panose="02010609060101010101" charset="-122"/>
                <a:cs typeface="楷体" panose="02010609060101010101" charset="-122"/>
                <a:sym typeface="+mn-ea"/>
              </a:rPr>
              <a:t>没有突破传统政治体制、社会结构以及儒家思想体系的构架</a:t>
            </a:r>
            <a:r>
              <a:rPr sz="2800" b="1">
                <a:latin typeface="楷体" panose="02010609060101010101" charset="-122"/>
                <a:ea typeface="楷体" panose="02010609060101010101" charset="-122"/>
                <a:cs typeface="楷体" panose="02010609060101010101" charset="-122"/>
                <a:sym typeface="+mn-ea"/>
              </a:rPr>
              <a:t>……与同一时期西方国家开始由传统农业社会向现代工业社会的飞跃相比，中国前进的脚步显得</a:t>
            </a:r>
            <a:r>
              <a:rPr sz="2800" b="1">
                <a:solidFill>
                  <a:srgbClr val="C00000"/>
                </a:solidFill>
                <a:latin typeface="楷体" panose="02010609060101010101" charset="-122"/>
                <a:ea typeface="楷体" panose="02010609060101010101" charset="-122"/>
                <a:cs typeface="楷体" panose="02010609060101010101" charset="-122"/>
                <a:sym typeface="+mn-ea"/>
              </a:rPr>
              <a:t>迟滞而迂缓</a:t>
            </a:r>
            <a:r>
              <a:rPr sz="2800" b="1">
                <a:latin typeface="楷体" panose="02010609060101010101" charset="-122"/>
                <a:ea typeface="楷体" panose="02010609060101010101" charset="-122"/>
                <a:cs typeface="楷体" panose="02010609060101010101" charset="-122"/>
                <a:sym typeface="+mn-ea"/>
              </a:rPr>
              <a:t>。</a:t>
            </a:r>
            <a:endParaRPr sz="2800" b="1">
              <a:latin typeface="楷体" panose="02010609060101010101" charset="-122"/>
              <a:ea typeface="楷体" panose="02010609060101010101" charset="-122"/>
              <a:cs typeface="楷体" panose="02010609060101010101" charset="-122"/>
              <a:sym typeface="+mn-ea"/>
            </a:endParaRPr>
          </a:p>
          <a:p>
            <a:pPr indent="0" fontAlgn="auto">
              <a:lnSpc>
                <a:spcPct val="110000"/>
              </a:lnSpc>
            </a:pPr>
            <a:r>
              <a:rPr sz="2800" b="1">
                <a:latin typeface="楷体" panose="02010609060101010101" charset="-122"/>
                <a:ea typeface="楷体" panose="02010609060101010101" charset="-122"/>
                <a:cs typeface="楷体" panose="02010609060101010101" charset="-122"/>
                <a:sym typeface="+mn-ea"/>
              </a:rPr>
              <a:t> </a:t>
            </a:r>
            <a:r>
              <a:rPr lang="en-US" sz="2800" b="1">
                <a:latin typeface="楷体" panose="02010609060101010101" charset="-122"/>
                <a:ea typeface="楷体" panose="02010609060101010101" charset="-122"/>
                <a:cs typeface="楷体" panose="02010609060101010101" charset="-122"/>
                <a:sym typeface="+mn-ea"/>
              </a:rPr>
              <a:t>                              </a:t>
            </a:r>
            <a:r>
              <a:rPr sz="2800" b="1">
                <a:latin typeface="楷体" panose="02010609060101010101" charset="-122"/>
                <a:ea typeface="楷体" panose="02010609060101010101" charset="-122"/>
                <a:cs typeface="楷体" panose="02010609060101010101" charset="-122"/>
                <a:sym typeface="+mn-ea"/>
              </a:rPr>
              <a:t>——张岂之主编《中国历史·元明清卷》</a:t>
            </a:r>
            <a:endParaRPr sz="2800" b="1">
              <a:latin typeface="楷体" panose="02010609060101010101" charset="-122"/>
              <a:ea typeface="楷体" panose="02010609060101010101" charset="-122"/>
              <a:cs typeface="楷体" panose="02010609060101010101" charset="-122"/>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地图"/>
          <p:cNvPicPr>
            <a:picLocks noChangeAspect="1"/>
          </p:cNvPicPr>
          <p:nvPr/>
        </p:nvPicPr>
        <p:blipFill>
          <a:blip r:embed="rId1"/>
          <a:stretch>
            <a:fillRect/>
          </a:stretch>
        </p:blipFill>
        <p:spPr>
          <a:xfrm>
            <a:off x="356235" y="801370"/>
            <a:ext cx="5069840" cy="5174615"/>
          </a:xfrm>
          <a:prstGeom prst="rect">
            <a:avLst/>
          </a:prstGeom>
        </p:spPr>
      </p:pic>
      <p:sp>
        <p:nvSpPr>
          <p:cNvPr id="19" name="文本框 18"/>
          <p:cNvSpPr txBox="1"/>
          <p:nvPr/>
        </p:nvSpPr>
        <p:spPr>
          <a:xfrm>
            <a:off x="669925" y="6105525"/>
            <a:ext cx="10852150" cy="521970"/>
          </a:xfrm>
          <a:prstGeom prst="rect">
            <a:avLst/>
          </a:prstGeom>
          <a:noFill/>
        </p:spPr>
        <p:txBody>
          <a:bodyPr wrap="square" rtlCol="0">
            <a:spAutoFit/>
          </a:bodyPr>
          <a:p>
            <a:pPr marL="0" lvl="0" indent="0" algn="ctr">
              <a:buNone/>
            </a:pPr>
            <a:r>
              <a:rPr lang="zh-CN" altLang="en-US" sz="2800" dirty="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阅读课本82页引言并观察地图，谈谈农业方面出现了哪些新现象？</a:t>
            </a:r>
            <a:endParaRPr lang="zh-CN" altLang="en-US" sz="2800" dirty="0">
              <a:solidFill>
                <a:srgbClr val="0000CC"/>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8" name="文本框 17"/>
          <p:cNvSpPr txBox="1"/>
          <p:nvPr>
            <p:custDataLst>
              <p:tags r:id="rId2"/>
            </p:custDataLst>
          </p:nvPr>
        </p:nvSpPr>
        <p:spPr>
          <a:xfrm>
            <a:off x="1021715" y="5546090"/>
            <a:ext cx="3444240" cy="370840"/>
          </a:xfrm>
          <a:prstGeom prst="rect">
            <a:avLst/>
          </a:prstGeom>
          <a:solidFill>
            <a:schemeClr val="bg1"/>
          </a:solidFill>
        </p:spPr>
        <p:txBody>
          <a:bodyPr vert="horz" wrap="square" rtlCol="0">
            <a:noAutofit/>
          </a:bodyPr>
          <a:p>
            <a:r>
              <a:rPr lang="zh-CN" altLang="en-US">
                <a:solidFill>
                  <a:schemeClr val="tx1"/>
                </a:solidFill>
                <a:latin typeface="宋体" panose="02010600030101010101" pitchFamily="2" charset="-122"/>
                <a:ea typeface="宋体" panose="02010600030101010101" pitchFamily="2" charset="-122"/>
              </a:rPr>
              <a:t>清朝前期玉米、甘薯推广种植图</a:t>
            </a:r>
            <a:endParaRPr lang="zh-CN" altLang="en-US">
              <a:solidFill>
                <a:schemeClr val="tx1"/>
              </a:solidFill>
              <a:latin typeface="宋体" panose="02010600030101010101" pitchFamily="2" charset="-122"/>
              <a:ea typeface="宋体" panose="02010600030101010101" pitchFamily="2" charset="-122"/>
            </a:endParaRPr>
          </a:p>
        </p:txBody>
      </p:sp>
      <p:sp>
        <p:nvSpPr>
          <p:cNvPr id="2" name="文本框 1"/>
          <p:cNvSpPr txBox="1"/>
          <p:nvPr/>
        </p:nvSpPr>
        <p:spPr>
          <a:xfrm>
            <a:off x="3888740" y="386080"/>
            <a:ext cx="4064000" cy="368300"/>
          </a:xfrm>
          <a:prstGeom prst="rect">
            <a:avLst/>
          </a:prstGeom>
          <a:noFill/>
        </p:spPr>
        <p:txBody>
          <a:bodyPr wrap="square" rtlCol="0">
            <a:spAutoFit/>
          </a:bodyPr>
          <a:p>
            <a:endParaRPr lang="zh-CN" altLang="en-US"/>
          </a:p>
        </p:txBody>
      </p:sp>
      <p:sp>
        <p:nvSpPr>
          <p:cNvPr id="20" name="文本框 19"/>
          <p:cNvSpPr txBox="1"/>
          <p:nvPr/>
        </p:nvSpPr>
        <p:spPr>
          <a:xfrm>
            <a:off x="5568315" y="795655"/>
            <a:ext cx="6366510" cy="5180330"/>
          </a:xfrm>
          <a:prstGeom prst="rect">
            <a:avLst/>
          </a:prstGeom>
          <a:solidFill>
            <a:schemeClr val="bg1"/>
          </a:solidFill>
          <a:ln>
            <a:solidFill>
              <a:schemeClr val="accent1"/>
            </a:solidFill>
          </a:ln>
        </p:spPr>
        <p:style>
          <a:lnRef idx="0">
            <a:srgbClr val="FFFFFF"/>
          </a:lnRef>
          <a:fillRef idx="1">
            <a:schemeClr val="accent1"/>
          </a:fillRef>
          <a:effectRef idx="0">
            <a:srgbClr val="FFFFFF"/>
          </a:effectRef>
          <a:fontRef idx="minor">
            <a:schemeClr val="lt1"/>
          </a:fontRef>
        </p:style>
        <p:txBody>
          <a:bodyPr wrap="square" rtlCol="0">
            <a:noAutofit/>
          </a:bodyPr>
          <a:p>
            <a:pPr indent="762000" fontAlgn="auto">
              <a:extLst>
                <a:ext uri="{35155182-B16C-46BC-9424-99874614C6A1}">
                  <wpsdc:indentchars xmlns:wpsdc="http://www.wps.cn/officeDocument/2017/drawingmlCustomData" val="200" checksum="3688930908"/>
                </a:ext>
              </a:extLst>
            </a:pPr>
            <a:r>
              <a:rPr lang="zh-CN" altLang="en-US" sz="3000">
                <a:solidFill>
                  <a:schemeClr val="tx1"/>
                </a:solidFill>
                <a:latin typeface="楷体" panose="02010609060101010101" charset="-122"/>
                <a:ea typeface="楷体" panose="02010609060101010101" charset="-122"/>
                <a:cs typeface="楷体" panose="02010609060101010101" charset="-122"/>
              </a:rPr>
              <a:t>谈参（又名谭晓）用低价购买大片空闲的低洼沼泽地，雇佣贫苦乡民加以治理。部分土地被改造为良田，收成大增。所凿水池养鱼，池上筑舍养猪，其余空地种植不同的果木蔬菜，顺带捕捉鸟类和昆虫，此类副产品拿到市场，销售所得“视田之入复三倍”。由此，谭晓积累了大笔钱财，成功致富。他显然不同于单纯出租土地、坐收地租的普通地主。类似新现象，从明中期起逐渐多见。</a:t>
            </a:r>
            <a:endParaRPr lang="zh-CN" altLang="en-US" sz="3000">
              <a:solidFill>
                <a:schemeClr val="tx1"/>
              </a:solidFill>
              <a:latin typeface="楷体" panose="02010609060101010101" charset="-122"/>
              <a:ea typeface="楷体" panose="02010609060101010101" charset="-122"/>
              <a:cs typeface="楷体" panose="02010609060101010101" charset="-122"/>
            </a:endParaRPr>
          </a:p>
        </p:txBody>
      </p:sp>
      <p:sp>
        <p:nvSpPr>
          <p:cNvPr id="21" name="文本框 20"/>
          <p:cNvSpPr txBox="1"/>
          <p:nvPr/>
        </p:nvSpPr>
        <p:spPr>
          <a:xfrm>
            <a:off x="3674745" y="1271905"/>
            <a:ext cx="4141470" cy="521970"/>
          </a:xfrm>
          <a:prstGeom prst="rect">
            <a:avLst/>
          </a:prstGeom>
          <a:solidFill>
            <a:schemeClr val="accent2">
              <a:lumMod val="20000"/>
              <a:lumOff val="80000"/>
            </a:schemeClr>
          </a:solidFill>
          <a:ln>
            <a:solidFill>
              <a:schemeClr val="accent2">
                <a:lumMod val="20000"/>
                <a:lumOff val="80000"/>
              </a:schemeClr>
            </a:solidFill>
          </a:ln>
        </p:spPr>
        <p:txBody>
          <a:bodyPr wrap="square" rtlCol="0" anchor="t">
            <a:spAutoFit/>
          </a:bodyPr>
          <a:lstStyle/>
          <a:p>
            <a:pPr lvl="0" algn="ctr">
              <a:buClrTx/>
              <a:buSzTx/>
              <a:buFontTx/>
            </a:pP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高产</a:t>
            </a: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作物</a:t>
            </a: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引进推广</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22" name="文本框 21"/>
          <p:cNvSpPr txBox="1"/>
          <p:nvPr/>
        </p:nvSpPr>
        <p:spPr>
          <a:xfrm>
            <a:off x="3674745" y="3913505"/>
            <a:ext cx="4139565" cy="521970"/>
          </a:xfrm>
          <a:prstGeom prst="rect">
            <a:avLst/>
          </a:prstGeom>
          <a:solidFill>
            <a:schemeClr val="accent2">
              <a:lumMod val="20000"/>
              <a:lumOff val="80000"/>
            </a:schemeClr>
          </a:solidFill>
          <a:ln>
            <a:solidFill>
              <a:schemeClr val="accent2">
                <a:lumMod val="20000"/>
                <a:lumOff val="80000"/>
              </a:schemeClr>
            </a:solidFill>
          </a:ln>
        </p:spPr>
        <p:txBody>
          <a:bodyPr wrap="square" rtlCol="0" anchor="t">
            <a:spAutoFit/>
          </a:bodyPr>
          <a:lstStyle/>
          <a:p>
            <a:pPr lvl="0" algn="ctr">
              <a:buClrTx/>
              <a:buSzTx/>
              <a:buFontTx/>
            </a:pP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农副产品商品化程度</a:t>
            </a: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提高</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23" name="文本框 22"/>
          <p:cNvSpPr txBox="1"/>
          <p:nvPr/>
        </p:nvSpPr>
        <p:spPr>
          <a:xfrm>
            <a:off x="3674745" y="2293620"/>
            <a:ext cx="4140835" cy="521970"/>
          </a:xfrm>
          <a:prstGeom prst="rect">
            <a:avLst/>
          </a:prstGeom>
          <a:solidFill>
            <a:schemeClr val="accent2">
              <a:lumMod val="20000"/>
              <a:lumOff val="80000"/>
            </a:schemeClr>
          </a:solidFill>
          <a:ln>
            <a:solidFill>
              <a:schemeClr val="accent2">
                <a:lumMod val="20000"/>
                <a:lumOff val="80000"/>
              </a:schemeClr>
            </a:solidFill>
          </a:ln>
        </p:spPr>
        <p:txBody>
          <a:bodyPr wrap="square" rtlCol="0" anchor="t">
            <a:spAutoFit/>
          </a:bodyPr>
          <a:lstStyle/>
          <a:p>
            <a:pPr lvl="0" algn="ctr">
              <a:buClrTx/>
              <a:buSzTx/>
              <a:buFontTx/>
            </a:pP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农业多种经营</a:t>
            </a: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日盛</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24" name="文本框 23"/>
          <p:cNvSpPr txBox="1"/>
          <p:nvPr/>
        </p:nvSpPr>
        <p:spPr>
          <a:xfrm>
            <a:off x="3674745" y="3067685"/>
            <a:ext cx="4141470" cy="521970"/>
          </a:xfrm>
          <a:prstGeom prst="rect">
            <a:avLst/>
          </a:prstGeom>
          <a:solidFill>
            <a:schemeClr val="accent2">
              <a:lumMod val="20000"/>
              <a:lumOff val="80000"/>
            </a:schemeClr>
          </a:solidFill>
          <a:ln>
            <a:solidFill>
              <a:schemeClr val="accent2">
                <a:lumMod val="20000"/>
                <a:lumOff val="80000"/>
              </a:schemeClr>
            </a:solidFill>
          </a:ln>
        </p:spPr>
        <p:txBody>
          <a:bodyPr wrap="square" rtlCol="0" anchor="t">
            <a:spAutoFit/>
          </a:bodyPr>
          <a:lstStyle/>
          <a:p>
            <a:pPr lvl="0" algn="ctr">
              <a:buClrTx/>
              <a:buSzTx/>
              <a:buFontTx/>
            </a:pP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经济作物种植广泛</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25" name="矩形 24"/>
          <p:cNvSpPr/>
          <p:nvPr/>
        </p:nvSpPr>
        <p:spPr>
          <a:xfrm>
            <a:off x="0" y="0"/>
            <a:ext cx="10128448" cy="583565"/>
          </a:xfrm>
          <a:prstGeom prst="rect">
            <a:avLst/>
          </a:prstGeom>
        </p:spPr>
        <p:txBody>
          <a:bodyPr wrap="square">
            <a:spAutoFit/>
          </a:bodyPr>
          <a:p>
            <a:pPr lvl="0" algn="l">
              <a:spcBef>
                <a:spcPct val="35000"/>
              </a:spcBef>
              <a:buClrTx/>
              <a:buSzTx/>
              <a:buFontTx/>
            </a:pPr>
            <a:r>
              <a:rPr lang="zh-CN" altLang="en-US" sz="3200" b="1" dirty="0" smtClean="0">
                <a:solidFill>
                  <a:schemeClr val="tx1"/>
                </a:solidFill>
                <a:latin typeface="微软雅黑" panose="020B0503020204020204" charset="-122"/>
                <a:ea typeface="微软雅黑" panose="020B0503020204020204" charset="-122"/>
                <a:cs typeface="微软雅黑" panose="020B0503020204020204" charset="-122"/>
              </a:rPr>
              <a:t>一、社会</a:t>
            </a:r>
            <a:r>
              <a:rPr lang="zh-CN" altLang="zh-CN" sz="3200" b="1" dirty="0" smtClean="0">
                <a:solidFill>
                  <a:schemeClr val="tx1"/>
                </a:solidFill>
                <a:latin typeface="微软雅黑" panose="020B0503020204020204" charset="-122"/>
                <a:ea typeface="微软雅黑" panose="020B0503020204020204" charset="-122"/>
                <a:cs typeface="微软雅黑" panose="020B0503020204020204" charset="-122"/>
              </a:rPr>
              <a:t>经济的发展与局限</a:t>
            </a:r>
            <a:r>
              <a:rPr lang="en-US" altLang="zh-CN" sz="3200" b="1" dirty="0" smtClean="0">
                <a:solidFill>
                  <a:schemeClr val="tx1"/>
                </a:solidFill>
                <a:latin typeface="微软雅黑" panose="020B0503020204020204" charset="-122"/>
                <a:ea typeface="微软雅黑" panose="020B0503020204020204" charset="-122"/>
                <a:cs typeface="微软雅黑" panose="020B0503020204020204" charset="-122"/>
              </a:rPr>
              <a:t>  </a:t>
            </a:r>
            <a:r>
              <a:rPr lang="zh-CN" altLang="en-US" sz="3200" b="1" dirty="0">
                <a:ln w="0"/>
                <a:solidFill>
                  <a:srgbClr val="C16468"/>
                </a:solidFill>
                <a:effectLst/>
                <a:latin typeface="微软雅黑" panose="020B0503020204020204" charset="-122"/>
                <a:ea typeface="微软雅黑" panose="020B0503020204020204" charset="-122"/>
              </a:rPr>
              <a:t>1、农业：</a:t>
            </a:r>
            <a:endParaRPr lang="zh-CN" altLang="en-US" sz="3200" b="1" dirty="0">
              <a:ln w="0"/>
              <a:solidFill>
                <a:srgbClr val="C16468"/>
              </a:solidFill>
              <a:effectLst/>
              <a:latin typeface="微软雅黑" panose="020B0503020204020204" charset="-122"/>
              <a:ea typeface="微软雅黑" panose="020B050302020402020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p:bldP spid="21" grpId="1"/>
      <p:bldP spid="21" grpId="2" bldLvl="0" animBg="1"/>
      <p:bldP spid="23" grpId="0" bldLvl="0" animBg="1"/>
      <p:bldP spid="24" grpId="0" bldLvl="0" animBg="1"/>
      <p:bldP spid="2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rcRect l="3914" t="1189" r="3967"/>
          <a:stretch>
            <a:fillRect/>
          </a:stretch>
        </p:blipFill>
        <p:spPr>
          <a:xfrm>
            <a:off x="581660" y="848995"/>
            <a:ext cx="11028680" cy="5910580"/>
          </a:xfrm>
          <a:prstGeom prst="roundRect">
            <a:avLst/>
          </a:prstGeom>
        </p:spPr>
      </p:pic>
      <p:sp>
        <p:nvSpPr>
          <p:cNvPr id="4" name="文本框 3"/>
          <p:cNvSpPr txBox="1"/>
          <p:nvPr/>
        </p:nvSpPr>
        <p:spPr>
          <a:xfrm>
            <a:off x="3381375" y="179070"/>
            <a:ext cx="6096000" cy="583565"/>
          </a:xfrm>
          <a:prstGeom prst="rect">
            <a:avLst/>
          </a:prstGeom>
          <a:noFill/>
        </p:spPr>
        <p:txBody>
          <a:bodyPr wrap="square" rtlCol="0" anchor="t">
            <a:spAutoFit/>
          </a:bodyPr>
          <a:p>
            <a:pPr algn="ctr"/>
            <a:r>
              <a:rPr lang="zh-CN" altLang="en-US" sz="3200" b="1">
                <a:sym typeface="+mn-ea"/>
              </a:rPr>
              <a:t>拓展延伸：中西方对比？</a:t>
            </a:r>
            <a:endParaRPr lang="zh-CN" altLang="en-US" sz="3200" b="1">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rot="10800000" flipH="1">
            <a:off x="476211" y="1428736"/>
            <a:ext cx="6083183" cy="2359985"/>
          </a:xfrm>
          <a:prstGeom prst="homePlate">
            <a:avLst/>
          </a:prstGeom>
          <a:noFill/>
          <a:ln>
            <a:solidFill>
              <a:srgbClr val="C00000"/>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nvGrpSpPr>
          <p:cNvPr id="15" name="组合 14"/>
          <p:cNvGrpSpPr/>
          <p:nvPr/>
        </p:nvGrpSpPr>
        <p:grpSpPr>
          <a:xfrm>
            <a:off x="5810247" y="1238235"/>
            <a:ext cx="2361670" cy="2476493"/>
            <a:chOff x="4357686" y="928676"/>
            <a:chExt cx="1771253" cy="1857370"/>
          </a:xfrm>
        </p:grpSpPr>
        <p:sp>
          <p:nvSpPr>
            <p:cNvPr id="2" name="椭圆 1"/>
            <p:cNvSpPr/>
            <p:nvPr/>
          </p:nvSpPr>
          <p:spPr>
            <a:xfrm>
              <a:off x="4357686" y="1000114"/>
              <a:ext cx="1769989" cy="1769989"/>
            </a:xfrm>
            <a:prstGeom prst="ellipse">
              <a:avLst/>
            </a:prstGeom>
            <a:solidFill>
              <a:schemeClr val="accent3">
                <a:lumMod val="40000"/>
                <a:lumOff val="60000"/>
              </a:schemeClr>
            </a:solidFill>
            <a:ln>
              <a:noFill/>
            </a:ln>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pic>
          <p:nvPicPr>
            <p:cNvPr id="7" name="图片 6" descr="timg[1]"/>
            <p:cNvPicPr>
              <a:picLocks noChangeAspect="1"/>
            </p:cNvPicPr>
            <p:nvPr/>
          </p:nvPicPr>
          <p:blipFill>
            <a:blip r:embed="rId1" cstate="print"/>
            <a:srcRect l="1792" t="3357" r="1118" b="4068"/>
            <a:stretch>
              <a:fillRect/>
            </a:stretch>
          </p:blipFill>
          <p:spPr>
            <a:xfrm>
              <a:off x="4357686" y="928676"/>
              <a:ext cx="1771253" cy="1857370"/>
            </a:xfrm>
            <a:prstGeom prst="pie">
              <a:avLst>
                <a:gd name="adj1" fmla="val 21549086"/>
                <a:gd name="adj2" fmla="val 10747154"/>
              </a:avLst>
            </a:prstGeom>
          </p:spPr>
        </p:pic>
        <p:sp>
          <p:nvSpPr>
            <p:cNvPr id="8" name="矩形 7"/>
            <p:cNvSpPr/>
            <p:nvPr/>
          </p:nvSpPr>
          <p:spPr>
            <a:xfrm>
              <a:off x="4643438" y="1214428"/>
              <a:ext cx="1165223" cy="684755"/>
            </a:xfrm>
            <a:prstGeom prst="rect">
              <a:avLst/>
            </a:prstGeom>
          </p:spPr>
          <p:txBody>
            <a:bodyPr wrap="none">
              <a:spAutoFit/>
            </a:bodyPr>
            <a:lstStyle/>
            <a:p>
              <a:pPr lvl="0"/>
              <a:r>
                <a:rPr lang="zh-CN" altLang="en-US" sz="5335" b="1" dirty="0">
                  <a:solidFill>
                    <a:srgbClr val="C00000"/>
                  </a:solidFill>
                  <a:latin typeface="微软雅黑" panose="020B0503020204020204" charset="-122"/>
                  <a:ea typeface="微软雅黑" panose="020B0503020204020204" charset="-122"/>
                </a:rPr>
                <a:t>世界</a:t>
              </a:r>
              <a:endParaRPr lang="zh-CN" altLang="en-US" sz="5335" b="1" dirty="0">
                <a:solidFill>
                  <a:srgbClr val="C00000"/>
                </a:solidFill>
                <a:latin typeface="微软雅黑" panose="020B0503020204020204" charset="-122"/>
                <a:ea typeface="微软雅黑" panose="020B0503020204020204" charset="-122"/>
              </a:endParaRPr>
            </a:p>
          </p:txBody>
        </p:sp>
      </p:grpSp>
      <p:sp>
        <p:nvSpPr>
          <p:cNvPr id="6" name="五边形 4"/>
          <p:cNvSpPr/>
          <p:nvPr/>
        </p:nvSpPr>
        <p:spPr>
          <a:xfrm>
            <a:off x="-532660" y="1619237"/>
            <a:ext cx="6438159" cy="20002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40688" tIns="81280" rIns="151723" bIns="81280" numCol="1" spcCol="1270" anchor="ctr" anchorCtr="0">
            <a:noAutofit/>
          </a:bodyPr>
          <a:lstStyle/>
          <a:p>
            <a:pPr defTabSz="948055">
              <a:lnSpc>
                <a:spcPct val="150000"/>
              </a:lnSpc>
              <a:spcBef>
                <a:spcPct val="0"/>
              </a:spcBef>
              <a:buFont typeface="Wingdings" panose="05000000000000000000" pitchFamily="2" charset="2"/>
              <a:buChar char="u"/>
            </a:pPr>
            <a:r>
              <a:rPr lang="zh-CN" altLang="en-US" sz="2400" dirty="0">
                <a:solidFill>
                  <a:srgbClr val="002060"/>
                </a:solidFill>
                <a:latin typeface="黑体" panose="02010609060101010101" pitchFamily="49" charset="-122"/>
                <a:ea typeface="黑体" panose="02010609060101010101" pitchFamily="49" charset="-122"/>
              </a:rPr>
              <a:t>资本主义经济产生并发展</a:t>
            </a:r>
            <a:endParaRPr lang="en-US" altLang="zh-CN" sz="2400" dirty="0">
              <a:solidFill>
                <a:srgbClr val="002060"/>
              </a:solidFill>
              <a:latin typeface="黑体" panose="02010609060101010101" pitchFamily="49" charset="-122"/>
              <a:ea typeface="黑体" panose="02010609060101010101" pitchFamily="49" charset="-122"/>
            </a:endParaRPr>
          </a:p>
          <a:p>
            <a:pPr defTabSz="948055">
              <a:lnSpc>
                <a:spcPct val="150000"/>
              </a:lnSpc>
              <a:spcBef>
                <a:spcPct val="0"/>
              </a:spcBef>
              <a:buFont typeface="Wingdings" panose="05000000000000000000" pitchFamily="2" charset="2"/>
              <a:buChar char="u"/>
            </a:pPr>
            <a:r>
              <a:rPr lang="zh-CN" altLang="en-US" sz="2400" dirty="0">
                <a:solidFill>
                  <a:srgbClr val="002060"/>
                </a:solidFill>
                <a:latin typeface="黑体" panose="02010609060101010101" pitchFamily="49" charset="-122"/>
                <a:ea typeface="黑体" panose="02010609060101010101" pitchFamily="49" charset="-122"/>
              </a:rPr>
              <a:t>资产阶级革命建立资本主义制度</a:t>
            </a:r>
            <a:endParaRPr lang="en-US" altLang="zh-CN" sz="2400" dirty="0">
              <a:solidFill>
                <a:srgbClr val="002060"/>
              </a:solidFill>
              <a:latin typeface="黑体" panose="02010609060101010101" pitchFamily="49" charset="-122"/>
              <a:ea typeface="黑体" panose="02010609060101010101" pitchFamily="49" charset="-122"/>
            </a:endParaRPr>
          </a:p>
          <a:p>
            <a:pPr defTabSz="948055">
              <a:lnSpc>
                <a:spcPct val="150000"/>
              </a:lnSpc>
              <a:spcBef>
                <a:spcPct val="0"/>
              </a:spcBef>
              <a:buFont typeface="Wingdings" panose="05000000000000000000" pitchFamily="2" charset="2"/>
              <a:buChar char="u"/>
            </a:pPr>
            <a:r>
              <a:rPr lang="zh-CN" altLang="en-US" sz="2400" dirty="0">
                <a:solidFill>
                  <a:srgbClr val="002060"/>
                </a:solidFill>
                <a:latin typeface="黑体" panose="02010609060101010101" pitchFamily="49" charset="-122"/>
                <a:ea typeface="黑体" panose="02010609060101010101" pitchFamily="49" charset="-122"/>
              </a:rPr>
              <a:t>文艺复兴、宗教改革等思想解放运动</a:t>
            </a:r>
            <a:endParaRPr lang="en-US" altLang="zh-CN" sz="2400" dirty="0">
              <a:solidFill>
                <a:srgbClr val="002060"/>
              </a:solidFill>
              <a:latin typeface="黑体" panose="02010609060101010101" pitchFamily="49" charset="-122"/>
              <a:ea typeface="黑体" panose="02010609060101010101" pitchFamily="49" charset="-122"/>
            </a:endParaRPr>
          </a:p>
          <a:p>
            <a:pPr defTabSz="948055">
              <a:lnSpc>
                <a:spcPct val="150000"/>
              </a:lnSpc>
              <a:spcBef>
                <a:spcPct val="0"/>
              </a:spcBef>
              <a:buFont typeface="Wingdings" panose="05000000000000000000" pitchFamily="2" charset="2"/>
              <a:buChar char="u"/>
            </a:pPr>
            <a:r>
              <a:rPr lang="zh-CN" altLang="en-US" sz="2400" dirty="0">
                <a:solidFill>
                  <a:srgbClr val="002060"/>
                </a:solidFill>
                <a:latin typeface="黑体" panose="02010609060101010101" pitchFamily="49" charset="-122"/>
                <a:ea typeface="黑体" panose="02010609060101010101" pitchFamily="49" charset="-122"/>
              </a:rPr>
              <a:t>新航路开辟与殖民扩张</a:t>
            </a:r>
            <a:endParaRPr lang="zh-CN" altLang="en-US" sz="2400" dirty="0">
              <a:solidFill>
                <a:srgbClr val="002060"/>
              </a:solidFill>
              <a:latin typeface="黑体" panose="02010609060101010101" pitchFamily="49" charset="-122"/>
              <a:ea typeface="黑体" panose="02010609060101010101" pitchFamily="49" charset="-122"/>
            </a:endParaRPr>
          </a:p>
        </p:txBody>
      </p:sp>
      <p:sp>
        <p:nvSpPr>
          <p:cNvPr id="10" name="五边形 9"/>
          <p:cNvSpPr/>
          <p:nvPr/>
        </p:nvSpPr>
        <p:spPr>
          <a:xfrm rot="10800000">
            <a:off x="5537197" y="3783334"/>
            <a:ext cx="6083183" cy="2359985"/>
          </a:xfrm>
          <a:prstGeom prst="homePlate">
            <a:avLst/>
          </a:prstGeom>
          <a:noFill/>
          <a:ln>
            <a:solidFill>
              <a:srgbClr val="002060"/>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五边形 4"/>
          <p:cNvSpPr/>
          <p:nvPr/>
        </p:nvSpPr>
        <p:spPr>
          <a:xfrm>
            <a:off x="5714996" y="4000504"/>
            <a:ext cx="5905541" cy="20002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40688" tIns="81280" rIns="151723" bIns="81280" numCol="1" spcCol="1270" anchor="ctr" anchorCtr="0">
            <a:noAutofit/>
          </a:bodyPr>
          <a:lstStyle/>
          <a:p>
            <a:pPr defTabSz="948055">
              <a:lnSpc>
                <a:spcPct val="150000"/>
              </a:lnSpc>
              <a:spcBef>
                <a:spcPct val="0"/>
              </a:spcBef>
              <a:buFont typeface="Wingdings" panose="05000000000000000000" pitchFamily="2" charset="2"/>
              <a:buChar char="u"/>
            </a:pPr>
            <a:r>
              <a:rPr lang="zh-CN" altLang="en-US" sz="2400" dirty="0">
                <a:solidFill>
                  <a:srgbClr val="C00000"/>
                </a:solidFill>
                <a:latin typeface="黑体" panose="02010609060101010101" pitchFamily="49" charset="-122"/>
                <a:ea typeface="黑体" panose="02010609060101010101" pitchFamily="49" charset="-122"/>
              </a:rPr>
              <a:t>商品经济发展，小农经济占主导</a:t>
            </a:r>
            <a:endParaRPr lang="zh-CN" altLang="en-US" sz="2400" dirty="0">
              <a:solidFill>
                <a:srgbClr val="C00000"/>
              </a:solidFill>
              <a:latin typeface="黑体" panose="02010609060101010101" pitchFamily="49" charset="-122"/>
              <a:ea typeface="黑体" panose="02010609060101010101" pitchFamily="49" charset="-122"/>
            </a:endParaRPr>
          </a:p>
          <a:p>
            <a:pPr defTabSz="948055">
              <a:lnSpc>
                <a:spcPct val="150000"/>
              </a:lnSpc>
              <a:spcBef>
                <a:spcPct val="0"/>
              </a:spcBef>
              <a:buFont typeface="Wingdings" panose="05000000000000000000" pitchFamily="2" charset="2"/>
              <a:buChar char="u"/>
            </a:pPr>
            <a:r>
              <a:rPr lang="zh-CN" altLang="en-US" sz="2400" dirty="0">
                <a:solidFill>
                  <a:srgbClr val="C00000"/>
                </a:solidFill>
                <a:latin typeface="黑体" panose="02010609060101010101" pitchFamily="49" charset="-122"/>
                <a:ea typeface="黑体" panose="02010609060101010101" pitchFamily="49" charset="-122"/>
              </a:rPr>
              <a:t>封建专制体制高度强化</a:t>
            </a:r>
            <a:endParaRPr lang="zh-CN" altLang="en-US" sz="2400" dirty="0">
              <a:solidFill>
                <a:srgbClr val="C00000"/>
              </a:solidFill>
              <a:latin typeface="黑体" panose="02010609060101010101" pitchFamily="49" charset="-122"/>
              <a:ea typeface="黑体" panose="02010609060101010101" pitchFamily="49" charset="-122"/>
            </a:endParaRPr>
          </a:p>
          <a:p>
            <a:pPr defTabSz="948055">
              <a:lnSpc>
                <a:spcPct val="150000"/>
              </a:lnSpc>
              <a:spcBef>
                <a:spcPct val="0"/>
              </a:spcBef>
              <a:buFont typeface="Wingdings" panose="05000000000000000000" pitchFamily="2" charset="2"/>
              <a:buChar char="u"/>
            </a:pPr>
            <a:r>
              <a:rPr lang="zh-CN" altLang="en-US" sz="2400" dirty="0">
                <a:solidFill>
                  <a:srgbClr val="C00000"/>
                </a:solidFill>
                <a:latin typeface="黑体" panose="02010609060101010101" pitchFamily="49" charset="-122"/>
                <a:ea typeface="黑体" panose="02010609060101010101" pitchFamily="49" charset="-122"/>
              </a:rPr>
              <a:t>程朱理学占统治地位</a:t>
            </a:r>
            <a:endParaRPr lang="zh-CN" altLang="en-US" sz="2400" dirty="0">
              <a:solidFill>
                <a:srgbClr val="C00000"/>
              </a:solidFill>
              <a:latin typeface="黑体" panose="02010609060101010101" pitchFamily="49" charset="-122"/>
              <a:ea typeface="黑体" panose="02010609060101010101" pitchFamily="49" charset="-122"/>
            </a:endParaRPr>
          </a:p>
          <a:p>
            <a:pPr defTabSz="948055">
              <a:lnSpc>
                <a:spcPct val="150000"/>
              </a:lnSpc>
              <a:spcBef>
                <a:spcPct val="0"/>
              </a:spcBef>
              <a:buFont typeface="Wingdings" panose="05000000000000000000" pitchFamily="2" charset="2"/>
              <a:buChar char="u"/>
            </a:pPr>
            <a:r>
              <a:rPr lang="zh-CN" altLang="en-US" sz="2400" dirty="0">
                <a:solidFill>
                  <a:srgbClr val="C00000"/>
                </a:solidFill>
                <a:latin typeface="黑体" panose="02010609060101010101" pitchFamily="49" charset="-122"/>
                <a:ea typeface="黑体" panose="02010609060101010101" pitchFamily="49" charset="-122"/>
              </a:rPr>
              <a:t>海禁及闭关锁国</a:t>
            </a:r>
            <a:endParaRPr lang="zh-CN" altLang="en-US" sz="2400" dirty="0">
              <a:solidFill>
                <a:srgbClr val="C00000"/>
              </a:solidFill>
              <a:latin typeface="黑体" panose="02010609060101010101" pitchFamily="49" charset="-122"/>
              <a:ea typeface="黑体" panose="02010609060101010101" pitchFamily="49" charset="-122"/>
            </a:endParaRPr>
          </a:p>
        </p:txBody>
      </p:sp>
      <p:grpSp>
        <p:nvGrpSpPr>
          <p:cNvPr id="17" name="组合 16"/>
          <p:cNvGrpSpPr/>
          <p:nvPr/>
        </p:nvGrpSpPr>
        <p:grpSpPr>
          <a:xfrm>
            <a:off x="4095736" y="3905254"/>
            <a:ext cx="2359985" cy="2621765"/>
            <a:chOff x="3071802" y="2928940"/>
            <a:chExt cx="1769989" cy="1966324"/>
          </a:xfrm>
        </p:grpSpPr>
        <p:sp>
          <p:nvSpPr>
            <p:cNvPr id="11" name="椭圆 10"/>
            <p:cNvSpPr/>
            <p:nvPr/>
          </p:nvSpPr>
          <p:spPr>
            <a:xfrm>
              <a:off x="3071802" y="2928940"/>
              <a:ext cx="1769989" cy="1769989"/>
            </a:xfrm>
            <a:prstGeom prst="ellipse">
              <a:avLst/>
            </a:prstGeom>
            <a:solidFill>
              <a:schemeClr val="accent2">
                <a:lumMod val="20000"/>
                <a:lumOff val="80000"/>
              </a:schemeClr>
            </a:solidFill>
            <a:ln>
              <a:noFill/>
            </a:ln>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3" name="矩形 12"/>
            <p:cNvSpPr/>
            <p:nvPr/>
          </p:nvSpPr>
          <p:spPr>
            <a:xfrm>
              <a:off x="3357554" y="3929072"/>
              <a:ext cx="1165223" cy="684755"/>
            </a:xfrm>
            <a:prstGeom prst="rect">
              <a:avLst/>
            </a:prstGeom>
          </p:spPr>
          <p:txBody>
            <a:bodyPr wrap="none">
              <a:spAutoFit/>
            </a:bodyPr>
            <a:lstStyle/>
            <a:p>
              <a:pPr lvl="0"/>
              <a:r>
                <a:rPr lang="zh-CN" altLang="en-US" sz="5335" b="1" dirty="0">
                  <a:solidFill>
                    <a:srgbClr val="002060"/>
                  </a:solidFill>
                  <a:latin typeface="微软雅黑" panose="020B0503020204020204" charset="-122"/>
                  <a:ea typeface="微软雅黑" panose="020B0503020204020204" charset="-122"/>
                </a:rPr>
                <a:t>中国</a:t>
              </a:r>
              <a:endParaRPr lang="zh-CN" altLang="en-US" sz="5335" b="1" dirty="0">
                <a:solidFill>
                  <a:srgbClr val="002060"/>
                </a:solidFill>
                <a:latin typeface="微软雅黑" panose="020B0503020204020204" charset="-122"/>
                <a:ea typeface="微软雅黑" panose="020B0503020204020204" charset="-122"/>
              </a:endParaRPr>
            </a:p>
          </p:txBody>
        </p:sp>
        <p:pic>
          <p:nvPicPr>
            <p:cNvPr id="44034" name="Picture 2" descr="F:\明清\新建文件夹\微信图片_20200822125717_副本.jpg"/>
            <p:cNvPicPr>
              <a:picLocks noChangeAspect="1" noChangeArrowheads="1"/>
            </p:cNvPicPr>
            <p:nvPr/>
          </p:nvPicPr>
          <p:blipFill>
            <a:blip r:embed="rId2"/>
            <a:srcRect l="31250" t="16229" r="21875" b="3564"/>
            <a:stretch>
              <a:fillRect/>
            </a:stretch>
          </p:blipFill>
          <p:spPr bwMode="auto">
            <a:xfrm rot="16200000">
              <a:off x="2966862" y="3033880"/>
              <a:ext cx="1966324" cy="1756444"/>
            </a:xfrm>
            <a:prstGeom prst="pie">
              <a:avLst>
                <a:gd name="adj1" fmla="val 16202493"/>
                <a:gd name="adj2" fmla="val 5438457"/>
              </a:avLst>
            </a:prstGeom>
            <a:noFill/>
          </p:spPr>
        </p:pic>
      </p:grpSp>
      <p:sp>
        <p:nvSpPr>
          <p:cNvPr id="18" name="文本框 2"/>
          <p:cNvSpPr txBox="1"/>
          <p:nvPr/>
        </p:nvSpPr>
        <p:spPr>
          <a:xfrm>
            <a:off x="1464906" y="910252"/>
            <a:ext cx="4990457" cy="545465"/>
          </a:xfrm>
          <a:prstGeom prst="rect">
            <a:avLst/>
          </a:prstGeom>
          <a:noFill/>
        </p:spPr>
        <p:txBody>
          <a:bodyPr wrap="square" lIns="95095" tIns="47548" rIns="95095" bIns="47548" rtlCol="0">
            <a:spAutoFit/>
          </a:bodyPr>
          <a:lstStyle/>
          <a:p>
            <a:pPr algn="l"/>
            <a:r>
              <a:rPr lang="zh-CN" altLang="en-US" sz="2935" b="1" dirty="0">
                <a:solidFill>
                  <a:srgbClr val="C00000"/>
                </a:solidFill>
                <a:latin typeface="黑体" panose="02010609060101010101" pitchFamily="49" charset="-122"/>
                <a:ea typeface="黑体" panose="02010609060101010101" pitchFamily="49" charset="-122"/>
                <a:cs typeface="黑体" panose="02010609060101010101" pitchFamily="49" charset="-122"/>
              </a:rPr>
              <a:t>世界发生巨变</a:t>
            </a:r>
            <a:r>
              <a:rPr lang="en-US" altLang="zh-CN" sz="2935"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endParaRPr lang="zh-CN" altLang="en-US" sz="2935" b="1" dirty="0">
              <a:solidFill>
                <a:srgbClr val="C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0" name="文本框 2"/>
          <p:cNvSpPr txBox="1"/>
          <p:nvPr/>
        </p:nvSpPr>
        <p:spPr>
          <a:xfrm>
            <a:off x="7279418" y="6213102"/>
            <a:ext cx="3468444" cy="545465"/>
          </a:xfrm>
          <a:prstGeom prst="rect">
            <a:avLst/>
          </a:prstGeom>
          <a:noFill/>
        </p:spPr>
        <p:txBody>
          <a:bodyPr wrap="square" lIns="95095" tIns="47548" rIns="95095" bIns="47548" rtlCol="0">
            <a:spAutoFit/>
          </a:bodyPr>
          <a:lstStyle/>
          <a:p>
            <a:pPr algn="l"/>
            <a:r>
              <a:rPr lang="zh-CN" altLang="en-US" sz="2935" b="1" dirty="0">
                <a:solidFill>
                  <a:srgbClr val="002060"/>
                </a:solidFill>
                <a:latin typeface="方正粗黑宋简体" panose="02000000000000000000" charset="-122"/>
                <a:ea typeface="方正粗黑宋简体" panose="02000000000000000000" charset="-122"/>
                <a:cs typeface="方正粗黑宋简体" panose="02000000000000000000" charset="-122"/>
              </a:rPr>
              <a:t>中国量变质不变！</a:t>
            </a:r>
            <a:endParaRPr lang="zh-CN" altLang="en-US" sz="2935" b="1" dirty="0">
              <a:solidFill>
                <a:srgbClr val="002060"/>
              </a:solidFill>
              <a:latin typeface="方正粗黑宋简体" panose="02000000000000000000" charset="-122"/>
              <a:ea typeface="方正粗黑宋简体" panose="02000000000000000000" charset="-122"/>
              <a:cs typeface="方正粗黑宋简体" panose="02000000000000000000" charset="-122"/>
            </a:endParaRPr>
          </a:p>
        </p:txBody>
      </p:sp>
      <p:sp>
        <p:nvSpPr>
          <p:cNvPr id="21" name="矩形 20"/>
          <p:cNvSpPr/>
          <p:nvPr/>
        </p:nvSpPr>
        <p:spPr>
          <a:xfrm>
            <a:off x="363817" y="4267207"/>
            <a:ext cx="3194050" cy="189738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1735" b="1" spc="67" dirty="0">
                <a:ln w="11430">
                  <a:solidFill>
                    <a:sysClr val="windowText" lastClr="000000"/>
                  </a:solidFill>
                </a:ln>
                <a:solidFill>
                  <a:srgbClr val="002060"/>
                </a:solidFill>
                <a:effectLst/>
                <a:latin typeface="方正粗黑宋简体" panose="02000000000000000000" charset="-122"/>
                <a:ea typeface="方正粗黑宋简体" panose="02000000000000000000" charset="-122"/>
              </a:rPr>
              <a:t>危局</a:t>
            </a:r>
            <a:endParaRPr lang="zh-CN" altLang="en-US" sz="11735" b="1" spc="67" dirty="0">
              <a:ln w="11430">
                <a:solidFill>
                  <a:sysClr val="windowText" lastClr="000000"/>
                </a:solidFill>
              </a:ln>
              <a:solidFill>
                <a:srgbClr val="002060"/>
              </a:solidFill>
              <a:effectLst/>
              <a:latin typeface="方正粗黑宋简体" panose="02000000000000000000" charset="-122"/>
              <a:ea typeface="方正粗黑宋简体" panose="02000000000000000000" charset="-122"/>
            </a:endParaRPr>
          </a:p>
        </p:txBody>
      </p:sp>
      <p:sp>
        <p:nvSpPr>
          <p:cNvPr id="22" name="矩形 21"/>
          <p:cNvSpPr/>
          <p:nvPr/>
        </p:nvSpPr>
        <p:spPr>
          <a:xfrm>
            <a:off x="8572518" y="857232"/>
            <a:ext cx="3194050" cy="1897380"/>
          </a:xfrm>
          <a:prstGeom prst="rect">
            <a:avLst/>
          </a:prstGeom>
        </p:spPr>
        <p:txBody>
          <a:bodyPr wrap="none">
            <a:spAutoFit/>
            <a:scene3d>
              <a:camera prst="orthographicFront"/>
              <a:lightRig rig="threePt" dir="t"/>
            </a:scene3d>
          </a:bodyPr>
          <a:lstStyle/>
          <a:p>
            <a:pPr lvl="0" algn="l">
              <a:buClrTx/>
              <a:buSzTx/>
              <a:buFontTx/>
            </a:pPr>
            <a:r>
              <a:rPr lang="zh-CN" altLang="en-US" sz="11735" b="1" spc="67" dirty="0">
                <a:solidFill>
                  <a:srgbClr val="C00000"/>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sym typeface="+mn-ea"/>
              </a:rPr>
              <a:t>变局</a:t>
            </a:r>
            <a:endParaRPr lang="zh-CN" altLang="en-US" sz="11735" b="1" spc="67" dirty="0">
              <a:solidFill>
                <a:srgbClr val="C00000"/>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sym typeface="+mn-ea"/>
            </a:endParaRPr>
          </a:p>
        </p:txBody>
      </p:sp>
      <p:sp>
        <p:nvSpPr>
          <p:cNvPr id="19" name="标题 18"/>
          <p:cNvSpPr>
            <a:spLocks noGrp="1"/>
          </p:cNvSpPr>
          <p:nvPr>
            <p:ph type="title" idx="4294967295"/>
          </p:nvPr>
        </p:nvSpPr>
        <p:spPr>
          <a:xfrm>
            <a:off x="0" y="0"/>
            <a:ext cx="12192635" cy="502920"/>
          </a:xfrm>
        </p:spPr>
        <p:txBody>
          <a:bodyPr vert="horz" wrap="square" lIns="120226" tIns="62653" rIns="120226" bIns="62653"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lvl="0" algn="ctr">
              <a:buClrTx/>
              <a:buSzTx/>
              <a:buFontTx/>
            </a:pPr>
            <a:r>
              <a:rPr lang="zh-CN" altLang="en-US" sz="2800">
                <a:solidFill>
                  <a:schemeClr val="bg1"/>
                </a:solidFill>
                <a:effectLst/>
                <a:latin typeface="楷体" panose="02010609060101010101" charset="-122"/>
                <a:ea typeface="楷体" panose="02010609060101010101" charset="-122"/>
                <a:cs typeface="楷体" panose="02010609060101010101" charset="-122"/>
                <a:sym typeface="+mn-ea"/>
              </a:rPr>
              <a:t>三、危机凸显──世界之变与我之不变</a:t>
            </a:r>
            <a:endParaRPr lang="zh-CN" altLang="en-US" sz="2800">
              <a:solidFill>
                <a:schemeClr val="bg1"/>
              </a:solidFill>
              <a:effectLst/>
              <a:latin typeface="楷体" panose="02010609060101010101" charset="-122"/>
              <a:ea typeface="楷体" panose="02010609060101010101" charset="-122"/>
              <a:cs typeface="楷体" panose="02010609060101010101"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文本框 19"/>
          <p:cNvSpPr txBox="1"/>
          <p:nvPr>
            <p:custDataLst>
              <p:tags r:id="rId1"/>
            </p:custDataLst>
          </p:nvPr>
        </p:nvSpPr>
        <p:spPr>
          <a:xfrm>
            <a:off x="4408805" y="5322570"/>
            <a:ext cx="1878965" cy="583565"/>
          </a:xfrm>
          <a:prstGeom prst="rect">
            <a:avLst/>
          </a:prstGeom>
          <a:noFill/>
        </p:spPr>
        <p:txBody>
          <a:bodyPr wrap="square" rtlCol="0">
            <a:spAutoFit/>
          </a:bodyPr>
          <a:lstStyle/>
          <a:p>
            <a:r>
              <a:rPr lang="zh-CN" altLang="en-US" sz="3200" b="1">
                <a:solidFill>
                  <a:srgbClr val="0000FF"/>
                </a:solidFill>
                <a:latin typeface="黑体" panose="02010609060101010101" pitchFamily="49" charset="-122"/>
                <a:ea typeface="黑体" panose="02010609060101010101" pitchFamily="49" charset="-122"/>
              </a:rPr>
              <a:t>经济之变</a:t>
            </a:r>
            <a:endParaRPr lang="zh-CN" altLang="en-US" sz="3200" b="1">
              <a:solidFill>
                <a:srgbClr val="0000FF"/>
              </a:solidFill>
              <a:latin typeface="黑体" panose="02010609060101010101" pitchFamily="49" charset="-122"/>
              <a:ea typeface="黑体" panose="02010609060101010101" pitchFamily="49" charset="-122"/>
            </a:endParaRPr>
          </a:p>
        </p:txBody>
      </p:sp>
      <p:sp>
        <p:nvSpPr>
          <p:cNvPr id="14" name="文本框 13"/>
          <p:cNvSpPr txBox="1"/>
          <p:nvPr>
            <p:custDataLst>
              <p:tags r:id="rId2"/>
            </p:custDataLst>
          </p:nvPr>
        </p:nvSpPr>
        <p:spPr>
          <a:xfrm>
            <a:off x="4045417" y="3356119"/>
            <a:ext cx="2242011" cy="666115"/>
          </a:xfrm>
          <a:prstGeom prst="rect">
            <a:avLst/>
          </a:prstGeom>
          <a:noFill/>
        </p:spPr>
        <p:txBody>
          <a:bodyPr wrap="square" rtlCol="0">
            <a:spAutoFit/>
          </a:bodyPr>
          <a:lstStyle/>
          <a:p>
            <a:r>
              <a:rPr lang="zh-CN" altLang="en-US" sz="3735" b="1">
                <a:solidFill>
                  <a:srgbClr val="C00000"/>
                </a:solidFill>
                <a:latin typeface="黑体" panose="02010609060101010101" pitchFamily="49" charset="-122"/>
                <a:ea typeface="黑体" panose="02010609060101010101" pitchFamily="49" charset="-122"/>
              </a:rPr>
              <a:t>明清之际</a:t>
            </a:r>
            <a:endParaRPr lang="zh-CN" altLang="en-US" sz="3735" b="1">
              <a:solidFill>
                <a:srgbClr val="C00000"/>
              </a:solidFill>
              <a:latin typeface="黑体" panose="02010609060101010101" pitchFamily="49" charset="-122"/>
              <a:ea typeface="黑体" panose="02010609060101010101" pitchFamily="49" charset="-122"/>
            </a:endParaRPr>
          </a:p>
        </p:txBody>
      </p:sp>
      <p:sp>
        <p:nvSpPr>
          <p:cNvPr id="4" name="箭头: 上 43"/>
          <p:cNvSpPr/>
          <p:nvPr>
            <p:custDataLst>
              <p:tags r:id="rId3"/>
            </p:custDataLst>
          </p:nvPr>
        </p:nvSpPr>
        <p:spPr>
          <a:xfrm rot="10800000">
            <a:off x="5075767" y="3923453"/>
            <a:ext cx="181187" cy="1398693"/>
          </a:xfrm>
          <a:prstGeom prst="upArrow">
            <a:avLst/>
          </a:prstGeom>
          <a:noFill/>
          <a:ln w="12700" cap="flat" cmpd="sng" algn="ctr">
            <a:solidFill>
              <a:sysClr val="windowText" lastClr="000000">
                <a:shade val="50000"/>
              </a:sysClr>
            </a:solidFill>
            <a:prstDash val="solid"/>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2400" b="1">
              <a:latin typeface="黑体" panose="02010609060101010101" pitchFamily="49" charset="-122"/>
              <a:ea typeface="黑体" panose="02010609060101010101" pitchFamily="49" charset="-122"/>
            </a:endParaRPr>
          </a:p>
        </p:txBody>
      </p:sp>
      <p:sp>
        <p:nvSpPr>
          <p:cNvPr id="5" name="文本框 4"/>
          <p:cNvSpPr txBox="1"/>
          <p:nvPr>
            <p:custDataLst>
              <p:tags r:id="rId4"/>
            </p:custDataLst>
          </p:nvPr>
        </p:nvSpPr>
        <p:spPr>
          <a:xfrm>
            <a:off x="4167505" y="4107815"/>
            <a:ext cx="859790" cy="966470"/>
          </a:xfrm>
          <a:prstGeom prst="rect">
            <a:avLst/>
          </a:prstGeom>
          <a:noFill/>
        </p:spPr>
        <p:txBody>
          <a:bodyPr vert="eaVert" wrap="square" rtlCol="0">
            <a:spAutoFit/>
          </a:bodyPr>
          <a:lstStyle/>
          <a:p>
            <a:r>
              <a:rPr lang="zh-CN" altLang="en-US" sz="2200" b="1">
                <a:effectLst/>
                <a:latin typeface="微软雅黑" panose="020B0503020204020204" charset="-122"/>
                <a:ea typeface="微软雅黑" panose="020B0503020204020204" charset="-122"/>
              </a:rPr>
              <a:t>商品经济繁荣</a:t>
            </a:r>
            <a:endParaRPr lang="zh-CN" altLang="en-US" sz="2200" b="1">
              <a:effectLst/>
              <a:latin typeface="微软雅黑" panose="020B0503020204020204" charset="-122"/>
              <a:ea typeface="微软雅黑" panose="020B0503020204020204" charset="-122"/>
            </a:endParaRPr>
          </a:p>
        </p:txBody>
      </p:sp>
      <p:sp>
        <p:nvSpPr>
          <p:cNvPr id="3" name="箭头: 上 39"/>
          <p:cNvSpPr/>
          <p:nvPr>
            <p:custDataLst>
              <p:tags r:id="rId5"/>
            </p:custDataLst>
          </p:nvPr>
        </p:nvSpPr>
        <p:spPr>
          <a:xfrm rot="2580000">
            <a:off x="6536690" y="1449705"/>
            <a:ext cx="210185" cy="2117725"/>
          </a:xfrm>
          <a:prstGeom prst="upArrow">
            <a:avLst/>
          </a:prstGeom>
          <a:noFill/>
          <a:ln w="12700" cap="flat" cmpd="sng" algn="ctr">
            <a:solidFill>
              <a:sysClr val="windowText" lastClr="000000">
                <a:shade val="50000"/>
              </a:sysClr>
            </a:solidFill>
            <a:prstDash val="solid"/>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2400" b="1">
              <a:latin typeface="黑体" panose="02010609060101010101" pitchFamily="49" charset="-122"/>
              <a:ea typeface="黑体" panose="02010609060101010101" pitchFamily="49" charset="-122"/>
            </a:endParaRPr>
          </a:p>
        </p:txBody>
      </p:sp>
      <p:sp>
        <p:nvSpPr>
          <p:cNvPr id="48" name="文本框 47"/>
          <p:cNvSpPr txBox="1"/>
          <p:nvPr>
            <p:custDataLst>
              <p:tags r:id="rId6"/>
            </p:custDataLst>
          </p:nvPr>
        </p:nvSpPr>
        <p:spPr>
          <a:xfrm rot="2679472">
            <a:off x="5979795" y="1460500"/>
            <a:ext cx="521335" cy="2012315"/>
          </a:xfrm>
          <a:prstGeom prst="rect">
            <a:avLst/>
          </a:prstGeom>
          <a:noFill/>
        </p:spPr>
        <p:txBody>
          <a:bodyPr vert="eaVert" wrap="square" rtlCol="0">
            <a:spAutoFit/>
          </a:bodyPr>
          <a:lstStyle/>
          <a:p>
            <a:r>
              <a:rPr lang="zh-CN" altLang="en-US" sz="2200" b="1">
                <a:effectLst/>
                <a:latin typeface="微软雅黑" panose="020B0503020204020204" charset="-122"/>
                <a:ea typeface="微软雅黑" panose="020B0503020204020204" charset="-122"/>
              </a:rPr>
              <a:t>倡导个性自由</a:t>
            </a:r>
            <a:endParaRPr lang="zh-CN" altLang="en-US" sz="2200" b="1">
              <a:effectLst/>
              <a:latin typeface="微软雅黑" panose="020B0503020204020204" charset="-122"/>
              <a:ea typeface="微软雅黑" panose="020B0503020204020204" charset="-122"/>
            </a:endParaRPr>
          </a:p>
        </p:txBody>
      </p:sp>
      <p:sp>
        <p:nvSpPr>
          <p:cNvPr id="46" name="文本框 45"/>
          <p:cNvSpPr txBox="1"/>
          <p:nvPr>
            <p:custDataLst>
              <p:tags r:id="rId7"/>
            </p:custDataLst>
          </p:nvPr>
        </p:nvSpPr>
        <p:spPr>
          <a:xfrm rot="18816952">
            <a:off x="3831590" y="1673225"/>
            <a:ext cx="521335" cy="1959610"/>
          </a:xfrm>
          <a:prstGeom prst="rect">
            <a:avLst/>
          </a:prstGeom>
          <a:noFill/>
        </p:spPr>
        <p:txBody>
          <a:bodyPr vert="eaVert" wrap="square" rtlCol="0">
            <a:spAutoFit/>
          </a:bodyPr>
          <a:lstStyle/>
          <a:p>
            <a:r>
              <a:rPr lang="zh-CN" altLang="en-US" sz="2200" b="1">
                <a:effectLst/>
                <a:latin typeface="微软雅黑" panose="020B0503020204020204" charset="-122"/>
                <a:ea typeface="微软雅黑" panose="020B0503020204020204" charset="-122"/>
              </a:rPr>
              <a:t>科学技术发展</a:t>
            </a:r>
            <a:endParaRPr lang="zh-CN" altLang="en-US" sz="2200" b="1">
              <a:effectLst/>
              <a:latin typeface="微软雅黑" panose="020B0503020204020204" charset="-122"/>
              <a:ea typeface="微软雅黑" panose="020B0503020204020204" charset="-122"/>
            </a:endParaRPr>
          </a:p>
        </p:txBody>
      </p:sp>
      <p:sp>
        <p:nvSpPr>
          <p:cNvPr id="40" name="箭头: 上 39"/>
          <p:cNvSpPr/>
          <p:nvPr>
            <p:custDataLst>
              <p:tags r:id="rId8"/>
            </p:custDataLst>
          </p:nvPr>
        </p:nvSpPr>
        <p:spPr>
          <a:xfrm rot="19020000">
            <a:off x="4070985" y="1290320"/>
            <a:ext cx="234950" cy="2250440"/>
          </a:xfrm>
          <a:prstGeom prst="upArrow">
            <a:avLst/>
          </a:prstGeom>
          <a:noFill/>
          <a:ln w="12700" cap="flat" cmpd="sng" algn="ctr">
            <a:solidFill>
              <a:sysClr val="windowText" lastClr="000000">
                <a:shade val="50000"/>
              </a:sysClr>
            </a:solidFill>
            <a:prstDash val="solid"/>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2400" b="1">
              <a:latin typeface="黑体" panose="02010609060101010101" pitchFamily="49" charset="-122"/>
              <a:ea typeface="黑体" panose="02010609060101010101" pitchFamily="49" charset="-122"/>
            </a:endParaRPr>
          </a:p>
        </p:txBody>
      </p:sp>
      <p:sp>
        <p:nvSpPr>
          <p:cNvPr id="45" name="文本框 44"/>
          <p:cNvSpPr txBox="1"/>
          <p:nvPr>
            <p:custDataLst>
              <p:tags r:id="rId9"/>
            </p:custDataLst>
          </p:nvPr>
        </p:nvSpPr>
        <p:spPr>
          <a:xfrm rot="18816952">
            <a:off x="4295140" y="1209040"/>
            <a:ext cx="521335" cy="2086610"/>
          </a:xfrm>
          <a:prstGeom prst="rect">
            <a:avLst/>
          </a:prstGeom>
          <a:noFill/>
        </p:spPr>
        <p:txBody>
          <a:bodyPr vert="eaVert" wrap="square" rtlCol="0">
            <a:spAutoFit/>
          </a:bodyPr>
          <a:lstStyle/>
          <a:p>
            <a:r>
              <a:rPr lang="zh-CN" altLang="en-US" sz="2200" b="1">
                <a:effectLst/>
                <a:latin typeface="微软雅黑" panose="020B0503020204020204" charset="-122"/>
                <a:ea typeface="微软雅黑" panose="020B0503020204020204" charset="-122"/>
              </a:rPr>
              <a:t>小说戏曲繁荣</a:t>
            </a:r>
            <a:endParaRPr lang="zh-CN" altLang="en-US" sz="2200" b="1">
              <a:effectLst/>
              <a:latin typeface="微软雅黑" panose="020B0503020204020204" charset="-122"/>
              <a:ea typeface="微软雅黑" panose="020B0503020204020204" charset="-122"/>
            </a:endParaRPr>
          </a:p>
        </p:txBody>
      </p:sp>
      <p:sp>
        <p:nvSpPr>
          <p:cNvPr id="47" name="文本框 46"/>
          <p:cNvSpPr txBox="1"/>
          <p:nvPr>
            <p:custDataLst>
              <p:tags r:id="rId10"/>
            </p:custDataLst>
          </p:nvPr>
        </p:nvSpPr>
        <p:spPr>
          <a:xfrm rot="2679472">
            <a:off x="6604000" y="1890395"/>
            <a:ext cx="521335" cy="1811655"/>
          </a:xfrm>
          <a:prstGeom prst="rect">
            <a:avLst/>
          </a:prstGeom>
          <a:noFill/>
        </p:spPr>
        <p:txBody>
          <a:bodyPr vert="eaVert" wrap="square" rtlCol="0">
            <a:spAutoFit/>
          </a:bodyPr>
          <a:lstStyle/>
          <a:p>
            <a:r>
              <a:rPr lang="zh-CN" altLang="en-US" sz="2200" b="1">
                <a:effectLst/>
                <a:latin typeface="微软雅黑" panose="020B0503020204020204" charset="-122"/>
                <a:ea typeface="微软雅黑" panose="020B0503020204020204" charset="-122"/>
              </a:rPr>
              <a:t>批判君主专制</a:t>
            </a:r>
            <a:endParaRPr lang="zh-CN" altLang="en-US" sz="2200" b="1">
              <a:effectLst/>
              <a:latin typeface="微软雅黑" panose="020B0503020204020204" charset="-122"/>
              <a:ea typeface="微软雅黑" panose="020B0503020204020204" charset="-122"/>
            </a:endParaRPr>
          </a:p>
        </p:txBody>
      </p:sp>
      <p:cxnSp>
        <p:nvCxnSpPr>
          <p:cNvPr id="39" name="直接箭头连接符 38"/>
          <p:cNvCxnSpPr/>
          <p:nvPr>
            <p:custDataLst>
              <p:tags r:id="rId11"/>
            </p:custDataLst>
          </p:nvPr>
        </p:nvCxnSpPr>
        <p:spPr>
          <a:xfrm flipH="1">
            <a:off x="3277251" y="3734261"/>
            <a:ext cx="768167" cy="0"/>
          </a:xfrm>
          <a:prstGeom prst="straightConnector1">
            <a:avLst/>
          </a:prstGeom>
          <a:noFill/>
          <a:ln w="38100" cap="flat" cmpd="sng" algn="ctr">
            <a:solidFill>
              <a:sysClr val="windowText" lastClr="000000"/>
            </a:solidFill>
            <a:prstDash val="solid"/>
            <a:tailEnd type="triangle"/>
          </a:ln>
          <a:effectLst/>
        </p:spPr>
        <p:style>
          <a:lnRef idx="1">
            <a:schemeClr val="dk1"/>
          </a:lnRef>
          <a:fillRef idx="0">
            <a:schemeClr val="dk1"/>
          </a:fillRef>
          <a:effectRef idx="0">
            <a:schemeClr val="dk1"/>
          </a:effectRef>
          <a:fontRef idx="minor">
            <a:schemeClr val="tx1"/>
          </a:fontRef>
        </p:style>
      </p:cxnSp>
      <p:sp>
        <p:nvSpPr>
          <p:cNvPr id="53" name="文本框 52"/>
          <p:cNvSpPr txBox="1"/>
          <p:nvPr>
            <p:custDataLst>
              <p:tags r:id="rId12"/>
            </p:custDataLst>
          </p:nvPr>
        </p:nvSpPr>
        <p:spPr>
          <a:xfrm>
            <a:off x="1227261" y="3362299"/>
            <a:ext cx="2242011" cy="666115"/>
          </a:xfrm>
          <a:prstGeom prst="rect">
            <a:avLst/>
          </a:prstGeom>
          <a:noFill/>
        </p:spPr>
        <p:txBody>
          <a:bodyPr wrap="square" rtlCol="0">
            <a:spAutoFit/>
          </a:bodyPr>
          <a:lstStyle/>
          <a:p>
            <a:r>
              <a:rPr lang="zh-CN" altLang="en-US" sz="3735" b="1">
                <a:solidFill>
                  <a:srgbClr val="C00000"/>
                </a:solidFill>
                <a:latin typeface="黑体" panose="02010609060101010101" pitchFamily="49" charset="-122"/>
                <a:ea typeface="黑体" panose="02010609060101010101" pitchFamily="49" charset="-122"/>
              </a:rPr>
              <a:t>君主专制</a:t>
            </a:r>
            <a:endParaRPr lang="zh-CN" altLang="en-US" sz="3735" b="1">
              <a:solidFill>
                <a:srgbClr val="C00000"/>
              </a:solidFill>
              <a:latin typeface="黑体" panose="02010609060101010101" pitchFamily="49" charset="-122"/>
              <a:ea typeface="黑体" panose="02010609060101010101" pitchFamily="49" charset="-122"/>
            </a:endParaRPr>
          </a:p>
        </p:txBody>
      </p:sp>
      <p:sp>
        <p:nvSpPr>
          <p:cNvPr id="7" name="箭头: 上 43"/>
          <p:cNvSpPr/>
          <p:nvPr>
            <p:custDataLst>
              <p:tags r:id="rId13"/>
            </p:custDataLst>
          </p:nvPr>
        </p:nvSpPr>
        <p:spPr>
          <a:xfrm rot="10800000">
            <a:off x="2154767" y="2003213"/>
            <a:ext cx="181187" cy="1398693"/>
          </a:xfrm>
          <a:prstGeom prst="upArrow">
            <a:avLst/>
          </a:prstGeom>
          <a:noFill/>
          <a:ln w="12700" cap="flat" cmpd="sng" algn="ctr">
            <a:solidFill>
              <a:sysClr val="windowText" lastClr="000000">
                <a:shade val="50000"/>
              </a:sysClr>
            </a:solidFill>
            <a:prstDash val="solid"/>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2400" b="1">
              <a:latin typeface="黑体" panose="02010609060101010101" pitchFamily="49" charset="-122"/>
              <a:ea typeface="黑体" panose="02010609060101010101" pitchFamily="49" charset="-122"/>
            </a:endParaRPr>
          </a:p>
        </p:txBody>
      </p:sp>
      <p:sp>
        <p:nvSpPr>
          <p:cNvPr id="27" name="文本框 26"/>
          <p:cNvSpPr txBox="1"/>
          <p:nvPr>
            <p:custDataLst>
              <p:tags r:id="rId14"/>
            </p:custDataLst>
          </p:nvPr>
        </p:nvSpPr>
        <p:spPr>
          <a:xfrm>
            <a:off x="692150" y="2146935"/>
            <a:ext cx="1449705" cy="429895"/>
          </a:xfrm>
          <a:prstGeom prst="rect">
            <a:avLst/>
          </a:prstGeom>
          <a:noFill/>
        </p:spPr>
        <p:txBody>
          <a:bodyPr wrap="square" rtlCol="0">
            <a:spAutoFit/>
          </a:bodyPr>
          <a:lstStyle/>
          <a:p>
            <a:r>
              <a:rPr lang="zh-CN" altLang="en-US" sz="2200" b="1">
                <a:effectLst/>
                <a:latin typeface="微软雅黑" panose="020B0503020204020204" charset="-122"/>
                <a:ea typeface="微软雅黑" panose="020B0503020204020204" charset="-122"/>
              </a:rPr>
              <a:t>高度集权</a:t>
            </a:r>
            <a:endParaRPr lang="zh-CN" altLang="en-US" sz="2200" b="1">
              <a:effectLst/>
              <a:latin typeface="微软雅黑" panose="020B0503020204020204" charset="-122"/>
              <a:ea typeface="微软雅黑" panose="020B0503020204020204" charset="-122"/>
            </a:endParaRPr>
          </a:p>
        </p:txBody>
      </p:sp>
      <p:sp>
        <p:nvSpPr>
          <p:cNvPr id="30" name="文本框 29"/>
          <p:cNvSpPr txBox="1"/>
          <p:nvPr>
            <p:custDataLst>
              <p:tags r:id="rId15"/>
            </p:custDataLst>
          </p:nvPr>
        </p:nvSpPr>
        <p:spPr>
          <a:xfrm>
            <a:off x="641985" y="2638425"/>
            <a:ext cx="1499870" cy="429895"/>
          </a:xfrm>
          <a:prstGeom prst="rect">
            <a:avLst/>
          </a:prstGeom>
          <a:noFill/>
        </p:spPr>
        <p:txBody>
          <a:bodyPr wrap="square" rtlCol="0">
            <a:spAutoFit/>
          </a:bodyPr>
          <a:lstStyle/>
          <a:p>
            <a:r>
              <a:rPr lang="zh-CN" altLang="en-US" sz="2200" b="1">
                <a:effectLst/>
                <a:latin typeface="微软雅黑" panose="020B0503020204020204" charset="-122"/>
                <a:ea typeface="微软雅黑" panose="020B0503020204020204" charset="-122"/>
              </a:rPr>
              <a:t>思想控制</a:t>
            </a:r>
            <a:endParaRPr lang="zh-CN" altLang="en-US" sz="2200" b="1">
              <a:effectLst/>
              <a:latin typeface="微软雅黑" panose="020B0503020204020204" charset="-122"/>
              <a:ea typeface="微软雅黑" panose="020B0503020204020204" charset="-122"/>
            </a:endParaRPr>
          </a:p>
        </p:txBody>
      </p:sp>
      <p:sp>
        <p:nvSpPr>
          <p:cNvPr id="6" name="文本框 5"/>
          <p:cNvSpPr txBox="1"/>
          <p:nvPr>
            <p:custDataLst>
              <p:tags r:id="rId16"/>
            </p:custDataLst>
          </p:nvPr>
        </p:nvSpPr>
        <p:spPr>
          <a:xfrm>
            <a:off x="5290185" y="4123690"/>
            <a:ext cx="859790" cy="1042670"/>
          </a:xfrm>
          <a:prstGeom prst="rect">
            <a:avLst/>
          </a:prstGeom>
          <a:noFill/>
        </p:spPr>
        <p:txBody>
          <a:bodyPr vert="eaVert" wrap="square" rtlCol="0">
            <a:spAutoFit/>
          </a:bodyPr>
          <a:lstStyle/>
          <a:p>
            <a:r>
              <a:rPr lang="zh-CN" altLang="en-US" sz="2200" b="1">
                <a:effectLst/>
                <a:latin typeface="微软雅黑" panose="020B0503020204020204" charset="-122"/>
                <a:ea typeface="微软雅黑" panose="020B0503020204020204" charset="-122"/>
              </a:rPr>
              <a:t>小农经济主导</a:t>
            </a:r>
            <a:endParaRPr lang="zh-CN" altLang="en-US" sz="2200" b="1">
              <a:effectLst/>
              <a:latin typeface="微软雅黑" panose="020B0503020204020204" charset="-122"/>
              <a:ea typeface="微软雅黑" panose="020B0503020204020204" charset="-122"/>
            </a:endParaRPr>
          </a:p>
        </p:txBody>
      </p:sp>
      <p:sp>
        <p:nvSpPr>
          <p:cNvPr id="9" name="文本框 8"/>
          <p:cNvSpPr txBox="1"/>
          <p:nvPr>
            <p:custDataLst>
              <p:tags r:id="rId17"/>
            </p:custDataLst>
          </p:nvPr>
        </p:nvSpPr>
        <p:spPr>
          <a:xfrm>
            <a:off x="635635" y="6118860"/>
            <a:ext cx="9799955" cy="583565"/>
          </a:xfrm>
          <a:prstGeom prst="rect">
            <a:avLst/>
          </a:prstGeom>
          <a:solidFill>
            <a:srgbClr val="92D050"/>
          </a:solidFill>
        </p:spPr>
        <p:txBody>
          <a:bodyPr wrap="square" rtlCol="0">
            <a:spAutoFit/>
          </a:bodyPr>
          <a:lstStyle/>
          <a:p>
            <a:r>
              <a:rPr lang="zh-CN" altLang="en-US" sz="3200" b="1">
                <a:solidFill>
                  <a:schemeClr val="tx1"/>
                </a:solidFill>
                <a:latin typeface="黑体" panose="02010609060101010101" pitchFamily="49" charset="-122"/>
                <a:ea typeface="黑体" panose="02010609060101010101" pitchFamily="49" charset="-122"/>
              </a:rPr>
              <a:t>经济基础决定上层建筑（政治制度，思想文化等）</a:t>
            </a:r>
            <a:endParaRPr lang="zh-CN" altLang="en-US" sz="3200" b="1">
              <a:solidFill>
                <a:schemeClr val="tx1"/>
              </a:solidFill>
              <a:latin typeface="黑体" panose="02010609060101010101" pitchFamily="49" charset="-122"/>
              <a:ea typeface="黑体" panose="02010609060101010101" pitchFamily="49" charset="-122"/>
            </a:endParaRPr>
          </a:p>
        </p:txBody>
      </p:sp>
      <p:cxnSp>
        <p:nvCxnSpPr>
          <p:cNvPr id="37" name="直接箭头连接符 36"/>
          <p:cNvCxnSpPr/>
          <p:nvPr>
            <p:custDataLst>
              <p:tags r:id="rId18"/>
            </p:custDataLst>
          </p:nvPr>
        </p:nvCxnSpPr>
        <p:spPr>
          <a:xfrm flipV="1">
            <a:off x="6126036" y="3737440"/>
            <a:ext cx="825479" cy="3180"/>
          </a:xfrm>
          <a:prstGeom prst="straightConnector1">
            <a:avLst/>
          </a:prstGeom>
          <a:noFill/>
          <a:ln w="38100" cap="flat" cmpd="sng" algn="ctr">
            <a:solidFill>
              <a:sysClr val="windowText" lastClr="000000"/>
            </a:solidFill>
            <a:prstDash val="solid"/>
            <a:tailEnd type="triangle"/>
          </a:ln>
          <a:effectLst/>
        </p:spPr>
        <p:style>
          <a:lnRef idx="1">
            <a:schemeClr val="dk1"/>
          </a:lnRef>
          <a:fillRef idx="0">
            <a:schemeClr val="dk1"/>
          </a:fillRef>
          <a:effectRef idx="0">
            <a:schemeClr val="dk1"/>
          </a:effectRef>
          <a:fontRef idx="minor">
            <a:schemeClr val="tx1"/>
          </a:fontRef>
        </p:style>
      </p:cxnSp>
      <p:sp>
        <p:nvSpPr>
          <p:cNvPr id="15" name="文本框 14"/>
          <p:cNvSpPr txBox="1"/>
          <p:nvPr>
            <p:custDataLst>
              <p:tags r:id="rId19"/>
            </p:custDataLst>
          </p:nvPr>
        </p:nvSpPr>
        <p:spPr>
          <a:xfrm>
            <a:off x="6863575" y="3356119"/>
            <a:ext cx="2242011" cy="666115"/>
          </a:xfrm>
          <a:prstGeom prst="rect">
            <a:avLst/>
          </a:prstGeom>
          <a:noFill/>
        </p:spPr>
        <p:txBody>
          <a:bodyPr wrap="square" rtlCol="0">
            <a:spAutoFit/>
          </a:bodyPr>
          <a:lstStyle/>
          <a:p>
            <a:r>
              <a:rPr lang="zh-CN" altLang="en-US" sz="3735" b="1">
                <a:solidFill>
                  <a:srgbClr val="C00000"/>
                </a:solidFill>
                <a:latin typeface="黑体" panose="02010609060101010101" pitchFamily="49" charset="-122"/>
                <a:ea typeface="黑体" panose="02010609060101010101" pitchFamily="49" charset="-122"/>
              </a:rPr>
              <a:t>世界潮流</a:t>
            </a:r>
            <a:endParaRPr lang="zh-CN" altLang="en-US" sz="3735" b="1">
              <a:solidFill>
                <a:srgbClr val="C00000"/>
              </a:solidFill>
              <a:latin typeface="黑体" panose="02010609060101010101" pitchFamily="49" charset="-122"/>
              <a:ea typeface="黑体" panose="02010609060101010101" pitchFamily="49" charset="-122"/>
            </a:endParaRPr>
          </a:p>
        </p:txBody>
      </p:sp>
      <p:cxnSp>
        <p:nvCxnSpPr>
          <p:cNvPr id="38" name="直接箭头连接符 37"/>
          <p:cNvCxnSpPr/>
          <p:nvPr>
            <p:custDataLst>
              <p:tags r:id="rId20"/>
            </p:custDataLst>
          </p:nvPr>
        </p:nvCxnSpPr>
        <p:spPr>
          <a:xfrm flipV="1">
            <a:off x="8980920" y="3704932"/>
            <a:ext cx="825479" cy="3179"/>
          </a:xfrm>
          <a:prstGeom prst="straightConnector1">
            <a:avLst/>
          </a:prstGeom>
          <a:noFill/>
          <a:ln w="38100" cap="flat" cmpd="sng" algn="ctr">
            <a:solidFill>
              <a:sysClr val="windowText" lastClr="000000"/>
            </a:solidFill>
            <a:prstDash val="solid"/>
            <a:tailEnd type="triangle"/>
          </a:ln>
          <a:effectLst/>
        </p:spPr>
        <p:style>
          <a:lnRef idx="1">
            <a:schemeClr val="dk1"/>
          </a:lnRef>
          <a:fillRef idx="0">
            <a:schemeClr val="dk1"/>
          </a:fillRef>
          <a:effectRef idx="0">
            <a:schemeClr val="dk1"/>
          </a:effectRef>
          <a:fontRef idx="minor">
            <a:schemeClr val="tx1"/>
          </a:fontRef>
        </p:style>
      </p:cxnSp>
      <p:sp>
        <p:nvSpPr>
          <p:cNvPr id="16" name="文本框 15"/>
          <p:cNvSpPr txBox="1"/>
          <p:nvPr>
            <p:custDataLst>
              <p:tags r:id="rId21"/>
            </p:custDataLst>
          </p:nvPr>
        </p:nvSpPr>
        <p:spPr>
          <a:xfrm>
            <a:off x="9681732" y="3356119"/>
            <a:ext cx="2242011" cy="666115"/>
          </a:xfrm>
          <a:prstGeom prst="rect">
            <a:avLst/>
          </a:prstGeom>
          <a:noFill/>
        </p:spPr>
        <p:txBody>
          <a:bodyPr wrap="square" rtlCol="0">
            <a:spAutoFit/>
          </a:bodyPr>
          <a:lstStyle/>
          <a:p>
            <a:r>
              <a:rPr lang="zh-CN" altLang="en-US" sz="3735" b="1">
                <a:solidFill>
                  <a:srgbClr val="C00000"/>
                </a:solidFill>
                <a:latin typeface="黑体" panose="02010609060101010101" pitchFamily="49" charset="-122"/>
                <a:ea typeface="黑体" panose="02010609060101010101" pitchFamily="49" charset="-122"/>
              </a:rPr>
              <a:t>百年危机</a:t>
            </a:r>
            <a:endParaRPr lang="zh-CN" altLang="en-US" sz="3735" b="1">
              <a:solidFill>
                <a:srgbClr val="C00000"/>
              </a:solidFill>
              <a:latin typeface="黑体" panose="02010609060101010101" pitchFamily="49" charset="-122"/>
              <a:ea typeface="黑体" panose="02010609060101010101" pitchFamily="49" charset="-122"/>
            </a:endParaRPr>
          </a:p>
        </p:txBody>
      </p:sp>
      <p:sp>
        <p:nvSpPr>
          <p:cNvPr id="8" name="文本框 7"/>
          <p:cNvSpPr txBox="1"/>
          <p:nvPr>
            <p:custDataLst>
              <p:tags r:id="rId22"/>
            </p:custDataLst>
          </p:nvPr>
        </p:nvSpPr>
        <p:spPr>
          <a:xfrm>
            <a:off x="1563557" y="1420171"/>
            <a:ext cx="1248139" cy="583565"/>
          </a:xfrm>
          <a:prstGeom prst="rect">
            <a:avLst/>
          </a:prstGeom>
          <a:noFill/>
        </p:spPr>
        <p:txBody>
          <a:bodyPr wrap="square" rtlCol="0">
            <a:spAutoFit/>
          </a:bodyPr>
          <a:lstStyle/>
          <a:p>
            <a:r>
              <a:rPr lang="zh-CN" altLang="zh-CN" sz="3200" b="1">
                <a:solidFill>
                  <a:srgbClr val="0000FF"/>
                </a:solidFill>
                <a:latin typeface="黑体" panose="02010609060101010101" pitchFamily="49" charset="-122"/>
                <a:ea typeface="黑体" panose="02010609060101010101" pitchFamily="49" charset="-122"/>
              </a:rPr>
              <a:t>政治</a:t>
            </a:r>
            <a:endParaRPr lang="zh-CN" altLang="zh-CN" sz="3200" b="1">
              <a:solidFill>
                <a:srgbClr val="0000FF"/>
              </a:solidFill>
              <a:latin typeface="黑体" panose="02010609060101010101" pitchFamily="49" charset="-122"/>
              <a:ea typeface="黑体" panose="02010609060101010101" pitchFamily="49" charset="-122"/>
            </a:endParaRPr>
          </a:p>
        </p:txBody>
      </p:sp>
      <p:sp>
        <p:nvSpPr>
          <p:cNvPr id="23" name="文本框 22"/>
          <p:cNvSpPr txBox="1"/>
          <p:nvPr>
            <p:custDataLst>
              <p:tags r:id="rId23"/>
            </p:custDataLst>
          </p:nvPr>
        </p:nvSpPr>
        <p:spPr>
          <a:xfrm>
            <a:off x="2693035" y="871345"/>
            <a:ext cx="1937385" cy="583565"/>
          </a:xfrm>
          <a:prstGeom prst="rect">
            <a:avLst/>
          </a:prstGeom>
          <a:noFill/>
        </p:spPr>
        <p:txBody>
          <a:bodyPr wrap="square" rtlCol="0">
            <a:spAutoFit/>
          </a:bodyPr>
          <a:lstStyle/>
          <a:p>
            <a:r>
              <a:rPr lang="zh-CN" altLang="en-US" sz="3200" b="1">
                <a:solidFill>
                  <a:srgbClr val="0000FF"/>
                </a:solidFill>
                <a:latin typeface="黑体" panose="02010609060101010101" pitchFamily="49" charset="-122"/>
                <a:ea typeface="黑体" panose="02010609060101010101" pitchFamily="49" charset="-122"/>
              </a:rPr>
              <a:t>文化之变</a:t>
            </a:r>
            <a:endParaRPr lang="zh-CN" altLang="en-US" sz="3200" b="1">
              <a:solidFill>
                <a:srgbClr val="0000FF"/>
              </a:solidFill>
              <a:latin typeface="黑体" panose="02010609060101010101" pitchFamily="49" charset="-122"/>
              <a:ea typeface="黑体" panose="02010609060101010101" pitchFamily="49" charset="-122"/>
            </a:endParaRPr>
          </a:p>
        </p:txBody>
      </p:sp>
      <p:sp>
        <p:nvSpPr>
          <p:cNvPr id="21" name="文本框 20"/>
          <p:cNvSpPr txBox="1"/>
          <p:nvPr>
            <p:custDataLst>
              <p:tags r:id="rId24"/>
            </p:custDataLst>
          </p:nvPr>
        </p:nvSpPr>
        <p:spPr>
          <a:xfrm>
            <a:off x="7248168" y="1113790"/>
            <a:ext cx="2032635" cy="583565"/>
          </a:xfrm>
          <a:prstGeom prst="rect">
            <a:avLst/>
          </a:prstGeom>
          <a:noFill/>
        </p:spPr>
        <p:txBody>
          <a:bodyPr wrap="square" rtlCol="0">
            <a:spAutoFit/>
          </a:bodyPr>
          <a:lstStyle/>
          <a:p>
            <a:r>
              <a:rPr lang="zh-CN" altLang="en-US" sz="3200" b="1">
                <a:solidFill>
                  <a:srgbClr val="0000FF"/>
                </a:solidFill>
                <a:latin typeface="黑体" panose="02010609060101010101" pitchFamily="49" charset="-122"/>
                <a:ea typeface="黑体" panose="02010609060101010101" pitchFamily="49" charset="-122"/>
              </a:rPr>
              <a:t>思想之变</a:t>
            </a:r>
            <a:endParaRPr lang="zh-CN" altLang="en-US" sz="3200" b="1">
              <a:solidFill>
                <a:srgbClr val="0000FF"/>
              </a:solidFill>
              <a:latin typeface="黑体" panose="02010609060101010101" pitchFamily="49" charset="-122"/>
              <a:ea typeface="黑体" panose="02010609060101010101" pitchFamily="49" charset="-122"/>
            </a:endParaRPr>
          </a:p>
        </p:txBody>
      </p:sp>
      <p:sp>
        <p:nvSpPr>
          <p:cNvPr id="17" name="TextBox 1"/>
          <p:cNvSpPr txBox="1"/>
          <p:nvPr>
            <p:custDataLst>
              <p:tags r:id="rId25"/>
            </p:custDataLst>
          </p:nvPr>
        </p:nvSpPr>
        <p:spPr>
          <a:xfrm>
            <a:off x="103889" y="144528"/>
            <a:ext cx="2392045" cy="645160"/>
          </a:xfrm>
          <a:prstGeom prst="rect">
            <a:avLst/>
          </a:prstGeom>
          <a:noFill/>
        </p:spPr>
        <p:txBody>
          <a:bodyPr wrap="square" rtlCol="0">
            <a:spAutoFit/>
          </a:bodyPr>
          <a:lstStyle/>
          <a:p>
            <a:pPr algn="l"/>
            <a:r>
              <a:rPr lang="zh-CN" altLang="en-US" sz="3600" b="1" smtClean="0">
                <a:solidFill>
                  <a:srgbClr val="FF0000"/>
                </a:solidFill>
                <a:latin typeface="黑体" panose="02010609060101010101" pitchFamily="49" charset="-122"/>
                <a:ea typeface="黑体" panose="02010609060101010101" pitchFamily="49" charset="-122"/>
                <a:cs typeface="黑体" panose="02010609060101010101" pitchFamily="49" charset="-122"/>
              </a:rPr>
              <a:t>课堂小结：</a:t>
            </a:r>
            <a:endParaRPr lang="zh-CN" altLang="en-US" sz="3600" b="1" smtClean="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10" name="文本框 9"/>
          <p:cNvSpPr txBox="1"/>
          <p:nvPr>
            <p:custDataLst>
              <p:tags r:id="rId26"/>
            </p:custDataLst>
          </p:nvPr>
        </p:nvSpPr>
        <p:spPr>
          <a:xfrm>
            <a:off x="8376920" y="4022090"/>
            <a:ext cx="2032635" cy="583565"/>
          </a:xfrm>
          <a:prstGeom prst="rect">
            <a:avLst/>
          </a:prstGeom>
          <a:noFill/>
        </p:spPr>
        <p:txBody>
          <a:bodyPr wrap="square" rtlCol="0">
            <a:spAutoFit/>
          </a:bodyPr>
          <a:lstStyle/>
          <a:p>
            <a:r>
              <a:rPr lang="zh-CN" altLang="en-US" sz="3200" b="1">
                <a:solidFill>
                  <a:srgbClr val="0000FF"/>
                </a:solidFill>
                <a:latin typeface="黑体" panose="02010609060101010101" pitchFamily="49" charset="-122"/>
                <a:ea typeface="黑体" panose="02010609060101010101" pitchFamily="49" charset="-122"/>
              </a:rPr>
              <a:t>世界之变</a:t>
            </a:r>
            <a:endParaRPr lang="zh-CN" altLang="en-US" sz="3200" b="1">
              <a:solidFill>
                <a:srgbClr val="0000FF"/>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254635" y="1302385"/>
            <a:ext cx="5925820" cy="521970"/>
          </a:xfrm>
          <a:prstGeom prst="rect">
            <a:avLst/>
          </a:prstGeom>
          <a:noFill/>
          <a:ln w="28575" cmpd="sng">
            <a:noFill/>
            <a:prstDash val="solid"/>
          </a:ln>
        </p:spPr>
        <p:txBody>
          <a:bodyPr wrap="square" rtlCol="0">
            <a:spAutoFit/>
          </a:bodyPr>
          <a:p>
            <a:pPr algn="l"/>
            <a:r>
              <a:rPr lang="zh-CN" altLang="en-US" sz="2800" b="1">
                <a:latin typeface="微软雅黑" panose="020B0503020204020204" charset="-122"/>
                <a:ea typeface="微软雅黑" panose="020B0503020204020204" charset="-122"/>
              </a:rPr>
              <a:t>①新的经营方式：手工工场的开设</a:t>
            </a:r>
            <a:endParaRPr lang="zh-CN" altLang="en-US" sz="2800" b="1">
              <a:latin typeface="微软雅黑" panose="020B0503020204020204" charset="-122"/>
              <a:ea typeface="微软雅黑" panose="020B0503020204020204" charset="-122"/>
            </a:endParaRPr>
          </a:p>
        </p:txBody>
      </p:sp>
      <p:sp>
        <p:nvSpPr>
          <p:cNvPr id="28" name="文本框 27"/>
          <p:cNvSpPr txBox="1"/>
          <p:nvPr/>
        </p:nvSpPr>
        <p:spPr>
          <a:xfrm>
            <a:off x="274320" y="1788160"/>
            <a:ext cx="11682730" cy="953135"/>
          </a:xfrm>
          <a:prstGeom prst="rect">
            <a:avLst/>
          </a:prstGeom>
          <a:noFill/>
          <a:ln w="28575" cmpd="sng">
            <a:noFill/>
            <a:prstDash val="solid"/>
          </a:ln>
        </p:spPr>
        <p:txBody>
          <a:bodyPr wrap="square" rtlCol="0">
            <a:spAutoFit/>
          </a:bodyPr>
          <a:p>
            <a:pPr algn="l"/>
            <a:r>
              <a:rPr lang="zh-CN" altLang="en-US" sz="2800" b="1">
                <a:latin typeface="微软雅黑" panose="020B0503020204020204" charset="-122"/>
                <a:ea typeface="微软雅黑" panose="020B0503020204020204" charset="-122"/>
              </a:rPr>
              <a:t>②使用自由雇佣劳动，出现</a:t>
            </a:r>
            <a:r>
              <a:rPr lang="zh-CN" altLang="en-US" sz="2800" b="1">
                <a:solidFill>
                  <a:srgbClr val="C00000"/>
                </a:solidFill>
                <a:latin typeface="微软雅黑" panose="020B0503020204020204" charset="-122"/>
                <a:ea typeface="微软雅黑" panose="020B0503020204020204" charset="-122"/>
              </a:rPr>
              <a:t>雇佣关系</a:t>
            </a:r>
            <a:r>
              <a:rPr lang="zh-CN" altLang="en-US" sz="2800" b="1">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2800" b="1">
                <a:highlight>
                  <a:srgbClr val="FFFF00"/>
                </a:highlight>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2800" b="1" smtClean="0">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机户出资，机工出力</a:t>
            </a:r>
            <a:r>
              <a:rPr lang="en-US" altLang="zh-CN" sz="2800" b="1">
                <a:highlight>
                  <a:srgbClr val="FFFF00"/>
                </a:highlight>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2800" b="1">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lang="en-US" altLang="zh-CN" sz="2800" b="1">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gn="l"/>
            <a:endParaRPr lang="zh-CN" altLang="en-US" sz="2800" b="1">
              <a:latin typeface="微软雅黑" panose="020B0503020204020204" charset="-122"/>
              <a:ea typeface="微软雅黑" panose="020B0503020204020204" charset="-122"/>
            </a:endParaRPr>
          </a:p>
        </p:txBody>
      </p:sp>
      <p:sp>
        <p:nvSpPr>
          <p:cNvPr id="15" name="文本框 14"/>
          <p:cNvSpPr txBox="1"/>
          <p:nvPr/>
        </p:nvSpPr>
        <p:spPr>
          <a:xfrm>
            <a:off x="8274685" y="3137535"/>
            <a:ext cx="3681730" cy="2675255"/>
          </a:xfrm>
          <a:prstGeom prst="rect">
            <a:avLst/>
          </a:prstGeom>
          <a:solidFill>
            <a:schemeClr val="accent1">
              <a:lumMod val="60000"/>
              <a:lumOff val="40000"/>
            </a:schemeClr>
          </a:solidFill>
        </p:spPr>
        <p:txBody>
          <a:bodyPr wrap="square" rtlCol="0">
            <a:spAutoFit/>
          </a:bodyPr>
          <a:p>
            <a:pPr indent="0" algn="l" fontAlgn="auto">
              <a:lnSpc>
                <a:spcPct val="120000"/>
              </a:lnSpc>
            </a:pPr>
            <a:r>
              <a:rPr lang="zh-CN" altLang="en-US" sz="2800" b="1">
                <a:solidFill>
                  <a:schemeClr val="bg1"/>
                </a:solidFill>
                <a:latin typeface="微软雅黑" panose="020B0503020204020204" charset="-122"/>
                <a:ea typeface="微软雅黑" panose="020B0503020204020204" charset="-122"/>
                <a:cs typeface="微软雅黑" panose="020B0503020204020204" charset="-122"/>
                <a:sym typeface="+mn-ea"/>
              </a:rPr>
              <a:t>这种生产方式近似于西方资本主义生产关系的早期形态，有学者称之为</a:t>
            </a:r>
            <a:r>
              <a:rPr lang="en-US" altLang="zh-CN" sz="28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rPr>
              <a:t>资本主义萌芽</a:t>
            </a:r>
            <a:r>
              <a:rPr lang="en-US" altLang="zh-CN" sz="2800" b="1">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en-US" altLang="zh-CN" sz="28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39" name="矩形 38"/>
          <p:cNvSpPr/>
          <p:nvPr/>
        </p:nvSpPr>
        <p:spPr>
          <a:xfrm>
            <a:off x="269875" y="567055"/>
            <a:ext cx="11392535" cy="87058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800" dirty="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阅读教材P83历史纵横,思考：苏州丝织业</a:t>
            </a:r>
            <a:r>
              <a:rPr lang="zh-CN" altLang="en-US" sz="2800" dirty="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手工业出现了哪些新变化?</a:t>
            </a:r>
            <a:endParaRPr lang="zh-CN" altLang="en-US" sz="2800" dirty="0">
              <a:solidFill>
                <a:srgbClr val="0000CC"/>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0" name="文本框 39"/>
          <p:cNvSpPr txBox="1"/>
          <p:nvPr/>
        </p:nvSpPr>
        <p:spPr>
          <a:xfrm>
            <a:off x="274320" y="172297"/>
            <a:ext cx="4331547" cy="583565"/>
          </a:xfrm>
          <a:prstGeom prst="rect">
            <a:avLst/>
          </a:prstGeom>
          <a:noFill/>
        </p:spPr>
        <p:txBody>
          <a:bodyPr wrap="square" rtlCol="0" anchor="t">
            <a:spAutoFit/>
          </a:bodyPr>
          <a:p>
            <a:pPr lvl="0">
              <a:spcBef>
                <a:spcPct val="35000"/>
              </a:spcBef>
            </a:pPr>
            <a:r>
              <a:rPr lang="zh-CN" altLang="en-US" sz="3200" b="1" dirty="0">
                <a:ln w="0"/>
                <a:solidFill>
                  <a:srgbClr val="C16468"/>
                </a:solidFill>
                <a:effectLst/>
                <a:latin typeface="微软雅黑" panose="020B0503020204020204" charset="-122"/>
                <a:ea typeface="微软雅黑" panose="020B0503020204020204" charset="-122"/>
                <a:sym typeface="+mn-ea"/>
              </a:rPr>
              <a:t>2、手工业：</a:t>
            </a:r>
            <a:endParaRPr lang="zh-CN" altLang="en-US" sz="3200" b="1" dirty="0">
              <a:ln w="0"/>
              <a:solidFill>
                <a:srgbClr val="C16468"/>
              </a:solidFill>
              <a:effectLst/>
              <a:latin typeface="微软雅黑" panose="020B0503020204020204" charset="-122"/>
              <a:ea typeface="微软雅黑" panose="020B0503020204020204" charset="-122"/>
              <a:sym typeface="+mn-ea"/>
            </a:endParaRPr>
          </a:p>
        </p:txBody>
      </p:sp>
      <p:grpSp>
        <p:nvGrpSpPr>
          <p:cNvPr id="44" name="组合 43"/>
          <p:cNvGrpSpPr/>
          <p:nvPr/>
        </p:nvGrpSpPr>
        <p:grpSpPr>
          <a:xfrm>
            <a:off x="115342" y="2553372"/>
            <a:ext cx="7632450" cy="3819326"/>
            <a:chOff x="3415" y="4071"/>
            <a:chExt cx="12370" cy="6015"/>
          </a:xfrm>
        </p:grpSpPr>
        <p:sp>
          <p:nvSpPr>
            <p:cNvPr id="45" name="椭圆 44"/>
            <p:cNvSpPr/>
            <p:nvPr/>
          </p:nvSpPr>
          <p:spPr>
            <a:xfrm>
              <a:off x="3415" y="5282"/>
              <a:ext cx="3208" cy="2644"/>
            </a:xfrm>
            <a:prstGeom prst="ellipse">
              <a:avLst/>
            </a:prstGeom>
            <a:solidFill>
              <a:schemeClr val="accent1">
                <a:lumMod val="20000"/>
                <a:lumOff val="80000"/>
              </a:schemeClr>
            </a:solid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p>
              <a:pPr algn="just"/>
              <a:r>
                <a:rPr lang="zh-CN" altLang="en-US" sz="1700" b="1" dirty="0">
                  <a:effectLst>
                    <a:outerShdw blurRad="38100" dist="38100" dir="2700000" algn="tl">
                      <a:srgbClr val="000000">
                        <a:alpha val="43137"/>
                      </a:srgbClr>
                    </a:outerShdw>
                  </a:effectLst>
                </a:rPr>
                <a:t>货币、生产生活资料</a:t>
              </a:r>
              <a:r>
                <a:rPr lang="zh-CN" altLang="en-US" sz="1700" b="1" dirty="0" smtClean="0">
                  <a:effectLst>
                    <a:outerShdw blurRad="38100" dist="38100" dir="2700000" algn="tl">
                      <a:srgbClr val="000000">
                        <a:alpha val="43137"/>
                      </a:srgbClr>
                    </a:outerShdw>
                  </a:effectLst>
                </a:rPr>
                <a:t>所有者</a:t>
              </a:r>
              <a:endParaRPr lang="en-US" altLang="zh-CN" sz="1700" b="1" dirty="0" smtClean="0">
                <a:effectLst>
                  <a:outerShdw blurRad="38100" dist="38100" dir="2700000" algn="tl">
                    <a:srgbClr val="000000">
                      <a:alpha val="43137"/>
                    </a:srgbClr>
                  </a:outerShdw>
                </a:effectLst>
              </a:endParaRPr>
            </a:p>
            <a:p>
              <a:pPr algn="ctr"/>
              <a:r>
                <a:rPr lang="zh-CN" altLang="en-US" sz="2800" b="1" dirty="0" smtClean="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rPr>
                <a:t>机户</a:t>
              </a:r>
              <a:endParaRPr lang="zh-CN" altLang="en-US" sz="2000" b="1" dirty="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6" name="椭圆 45"/>
            <p:cNvSpPr/>
            <p:nvPr/>
          </p:nvSpPr>
          <p:spPr>
            <a:xfrm>
              <a:off x="12577" y="5282"/>
              <a:ext cx="3208" cy="2644"/>
            </a:xfrm>
            <a:prstGeom prst="ellipse">
              <a:avLst/>
            </a:prstGeom>
            <a:solidFill>
              <a:schemeClr val="accent1">
                <a:lumMod val="20000"/>
                <a:lumOff val="80000"/>
              </a:schemeClr>
            </a:solid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p>
              <a:pPr algn="just"/>
              <a:r>
                <a:rPr lang="zh-CN" altLang="en-US" sz="1700" b="1" dirty="0">
                  <a:effectLst>
                    <a:outerShdw blurRad="38100" dist="38100" dir="2700000" algn="tl">
                      <a:srgbClr val="000000">
                        <a:alpha val="43137"/>
                      </a:srgbClr>
                    </a:outerShdw>
                  </a:effectLst>
                </a:rPr>
                <a:t>出卖劳动力的自由</a:t>
              </a:r>
              <a:r>
                <a:rPr lang="zh-CN" altLang="en-US" sz="1700" b="1" dirty="0" smtClean="0">
                  <a:effectLst>
                    <a:outerShdw blurRad="38100" dist="38100" dir="2700000" algn="tl">
                      <a:srgbClr val="000000">
                        <a:alpha val="43137"/>
                      </a:srgbClr>
                    </a:outerShdw>
                  </a:effectLst>
                </a:rPr>
                <a:t>劳动者</a:t>
              </a:r>
              <a:endParaRPr lang="en-US" altLang="zh-CN" sz="1700" b="1" dirty="0" smtClean="0">
                <a:effectLst>
                  <a:outerShdw blurRad="38100" dist="38100" dir="2700000" algn="tl">
                    <a:srgbClr val="000000">
                      <a:alpha val="43137"/>
                    </a:srgbClr>
                  </a:outerShdw>
                </a:effectLst>
              </a:endParaRPr>
            </a:p>
            <a:p>
              <a:pPr algn="ctr"/>
              <a:r>
                <a:rPr lang="zh-CN" altLang="en-US" sz="2800" b="1" dirty="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rPr>
                <a:t>机工</a:t>
              </a:r>
              <a:endParaRPr lang="zh-CN" altLang="en-US" sz="2800" b="1" dirty="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7" name="矩形 46"/>
            <p:cNvSpPr/>
            <p:nvPr/>
          </p:nvSpPr>
          <p:spPr>
            <a:xfrm>
              <a:off x="8681" y="5669"/>
              <a:ext cx="2287" cy="1987"/>
            </a:xfrm>
            <a:prstGeom prst="rect">
              <a:avLst/>
            </a:prstGeom>
            <a:solidFill>
              <a:schemeClr val="accent1">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p>
              <a:pPr algn="ct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rPr>
                <a:t>手工</a:t>
              </a:r>
              <a:endParaRPr lang="en-US" altLang="zh-CN" sz="3200" b="1" dirty="0" smtClean="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rPr>
                <a:t>工场</a:t>
              </a:r>
              <a:endParaRPr lang="zh-CN" altLang="en-US" sz="3200" b="1" dirty="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cxnSp>
          <p:nvCxnSpPr>
            <p:cNvPr id="48" name="直接箭头连接符 47"/>
            <p:cNvCxnSpPr>
              <a:stCxn id="45" idx="6"/>
              <a:endCxn id="47" idx="1"/>
            </p:cNvCxnSpPr>
            <p:nvPr/>
          </p:nvCxnSpPr>
          <p:spPr>
            <a:xfrm>
              <a:off x="6623" y="6604"/>
              <a:ext cx="2057" cy="5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9" name="直接箭头连接符 48"/>
            <p:cNvCxnSpPr>
              <a:endCxn id="47" idx="3"/>
            </p:cNvCxnSpPr>
            <p:nvPr/>
          </p:nvCxnSpPr>
          <p:spPr>
            <a:xfrm flipH="1" flipV="1">
              <a:off x="10968" y="6663"/>
              <a:ext cx="160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0" name="椭圆 49"/>
            <p:cNvSpPr/>
            <p:nvPr/>
          </p:nvSpPr>
          <p:spPr>
            <a:xfrm>
              <a:off x="8360" y="4071"/>
              <a:ext cx="2929" cy="1227"/>
            </a:xfrm>
            <a:prstGeom prst="ellipse">
              <a:avLst/>
            </a:prstGeom>
            <a:solidFill>
              <a:schemeClr val="accent1">
                <a:lumMod val="20000"/>
                <a:lumOff val="80000"/>
              </a:schemeClr>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p>
              <a:pPr algn="ctr"/>
              <a:r>
                <a:rPr lang="zh-CN" altLang="en-US" sz="2400" b="1" dirty="0">
                  <a:effectLst>
                    <a:outerShdw blurRad="38100" dist="38100" dir="2700000" algn="tl">
                      <a:srgbClr val="000000">
                        <a:alpha val="43137"/>
                      </a:srgbClr>
                    </a:outerShdw>
                  </a:effectLst>
                  <a:latin typeface="微软雅黑" panose="020B0503020204020204" charset="-122"/>
                  <a:ea typeface="微软雅黑" panose="020B0503020204020204" charset="-122"/>
                </a:rPr>
                <a:t>雇佣</a:t>
              </a:r>
              <a:endParaRPr lang="zh-CN" altLang="en-US" sz="2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1" name="椭圆 50"/>
            <p:cNvSpPr/>
            <p:nvPr/>
          </p:nvSpPr>
          <p:spPr>
            <a:xfrm>
              <a:off x="8360" y="8216"/>
              <a:ext cx="2929" cy="1104"/>
            </a:xfrm>
            <a:prstGeom prst="ellipse">
              <a:avLst/>
            </a:prstGeom>
            <a:solidFill>
              <a:schemeClr val="accent1">
                <a:lumMod val="20000"/>
                <a:lumOff val="80000"/>
              </a:schemeClr>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p>
              <a:pPr algn="ctr"/>
              <a:r>
                <a:rPr lang="zh-CN" altLang="en-US" sz="2400" b="1">
                  <a:effectLst>
                    <a:outerShdw blurRad="38100" dist="38100" dir="2700000" algn="tl">
                      <a:srgbClr val="000000">
                        <a:alpha val="43137"/>
                      </a:srgbClr>
                    </a:outerShdw>
                  </a:effectLst>
                  <a:latin typeface="微软雅黑" panose="020B0503020204020204" charset="-122"/>
                  <a:ea typeface="微软雅黑" panose="020B0503020204020204" charset="-122"/>
                </a:rPr>
                <a:t>被雇佣</a:t>
              </a:r>
              <a:endParaRPr lang="zh-CN" altLang="en-US" sz="24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5" name="文本框 11"/>
            <p:cNvSpPr txBox="1"/>
            <p:nvPr/>
          </p:nvSpPr>
          <p:spPr>
            <a:xfrm>
              <a:off x="6420" y="5879"/>
              <a:ext cx="2260" cy="628"/>
            </a:xfrm>
            <a:prstGeom prst="rect">
              <a:avLst/>
            </a:prstGeom>
            <a:noFill/>
          </p:spPr>
          <p:txBody>
            <a:bodyPr wrap="square" rtlCol="0">
              <a:spAutoFit/>
            </a:bodyPr>
            <a:p>
              <a:pPr algn="ctr"/>
              <a:r>
                <a:rPr lang="zh-CN" altLang="en-US" sz="2000" b="1" dirty="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rPr>
                <a:t>经营</a:t>
              </a:r>
              <a:endParaRPr lang="zh-CN" altLang="en-US" sz="2000" b="1" dirty="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6" name="文本框 12"/>
            <p:cNvSpPr txBox="1"/>
            <p:nvPr/>
          </p:nvSpPr>
          <p:spPr>
            <a:xfrm>
              <a:off x="6428" y="6784"/>
              <a:ext cx="2262" cy="628"/>
            </a:xfrm>
            <a:prstGeom prst="rect">
              <a:avLst/>
            </a:prstGeom>
            <a:noFill/>
          </p:spPr>
          <p:txBody>
            <a:bodyPr wrap="square" rtlCol="0">
              <a:spAutoFit/>
            </a:bodyPr>
            <a:p>
              <a:pPr algn="ctr"/>
              <a:r>
                <a:rPr lang="zh-CN" altLang="en-US" sz="2000" b="1" dirty="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rPr>
                <a:t>利润</a:t>
              </a:r>
              <a:endParaRPr lang="zh-CN" altLang="en-US" sz="2000" b="1" dirty="0">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7" name="文本框 13"/>
            <p:cNvSpPr txBox="1"/>
            <p:nvPr/>
          </p:nvSpPr>
          <p:spPr>
            <a:xfrm>
              <a:off x="10727" y="5938"/>
              <a:ext cx="2088" cy="628"/>
            </a:xfrm>
            <a:prstGeom prst="rect">
              <a:avLst/>
            </a:prstGeom>
            <a:noFill/>
          </p:spPr>
          <p:txBody>
            <a:bodyPr wrap="square" rtlCol="0">
              <a:spAutoFit/>
            </a:bodyPr>
            <a:p>
              <a:pPr algn="ctr"/>
              <a:r>
                <a:rPr lang="zh-CN" altLang="en-US" sz="2000" b="1">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rPr>
                <a:t>劳动</a:t>
              </a:r>
              <a:endParaRPr lang="zh-CN" altLang="en-US" sz="2000" b="1">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8" name="文本框 14"/>
            <p:cNvSpPr txBox="1"/>
            <p:nvPr/>
          </p:nvSpPr>
          <p:spPr>
            <a:xfrm>
              <a:off x="10729" y="6663"/>
              <a:ext cx="2088" cy="628"/>
            </a:xfrm>
            <a:prstGeom prst="rect">
              <a:avLst/>
            </a:prstGeom>
            <a:noFill/>
          </p:spPr>
          <p:txBody>
            <a:bodyPr wrap="square" rtlCol="0">
              <a:spAutoFit/>
            </a:bodyPr>
            <a:p>
              <a:pPr algn="ctr"/>
              <a:r>
                <a:rPr lang="zh-CN" altLang="en-US" sz="2000" b="1">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rPr>
                <a:t>工资</a:t>
              </a:r>
              <a:endParaRPr lang="zh-CN" altLang="en-US" sz="2000" b="1">
                <a:solidFill>
                  <a:srgbClr val="3333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cxnSp>
          <p:nvCxnSpPr>
            <p:cNvPr id="59" name="直接箭头连接符 58"/>
            <p:cNvCxnSpPr>
              <a:stCxn id="45" idx="7"/>
              <a:endCxn id="50" idx="2"/>
            </p:cNvCxnSpPr>
            <p:nvPr/>
          </p:nvCxnSpPr>
          <p:spPr>
            <a:xfrm flipV="1">
              <a:off x="6153" y="4685"/>
              <a:ext cx="2207" cy="98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0" name="直接箭头连接符 59"/>
            <p:cNvCxnSpPr>
              <a:stCxn id="50" idx="6"/>
              <a:endCxn id="46" idx="1"/>
            </p:cNvCxnSpPr>
            <p:nvPr/>
          </p:nvCxnSpPr>
          <p:spPr>
            <a:xfrm>
              <a:off x="11289" y="4686"/>
              <a:ext cx="1758" cy="98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1" name="直接箭头连接符 60"/>
            <p:cNvCxnSpPr>
              <a:stCxn id="46" idx="3"/>
              <a:endCxn id="51" idx="6"/>
            </p:cNvCxnSpPr>
            <p:nvPr/>
          </p:nvCxnSpPr>
          <p:spPr>
            <a:xfrm flipH="1">
              <a:off x="11289" y="7539"/>
              <a:ext cx="1758" cy="122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2" name="直接箭头连接符 61"/>
            <p:cNvCxnSpPr>
              <a:stCxn id="51" idx="2"/>
              <a:endCxn id="45" idx="5"/>
            </p:cNvCxnSpPr>
            <p:nvPr/>
          </p:nvCxnSpPr>
          <p:spPr>
            <a:xfrm flipH="1" flipV="1">
              <a:off x="6153" y="7539"/>
              <a:ext cx="2207" cy="122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3" name="文本框 19"/>
            <p:cNvSpPr txBox="1"/>
            <p:nvPr/>
          </p:nvSpPr>
          <p:spPr>
            <a:xfrm>
              <a:off x="5749" y="4418"/>
              <a:ext cx="1949" cy="725"/>
            </a:xfrm>
            <a:prstGeom prst="rect">
              <a:avLst/>
            </a:prstGeom>
            <a:noFill/>
          </p:spPr>
          <p:txBody>
            <a:bodyPr wrap="square" rtlCol="0">
              <a:spAutoFit/>
            </a:bodyPr>
            <a:p>
              <a:pPr algn="ctr"/>
              <a:r>
                <a:rPr lang="zh-CN" altLang="en-US" sz="2400" b="1" dirty="0"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出 资</a:t>
              </a:r>
              <a:endParaRPr lang="zh-CN" altLang="en-US" sz="2400"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4" name="文本框 20"/>
            <p:cNvSpPr txBox="1"/>
            <p:nvPr/>
          </p:nvSpPr>
          <p:spPr>
            <a:xfrm>
              <a:off x="11858" y="8216"/>
              <a:ext cx="1835" cy="725"/>
            </a:xfrm>
            <a:prstGeom prst="rect">
              <a:avLst/>
            </a:prstGeom>
            <a:noFill/>
          </p:spPr>
          <p:txBody>
            <a:bodyPr wrap="square" rtlCol="0">
              <a:spAutoFit/>
            </a:bodyPr>
            <a:p>
              <a:pPr algn="ctr"/>
              <a:r>
                <a:rPr lang="zh-CN" altLang="en-US" sz="2400" b="1" dirty="0"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出 力</a:t>
              </a:r>
              <a:endParaRPr lang="zh-CN" altLang="en-US" sz="2400"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5" name="文本框 23"/>
            <p:cNvSpPr txBox="1"/>
            <p:nvPr/>
          </p:nvSpPr>
          <p:spPr>
            <a:xfrm>
              <a:off x="6623" y="9458"/>
              <a:ext cx="6870" cy="628"/>
            </a:xfrm>
            <a:prstGeom prst="rect">
              <a:avLst/>
            </a:prstGeom>
            <a:noFill/>
          </p:spPr>
          <p:txBody>
            <a:bodyPr wrap="square" rtlCol="0">
              <a:spAutoFit/>
            </a:bodyPr>
            <a:p>
              <a:pPr algn="ctr"/>
              <a:r>
                <a:rPr lang="en-US" altLang="zh-CN" sz="20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雇佣劳动形成的条件和因素</a:t>
              </a:r>
              <a:endParaRPr lang="zh-CN" altLang="en-US" sz="2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1" animBg="1"/>
      <p:bldP spid="26" grpId="0"/>
      <p:bldP spid="28" grpId="0"/>
      <p:bldP spid="1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01600" y="607695"/>
            <a:ext cx="1590040" cy="460375"/>
          </a:xfrm>
          <a:prstGeom prst="rect">
            <a:avLst/>
          </a:prstGeom>
          <a:noFill/>
        </p:spPr>
        <p:txBody>
          <a:bodyPr wrap="none" rtlCol="0" anchor="t">
            <a:spAutoFit/>
          </a:bodyPr>
          <a:p>
            <a:pPr fontAlgn="auto">
              <a:lnSpc>
                <a:spcPct val="100000"/>
              </a:lnSpc>
              <a:spcBef>
                <a:spcPct val="0"/>
              </a:spcBef>
              <a:buFontTx/>
              <a:buNone/>
            </a:pPr>
            <a:r>
              <a:rPr lang="en-US" sz="24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、根源：</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4" name="文本框 3"/>
          <p:cNvSpPr txBox="1"/>
          <p:nvPr>
            <p:custDataLst>
              <p:tags r:id="rId2"/>
            </p:custDataLst>
          </p:nvPr>
        </p:nvSpPr>
        <p:spPr>
          <a:xfrm>
            <a:off x="1597025" y="607695"/>
            <a:ext cx="4450080" cy="460375"/>
          </a:xfrm>
          <a:prstGeom prst="rect">
            <a:avLst/>
          </a:prstGeom>
          <a:noFill/>
        </p:spPr>
        <p:txBody>
          <a:bodyPr wrap="none" rtlCol="0" anchor="t">
            <a:spAutoFit/>
          </a:bodyPr>
          <a:p>
            <a:r>
              <a:rPr lang="zh-CN" altLang="en-US" sz="2400" b="1">
                <a:latin typeface="微软雅黑" panose="020B0503020204020204" charset="-122"/>
                <a:ea typeface="微软雅黑" panose="020B0503020204020204" charset="-122"/>
                <a:cs typeface="微软雅黑" panose="020B0503020204020204" charset="-122"/>
                <a:sym typeface="Arial" panose="020B0604020202020204" pitchFamily="34" charset="0"/>
              </a:rPr>
              <a:t>社会生产力和商品经济的发展。</a:t>
            </a:r>
            <a:endParaRPr lang="zh-CN" altLang="en-US" sz="2400" b="1">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5" name="文本框 4"/>
          <p:cNvSpPr txBox="1"/>
          <p:nvPr>
            <p:custDataLst>
              <p:tags r:id="rId3"/>
            </p:custDataLst>
          </p:nvPr>
        </p:nvSpPr>
        <p:spPr>
          <a:xfrm>
            <a:off x="5901055" y="607695"/>
            <a:ext cx="2199640" cy="460375"/>
          </a:xfrm>
          <a:prstGeom prst="rect">
            <a:avLst/>
          </a:prstGeom>
          <a:noFill/>
        </p:spPr>
        <p:txBody>
          <a:bodyPr wrap="none" rtlCol="0" anchor="t">
            <a:spAutoFit/>
          </a:bodyPr>
          <a:p>
            <a:pPr fontAlgn="auto">
              <a:lnSpc>
                <a:spcPct val="100000"/>
              </a:lnSpc>
              <a:spcBef>
                <a:spcPct val="0"/>
              </a:spcBef>
              <a:buFontTx/>
              <a:buNone/>
            </a:pPr>
            <a:r>
              <a:rPr lang="en-US" sz="24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2</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、时间地点：</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6" name="文本框 5"/>
          <p:cNvSpPr txBox="1"/>
          <p:nvPr>
            <p:custDataLst>
              <p:tags r:id="rId4"/>
            </p:custDataLst>
          </p:nvPr>
        </p:nvSpPr>
        <p:spPr>
          <a:xfrm flipH="1">
            <a:off x="8100695" y="607695"/>
            <a:ext cx="2694940" cy="460375"/>
          </a:xfrm>
          <a:prstGeom prst="rect">
            <a:avLst/>
          </a:prstGeom>
          <a:noFill/>
        </p:spPr>
        <p:txBody>
          <a:bodyPr wrap="square" rtlCol="0" anchor="t">
            <a:spAutoFit/>
          </a:bodyPr>
          <a:p>
            <a:r>
              <a:rPr lang="zh-CN" altLang="en-US" sz="2400" b="1">
                <a:effectLst/>
                <a:latin typeface="微软雅黑" panose="020B0503020204020204" charset="-122"/>
                <a:ea typeface="微软雅黑" panose="020B0503020204020204" charset="-122"/>
                <a:sym typeface="Arial" panose="020B0604020202020204" pitchFamily="34" charset="0"/>
              </a:rPr>
              <a:t>明朝中后期的江南</a:t>
            </a:r>
            <a:endParaRPr lang="zh-CN" altLang="en-US" sz="2400" b="1">
              <a:effectLst/>
              <a:latin typeface="微软雅黑" panose="020B0503020204020204" charset="-122"/>
              <a:ea typeface="微软雅黑" panose="020B0503020204020204" charset="-122"/>
              <a:sym typeface="Arial" panose="020B0604020202020204" pitchFamily="34" charset="0"/>
            </a:endParaRPr>
          </a:p>
        </p:txBody>
      </p:sp>
      <p:sp>
        <p:nvSpPr>
          <p:cNvPr id="7" name="文本框 6"/>
          <p:cNvSpPr txBox="1"/>
          <p:nvPr>
            <p:custDataLst>
              <p:tags r:id="rId5"/>
            </p:custDataLst>
          </p:nvPr>
        </p:nvSpPr>
        <p:spPr>
          <a:xfrm>
            <a:off x="135255" y="1126490"/>
            <a:ext cx="1461770" cy="460375"/>
          </a:xfrm>
          <a:prstGeom prst="rect">
            <a:avLst/>
          </a:prstGeom>
          <a:noFill/>
        </p:spPr>
        <p:txBody>
          <a:bodyPr wrap="square" rtlCol="0" anchor="t">
            <a:spAutoFit/>
          </a:bodyPr>
          <a:p>
            <a:pPr fontAlgn="auto">
              <a:lnSpc>
                <a:spcPct val="100000"/>
              </a:lnSpc>
              <a:spcBef>
                <a:spcPct val="0"/>
              </a:spcBef>
              <a:buFontTx/>
              <a:buNone/>
            </a:pPr>
            <a:r>
              <a:rPr lang="en-US" sz="24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3</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、出现：</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8" name="文本框 7"/>
          <p:cNvSpPr txBox="1"/>
          <p:nvPr>
            <p:custDataLst>
              <p:tags r:id="rId6"/>
            </p:custDataLst>
          </p:nvPr>
        </p:nvSpPr>
        <p:spPr>
          <a:xfrm>
            <a:off x="1597025" y="1126490"/>
            <a:ext cx="10438765" cy="1198880"/>
          </a:xfrm>
          <a:prstGeom prst="rect">
            <a:avLst/>
          </a:prstGeom>
          <a:noFill/>
        </p:spPr>
        <p:txBody>
          <a:bodyPr wrap="square" rtlCol="0" anchor="t">
            <a:spAutoFit/>
          </a:bodyPr>
          <a:p>
            <a:pPr fontAlgn="auto">
              <a:lnSpc>
                <a:spcPct val="100000"/>
              </a:lnSpc>
              <a:spcBef>
                <a:spcPct val="0"/>
              </a:spcBef>
              <a:buFontTx/>
              <a:buNone/>
            </a:pPr>
            <a:r>
              <a:rPr lang="zh-CN" altLang="en-US" sz="2400" b="1">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2400" b="1">
                <a:latin typeface="微软雅黑" panose="020B0503020204020204" charset="-122"/>
                <a:ea typeface="微软雅黑" panose="020B0503020204020204" charset="-122"/>
                <a:cs typeface="微软雅黑" panose="020B0503020204020204" charset="-122"/>
                <a:sym typeface="Arial" panose="020B0604020202020204" pitchFamily="34" charset="0"/>
              </a:rPr>
              <a:t>1</a:t>
            </a:r>
            <a:r>
              <a:rPr lang="zh-CN" altLang="en-US" sz="2400" b="1">
                <a:latin typeface="微软雅黑" panose="020B0503020204020204" charset="-122"/>
                <a:ea typeface="微软雅黑" panose="020B0503020204020204" charset="-122"/>
                <a:cs typeface="微软雅黑" panose="020B0503020204020204" charset="-122"/>
                <a:sym typeface="Arial" panose="020B0604020202020204" pitchFamily="34" charset="0"/>
              </a:rPr>
              <a:t>）行业：纺织业</a:t>
            </a:r>
            <a:endParaRPr lang="en-US" altLang="zh-CN" sz="2400" b="1">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fontAlgn="auto">
              <a:lnSpc>
                <a:spcPct val="100000"/>
              </a:lnSpc>
              <a:spcBef>
                <a:spcPct val="0"/>
              </a:spcBef>
              <a:buFontTx/>
              <a:buNone/>
            </a:pPr>
            <a:r>
              <a:rPr lang="zh-CN" altLang="en-US" sz="2400" b="1">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2400" b="1">
                <a:latin typeface="微软雅黑" panose="020B0503020204020204" charset="-122"/>
                <a:ea typeface="微软雅黑" panose="020B0503020204020204" charset="-122"/>
                <a:cs typeface="微软雅黑" panose="020B0503020204020204" charset="-122"/>
                <a:sym typeface="Arial" panose="020B0604020202020204" pitchFamily="34" charset="0"/>
              </a:rPr>
              <a:t>2</a:t>
            </a:r>
            <a:r>
              <a:rPr lang="zh-CN" altLang="en-US" sz="2400" b="1">
                <a:latin typeface="微软雅黑" panose="020B0503020204020204" charset="-122"/>
                <a:ea typeface="微软雅黑" panose="020B0503020204020204" charset="-122"/>
                <a:cs typeface="微软雅黑" panose="020B0503020204020204" charset="-122"/>
                <a:sym typeface="Arial" panose="020B0604020202020204" pitchFamily="34" charset="0"/>
              </a:rPr>
              <a:t>）标志：手工工场和雇佣劳动关系的出现（</a:t>
            </a:r>
            <a:r>
              <a:rPr lang="en-US" altLang="zh-CN" sz="2400" b="1">
                <a:highlight>
                  <a:srgbClr val="FFFF00"/>
                </a:highlight>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2400" b="1" smtClean="0">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机户出资，机工出力</a:t>
            </a:r>
            <a:r>
              <a:rPr lang="en-US" altLang="zh-CN" sz="2400" b="1">
                <a:highlight>
                  <a:srgbClr val="FFFF00"/>
                </a:highlight>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2400" b="1">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lang="en-US" altLang="zh-CN" sz="2400" b="1">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fontAlgn="auto">
              <a:lnSpc>
                <a:spcPct val="100000"/>
              </a:lnSpc>
              <a:spcBef>
                <a:spcPct val="0"/>
              </a:spcBef>
              <a:buFontTx/>
              <a:buNone/>
            </a:pPr>
            <a:r>
              <a:rPr lang="zh-CN" altLang="en-US" sz="2400" b="1">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2400" b="1">
                <a:latin typeface="微软雅黑" panose="020B0503020204020204" charset="-122"/>
                <a:ea typeface="微软雅黑" panose="020B0503020204020204" charset="-122"/>
                <a:cs typeface="微软雅黑" panose="020B0503020204020204" charset="-122"/>
                <a:sym typeface="Arial" panose="020B0604020202020204" pitchFamily="34" charset="0"/>
              </a:rPr>
              <a:t>3</a:t>
            </a:r>
            <a:r>
              <a:rPr lang="zh-CN" altLang="en-US" sz="2400" b="1">
                <a:latin typeface="微软雅黑" panose="020B0503020204020204" charset="-122"/>
                <a:ea typeface="微软雅黑" panose="020B0503020204020204" charset="-122"/>
                <a:cs typeface="微软雅黑" panose="020B0503020204020204" charset="-122"/>
                <a:sym typeface="Arial" panose="020B0604020202020204" pitchFamily="34" charset="0"/>
              </a:rPr>
              <a:t>）性质：是一种新的资本主义性质的生产关系</a:t>
            </a:r>
            <a:endParaRPr lang="zh-CN" altLang="en-US" sz="2400" b="1">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2" name="文本框 11"/>
          <p:cNvSpPr txBox="1"/>
          <p:nvPr>
            <p:custDataLst>
              <p:tags r:id="rId7"/>
            </p:custDataLst>
          </p:nvPr>
        </p:nvSpPr>
        <p:spPr>
          <a:xfrm>
            <a:off x="101600" y="2315845"/>
            <a:ext cx="1450340" cy="460375"/>
          </a:xfrm>
          <a:prstGeom prst="rect">
            <a:avLst/>
          </a:prstGeom>
          <a:noFill/>
        </p:spPr>
        <p:txBody>
          <a:bodyPr wrap="square" rtlCol="0" anchor="t">
            <a:spAutoFit/>
          </a:bodyPr>
          <a:p>
            <a:pPr fontAlgn="auto">
              <a:lnSpc>
                <a:spcPct val="100000"/>
              </a:lnSpc>
              <a:spcBef>
                <a:spcPct val="0"/>
              </a:spcBef>
              <a:buFontTx/>
              <a:buNone/>
            </a:pP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4</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、特点：</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3" name="文本框 12"/>
          <p:cNvSpPr txBox="1"/>
          <p:nvPr>
            <p:custDataLst>
              <p:tags r:id="rId8"/>
            </p:custDataLst>
          </p:nvPr>
        </p:nvSpPr>
        <p:spPr>
          <a:xfrm>
            <a:off x="1691640" y="2344420"/>
            <a:ext cx="5535930" cy="460375"/>
          </a:xfrm>
          <a:prstGeom prst="rect">
            <a:avLst/>
          </a:prstGeom>
          <a:noFill/>
        </p:spPr>
        <p:txBody>
          <a:bodyPr wrap="square" rtlCol="0" anchor="t">
            <a:spAutoFit/>
          </a:bodyPr>
          <a:p>
            <a:pPr fontAlgn="auto">
              <a:lnSpc>
                <a:spcPct val="100000"/>
              </a:lnSpc>
              <a:spcBef>
                <a:spcPct val="0"/>
              </a:spcBef>
              <a:buFontTx/>
              <a:buNone/>
            </a:pPr>
            <a:r>
              <a:rPr lang="zh-CN" altLang="en-US" sz="2400" b="1">
                <a:latin typeface="微软雅黑" panose="020B0503020204020204" charset="-122"/>
                <a:ea typeface="微软雅黑" panose="020B0503020204020204" charset="-122"/>
                <a:cs typeface="微软雅黑" panose="020B0503020204020204" charset="-122"/>
                <a:sym typeface="Arial" panose="020B0604020202020204" pitchFamily="34" charset="0"/>
              </a:rPr>
              <a:t>①</a:t>
            </a:r>
            <a:r>
              <a:rPr lang="zh-CN" altLang="en-US" sz="2400" b="1">
                <a:highlight>
                  <a:srgbClr val="FFFF00"/>
                </a:highlight>
                <a:latin typeface="微软雅黑" panose="020B0503020204020204" charset="-122"/>
                <a:ea typeface="微软雅黑" panose="020B0503020204020204" charset="-122"/>
                <a:cs typeface="微软雅黑" panose="020B0503020204020204" charset="-122"/>
                <a:sym typeface="Arial" panose="020B0604020202020204" pitchFamily="34" charset="0"/>
              </a:rPr>
              <a:t>地区性和不平衡性突出</a:t>
            </a:r>
            <a:r>
              <a:rPr lang="en-US" altLang="zh-CN" sz="2400" b="1">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2400" b="1">
                <a:latin typeface="微软雅黑" panose="020B0503020204020204" charset="-122"/>
                <a:ea typeface="微软雅黑" panose="020B0503020204020204" charset="-122"/>
                <a:cs typeface="微软雅黑" panose="020B0503020204020204" charset="-122"/>
                <a:sym typeface="Arial" panose="020B0604020202020204" pitchFamily="34" charset="0"/>
              </a:rPr>
              <a:t>②</a:t>
            </a:r>
            <a:r>
              <a:rPr lang="zh-CN" altLang="en-US" sz="2400" b="1">
                <a:highlight>
                  <a:srgbClr val="FFFF00"/>
                </a:highlight>
                <a:latin typeface="微软雅黑" panose="020B0503020204020204" charset="-122"/>
                <a:ea typeface="微软雅黑" panose="020B0503020204020204" charset="-122"/>
                <a:cs typeface="微软雅黑" panose="020B0503020204020204" charset="-122"/>
                <a:sym typeface="Arial" panose="020B0604020202020204" pitchFamily="34" charset="0"/>
              </a:rPr>
              <a:t>发展缓慢</a:t>
            </a:r>
            <a:endParaRPr lang="zh-CN" altLang="en-US" sz="2400" b="1">
              <a:highlight>
                <a:srgbClr val="FFFF00"/>
              </a:highlight>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4" name="文本框 13"/>
          <p:cNvSpPr txBox="1"/>
          <p:nvPr>
            <p:custDataLst>
              <p:tags r:id="rId9"/>
            </p:custDataLst>
          </p:nvPr>
        </p:nvSpPr>
        <p:spPr>
          <a:xfrm>
            <a:off x="135255" y="3268345"/>
            <a:ext cx="11899900" cy="2306955"/>
          </a:xfrm>
          <a:prstGeom prst="rect">
            <a:avLst/>
          </a:prstGeom>
          <a:noFill/>
        </p:spPr>
        <p:txBody>
          <a:bodyPr wrap="square" rtlCol="0" anchor="t">
            <a:spAutoFit/>
          </a:bodyPr>
          <a:p>
            <a:pPr fontAlgn="auto">
              <a:lnSpc>
                <a:spcPct val="100000"/>
              </a:lnSpc>
            </a:pPr>
            <a:r>
              <a:rPr lang="zh-CN" altLang="en-US" sz="2400" b="1" smtClean="0">
                <a:ln>
                  <a:noFill/>
                </a:ln>
                <a:effectLst/>
                <a:latin typeface="微软雅黑" panose="020B0503020204020204" charset="-122"/>
                <a:ea typeface="微软雅黑" panose="020B0503020204020204" charset="-122"/>
                <a:cs typeface="黑体" panose="02010609060101010101" pitchFamily="49" charset="-122"/>
                <a:sym typeface="+mn-ea"/>
              </a:rPr>
              <a:t>①</a:t>
            </a:r>
            <a:r>
              <a:rPr lang="zh-CN" altLang="en-US" sz="2400" b="1" smtClean="0">
                <a:ln>
                  <a:noFill/>
                </a:ln>
                <a:solidFill>
                  <a:srgbClr val="FF0000"/>
                </a:solidFill>
                <a:effectLst/>
                <a:latin typeface="微软雅黑" panose="020B0503020204020204" charset="-122"/>
                <a:ea typeface="微软雅黑" panose="020B0503020204020204" charset="-122"/>
                <a:cs typeface="黑体" panose="02010609060101010101" pitchFamily="49" charset="-122"/>
                <a:sym typeface="+mn-ea"/>
              </a:rPr>
              <a:t>政治</a:t>
            </a:r>
            <a:r>
              <a:rPr lang="zh-CN" altLang="en-US" sz="2400" b="1" smtClean="0">
                <a:ln>
                  <a:noFill/>
                </a:ln>
                <a:solidFill>
                  <a:srgbClr val="FF0000"/>
                </a:solidFill>
                <a:effectLst/>
                <a:highlight>
                  <a:srgbClr val="FFFF00"/>
                </a:highlight>
                <a:latin typeface="微软雅黑" panose="020B0503020204020204" charset="-122"/>
                <a:ea typeface="微软雅黑" panose="020B0503020204020204" charset="-122"/>
                <a:cs typeface="黑体" panose="02010609060101010101" pitchFamily="49" charset="-122"/>
                <a:sym typeface="+mn-ea"/>
              </a:rPr>
              <a:t>（根本原因）</a:t>
            </a:r>
            <a:r>
              <a:rPr lang="zh-CN" altLang="en-US" sz="2400" b="1" smtClean="0">
                <a:ln>
                  <a:noFill/>
                </a:ln>
                <a:solidFill>
                  <a:srgbClr val="FF0000"/>
                </a:solidFill>
                <a:effectLst/>
                <a:latin typeface="微软雅黑" panose="020B0503020204020204" charset="-122"/>
                <a:ea typeface="微软雅黑" panose="020B0503020204020204" charset="-122"/>
                <a:cs typeface="黑体" panose="02010609060101010101" pitchFamily="49" charset="-122"/>
                <a:sym typeface="+mn-ea"/>
              </a:rPr>
              <a:t>：</a:t>
            </a:r>
            <a:r>
              <a:rPr lang="zh-CN" altLang="en-US" sz="2400" b="1" smtClean="0">
                <a:ln>
                  <a:noFill/>
                </a:ln>
                <a:solidFill>
                  <a:schemeClr val="tx1"/>
                </a:solidFill>
                <a:effectLst/>
                <a:latin typeface="微软雅黑" panose="020B0503020204020204" charset="-122"/>
                <a:ea typeface="微软雅黑" panose="020B0503020204020204" charset="-122"/>
                <a:cs typeface="黑体" panose="02010609060101010101" pitchFamily="49" charset="-122"/>
                <a:sym typeface="+mn-ea"/>
              </a:rPr>
              <a:t>腐朽落后的</a:t>
            </a:r>
            <a:r>
              <a:rPr lang="zh-CN" altLang="en-US" sz="2400" b="1" smtClean="0">
                <a:solidFill>
                  <a:schemeClr val="tx1"/>
                </a:solidFill>
                <a:latin typeface="微软雅黑" panose="020B0503020204020204" charset="-122"/>
                <a:ea typeface="微软雅黑" panose="020B0503020204020204" charset="-122"/>
                <a:cs typeface="黑体" panose="02010609060101010101" pitchFamily="49" charset="-122"/>
                <a:sym typeface="+mn-ea"/>
              </a:rPr>
              <a:t>封建制度</a:t>
            </a:r>
            <a:r>
              <a:rPr lang="zh-CN" altLang="en-US" sz="2400" b="1" smtClean="0">
                <a:ln>
                  <a:noFill/>
                </a:ln>
                <a:solidFill>
                  <a:schemeClr val="tx1"/>
                </a:solidFill>
                <a:effectLst/>
                <a:latin typeface="微软雅黑" panose="020B0503020204020204" charset="-122"/>
                <a:ea typeface="微软雅黑" panose="020B0503020204020204" charset="-122"/>
                <a:cs typeface="黑体" panose="02010609060101010101" pitchFamily="49" charset="-122"/>
                <a:sym typeface="+mn-ea"/>
              </a:rPr>
              <a:t>束缚</a:t>
            </a:r>
            <a:endParaRPr lang="zh-CN" altLang="en-US" sz="2400" b="1" smtClean="0">
              <a:ln>
                <a:noFill/>
              </a:ln>
              <a:solidFill>
                <a:schemeClr val="tx1"/>
              </a:solidFill>
              <a:effectLst/>
              <a:latin typeface="微软雅黑" panose="020B0503020204020204" charset="-122"/>
              <a:ea typeface="微软雅黑" panose="020B0503020204020204" charset="-122"/>
              <a:cs typeface="黑体" panose="02010609060101010101" pitchFamily="49" charset="-122"/>
              <a:sym typeface="+mn-ea"/>
            </a:endParaRPr>
          </a:p>
          <a:p>
            <a:pPr fontAlgn="auto">
              <a:lnSpc>
                <a:spcPct val="100000"/>
              </a:lnSpc>
            </a:pPr>
            <a:r>
              <a:rPr lang="zh-CN" altLang="zh-CN" sz="2400" b="1">
                <a:latin typeface="微软雅黑" panose="020B0503020204020204" charset="-122"/>
                <a:ea typeface="微软雅黑" panose="020B0503020204020204" charset="-122"/>
                <a:sym typeface="+mn-ea"/>
              </a:rPr>
              <a:t>②</a:t>
            </a:r>
            <a:r>
              <a:rPr lang="zh-CN" altLang="zh-CN" sz="2400" b="1">
                <a:solidFill>
                  <a:srgbClr val="FF0000"/>
                </a:solidFill>
                <a:latin typeface="微软雅黑" panose="020B0503020204020204" charset="-122"/>
                <a:ea typeface="微软雅黑" panose="020B0503020204020204" charset="-122"/>
                <a:sym typeface="+mn-ea"/>
              </a:rPr>
              <a:t>经济因素：</a:t>
            </a:r>
            <a:r>
              <a:rPr lang="zh-CN" altLang="zh-CN" sz="2400" b="1">
                <a:solidFill>
                  <a:schemeClr val="tx1"/>
                </a:solidFill>
                <a:latin typeface="微软雅黑" panose="020B0503020204020204" charset="-122"/>
                <a:ea typeface="微软雅黑" panose="020B0503020204020204" charset="-122"/>
                <a:sym typeface="+mn-ea"/>
              </a:rPr>
              <a:t>小农经济占据主导地位，自给自足；</a:t>
            </a:r>
            <a:endParaRPr lang="zh-CN" altLang="zh-CN" sz="2400" b="1">
              <a:solidFill>
                <a:schemeClr val="tx1"/>
              </a:solidFill>
              <a:latin typeface="微软雅黑" panose="020B0503020204020204" charset="-122"/>
              <a:ea typeface="微软雅黑" panose="020B0503020204020204" charset="-122"/>
              <a:sym typeface="+mn-ea"/>
            </a:endParaRPr>
          </a:p>
          <a:p>
            <a:pPr fontAlgn="auto">
              <a:lnSpc>
                <a:spcPct val="100000"/>
              </a:lnSpc>
            </a:pPr>
            <a:r>
              <a:rPr lang="zh-CN" altLang="zh-CN" sz="2400" b="1">
                <a:latin typeface="微软雅黑" panose="020B0503020204020204" charset="-122"/>
                <a:ea typeface="微软雅黑" panose="020B0503020204020204" charset="-122"/>
                <a:sym typeface="+mn-ea"/>
              </a:rPr>
              <a:t>③</a:t>
            </a:r>
            <a:r>
              <a:rPr lang="zh-CN" altLang="zh-CN" sz="2400" b="1">
                <a:solidFill>
                  <a:srgbClr val="FF0000"/>
                </a:solidFill>
                <a:latin typeface="微软雅黑" panose="020B0503020204020204" charset="-122"/>
                <a:ea typeface="微软雅黑" panose="020B0503020204020204" charset="-122"/>
                <a:sym typeface="+mn-ea"/>
              </a:rPr>
              <a:t>资金因素：</a:t>
            </a:r>
            <a:r>
              <a:rPr lang="zh-CN" altLang="zh-CN" sz="2400" b="1">
                <a:solidFill>
                  <a:schemeClr val="tx1"/>
                </a:solidFill>
                <a:latin typeface="微软雅黑" panose="020B0503020204020204" charset="-122"/>
                <a:ea typeface="微软雅黑" panose="020B0503020204020204" charset="-122"/>
                <a:sym typeface="+mn-ea"/>
              </a:rPr>
              <a:t>地主、商人往往把赚来的钱大量买房置地，严重影响手工业的扩大再生产</a:t>
            </a:r>
            <a:endParaRPr lang="zh-CN" altLang="zh-CN" sz="2400" b="1">
              <a:solidFill>
                <a:schemeClr val="tx1"/>
              </a:solidFill>
              <a:latin typeface="微软雅黑" panose="020B0503020204020204" charset="-122"/>
              <a:ea typeface="微软雅黑" panose="020B0503020204020204" charset="-122"/>
              <a:sym typeface="+mn-ea"/>
            </a:endParaRPr>
          </a:p>
          <a:p>
            <a:pPr fontAlgn="auto">
              <a:lnSpc>
                <a:spcPct val="100000"/>
              </a:lnSpc>
            </a:pPr>
            <a:r>
              <a:rPr lang="zh-CN" altLang="zh-CN" sz="2400" b="1">
                <a:latin typeface="微软雅黑" panose="020B0503020204020204" charset="-122"/>
                <a:ea typeface="微软雅黑" panose="020B0503020204020204" charset="-122"/>
                <a:sym typeface="+mn-ea"/>
              </a:rPr>
              <a:t>④</a:t>
            </a:r>
            <a:r>
              <a:rPr lang="zh-CN" altLang="zh-CN" sz="2400" b="1">
                <a:solidFill>
                  <a:srgbClr val="FF0000"/>
                </a:solidFill>
                <a:latin typeface="微软雅黑" panose="020B0503020204020204" charset="-122"/>
                <a:ea typeface="微软雅黑" panose="020B0503020204020204" charset="-122"/>
                <a:sym typeface="+mn-ea"/>
              </a:rPr>
              <a:t>劳动力因素：</a:t>
            </a:r>
            <a:r>
              <a:rPr lang="zh-CN" altLang="zh-CN" sz="2400" b="1">
                <a:solidFill>
                  <a:schemeClr val="tx1"/>
                </a:solidFill>
                <a:latin typeface="微软雅黑" panose="020B0503020204020204" charset="-122"/>
                <a:ea typeface="微软雅黑" panose="020B0503020204020204" charset="-122"/>
                <a:sym typeface="+mn-ea"/>
              </a:rPr>
              <a:t>农民被束缚在土地上，自由劳动力缺乏；</a:t>
            </a:r>
            <a:endParaRPr lang="zh-CN" altLang="zh-CN" sz="2400" b="1">
              <a:solidFill>
                <a:schemeClr val="tx1"/>
              </a:solidFill>
              <a:latin typeface="微软雅黑" panose="020B0503020204020204" charset="-122"/>
              <a:ea typeface="微软雅黑" panose="020B0503020204020204" charset="-122"/>
              <a:sym typeface="+mn-ea"/>
            </a:endParaRPr>
          </a:p>
          <a:p>
            <a:pPr fontAlgn="auto">
              <a:lnSpc>
                <a:spcPct val="100000"/>
              </a:lnSpc>
            </a:pPr>
            <a:r>
              <a:rPr lang="zh-CN" altLang="zh-CN" sz="2400" b="1">
                <a:latin typeface="微软雅黑" panose="020B0503020204020204" charset="-122"/>
                <a:ea typeface="微软雅黑" panose="020B0503020204020204" charset="-122"/>
                <a:sym typeface="+mn-ea"/>
              </a:rPr>
              <a:t>⑤</a:t>
            </a:r>
            <a:r>
              <a:rPr lang="zh-CN" altLang="zh-CN" sz="2400" b="1">
                <a:solidFill>
                  <a:srgbClr val="FF0000"/>
                </a:solidFill>
                <a:latin typeface="微软雅黑" panose="020B0503020204020204" charset="-122"/>
                <a:ea typeface="微软雅黑" panose="020B0503020204020204" charset="-122"/>
                <a:sym typeface="+mn-ea"/>
              </a:rPr>
              <a:t>政策因素：</a:t>
            </a:r>
            <a:r>
              <a:rPr lang="zh-CN" altLang="zh-CN" sz="2400" b="1">
                <a:solidFill>
                  <a:schemeClr val="tx1"/>
                </a:solidFill>
                <a:latin typeface="微软雅黑" panose="020B0503020204020204" charset="-122"/>
                <a:ea typeface="微软雅黑" panose="020B0503020204020204" charset="-122"/>
                <a:sym typeface="+mn-ea"/>
              </a:rPr>
              <a:t>重农抑商政策，闭关锁国；</a:t>
            </a:r>
            <a:endParaRPr lang="zh-CN" altLang="zh-CN" sz="2400" b="1">
              <a:solidFill>
                <a:schemeClr val="tx1"/>
              </a:solidFill>
              <a:latin typeface="微软雅黑" panose="020B0503020204020204" charset="-122"/>
              <a:ea typeface="微软雅黑" panose="020B0503020204020204" charset="-122"/>
              <a:sym typeface="+mn-ea"/>
            </a:endParaRPr>
          </a:p>
          <a:p>
            <a:pPr fontAlgn="auto">
              <a:lnSpc>
                <a:spcPct val="100000"/>
              </a:lnSpc>
            </a:pPr>
            <a:r>
              <a:rPr lang="zh-CN" altLang="zh-CN" sz="2400" b="1">
                <a:solidFill>
                  <a:schemeClr val="tx1"/>
                </a:solidFill>
                <a:latin typeface="微软雅黑" panose="020B0503020204020204" charset="-122"/>
                <a:ea typeface="微软雅黑" panose="020B0503020204020204" charset="-122"/>
                <a:sym typeface="+mn-ea"/>
              </a:rPr>
              <a:t>⑥</a:t>
            </a:r>
            <a:r>
              <a:rPr lang="zh-CN" altLang="zh-CN" sz="2400" b="1">
                <a:solidFill>
                  <a:srgbClr val="FF0000"/>
                </a:solidFill>
                <a:latin typeface="微软雅黑" panose="020B0503020204020204" charset="-122"/>
                <a:ea typeface="微软雅黑" panose="020B0503020204020204" charset="-122"/>
                <a:sym typeface="+mn-ea"/>
              </a:rPr>
              <a:t>思想：</a:t>
            </a:r>
            <a:r>
              <a:rPr lang="zh-CN" altLang="zh-CN" sz="2400" b="1">
                <a:solidFill>
                  <a:schemeClr val="tx1"/>
                </a:solidFill>
                <a:latin typeface="微软雅黑" panose="020B0503020204020204" charset="-122"/>
                <a:ea typeface="微软雅黑" panose="020B0503020204020204" charset="-122"/>
                <a:sym typeface="+mn-ea"/>
              </a:rPr>
              <a:t>传统价值观念仍占主流地位；</a:t>
            </a:r>
            <a:endParaRPr lang="zh-CN" altLang="zh-CN" sz="2400" b="1">
              <a:solidFill>
                <a:schemeClr val="tx1"/>
              </a:solidFill>
              <a:latin typeface="微软雅黑" panose="020B0503020204020204" charset="-122"/>
              <a:ea typeface="微软雅黑" panose="020B0503020204020204" charset="-122"/>
              <a:sym typeface="+mn-ea"/>
            </a:endParaRPr>
          </a:p>
        </p:txBody>
      </p:sp>
      <p:sp>
        <p:nvSpPr>
          <p:cNvPr id="15" name="文本框 14"/>
          <p:cNvSpPr txBox="1"/>
          <p:nvPr>
            <p:custDataLst>
              <p:tags r:id="rId10"/>
            </p:custDataLst>
          </p:nvPr>
        </p:nvSpPr>
        <p:spPr>
          <a:xfrm>
            <a:off x="101600" y="2807970"/>
            <a:ext cx="5081270" cy="460375"/>
          </a:xfrm>
          <a:prstGeom prst="rect">
            <a:avLst/>
          </a:prstGeom>
          <a:noFill/>
        </p:spPr>
        <p:txBody>
          <a:bodyPr wrap="square" rtlCol="0" anchor="t">
            <a:spAutoFit/>
          </a:bodyPr>
          <a:p>
            <a:pPr fontAlgn="auto">
              <a:lnSpc>
                <a:spcPct val="100000"/>
              </a:lnSpc>
              <a:spcBef>
                <a:spcPct val="0"/>
              </a:spcBef>
              <a:buFontTx/>
              <a:buNone/>
            </a:pP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5</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资本主义萌芽发展缓慢的原因</a:t>
            </a:r>
            <a:endParaRPr lang="zh-CN" altLang="zh-CN" sz="24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custDataLst>
              <p:tags r:id="rId11"/>
            </p:custDataLst>
          </p:nvPr>
        </p:nvSpPr>
        <p:spPr>
          <a:xfrm>
            <a:off x="0" y="0"/>
            <a:ext cx="12192000" cy="549275"/>
          </a:xfrm>
          <a:prstGeom prst="rect">
            <a:avLst/>
          </a:prstGeom>
          <a:noFill/>
        </p:spPr>
        <p:txBody>
          <a:bodyPr vert="horz" lIns="91440" tIns="45720" rIns="91440" bIns="45720" rtlCol="0" anchor="t">
            <a:noAutofit/>
          </a:bodyPr>
          <a:p>
            <a:pPr marR="0" algn="ctr" defTabSz="914400" fontAlgn="auto">
              <a:lnSpc>
                <a:spcPct val="100000"/>
              </a:lnSpc>
              <a:spcAft>
                <a:spcPts val="600"/>
              </a:spcAft>
              <a:buClrTx/>
              <a:buSzTx/>
              <a:buFontTx/>
              <a:buNone/>
              <a:defRPr/>
            </a:pPr>
            <a:r>
              <a:rPr lang="zh-CN" altLang="en-US" sz="3200" b="1">
                <a:solidFill>
                  <a:schemeClr val="tx1"/>
                </a:solidFill>
                <a:latin typeface="微软雅黑" panose="020B0503020204020204" charset="-122"/>
                <a:ea typeface="微软雅黑" panose="020B0503020204020204" charset="-122"/>
                <a:cs typeface="微软雅黑" panose="020B0503020204020204" charset="-122"/>
                <a:sym typeface="+mn-ea"/>
              </a:rPr>
              <a:t>【知识拓展】</a:t>
            </a:r>
            <a:r>
              <a:rPr lang="zh-CN" altLang="en-US" sz="3200" b="1">
                <a:solidFill>
                  <a:schemeClr val="tx1"/>
                </a:solidFill>
                <a:latin typeface="微软雅黑" panose="020B0503020204020204" charset="-122"/>
                <a:ea typeface="微软雅黑" panose="020B0503020204020204" charset="-122"/>
                <a:sym typeface="+mn-ea"/>
              </a:rPr>
              <a:t>资本主义萌芽</a:t>
            </a:r>
            <a:endParaRPr kumimoji="0" lang="zh-CN" altLang="en-US" sz="3200" b="1" i="0" kern="1200" cap="none" spc="0" normalizeH="0" baseline="0">
              <a:ln w="0"/>
              <a:solidFill>
                <a:schemeClr val="tx1"/>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custDataLst>
              <p:tags r:id="rId12"/>
            </p:custDataLst>
          </p:nvPr>
        </p:nvSpPr>
        <p:spPr>
          <a:xfrm>
            <a:off x="101600" y="5527040"/>
            <a:ext cx="1450340" cy="460375"/>
          </a:xfrm>
          <a:prstGeom prst="rect">
            <a:avLst/>
          </a:prstGeom>
          <a:noFill/>
        </p:spPr>
        <p:txBody>
          <a:bodyPr wrap="square" rtlCol="0" anchor="t">
            <a:spAutoFit/>
          </a:bodyPr>
          <a:p>
            <a:pPr fontAlgn="auto">
              <a:lnSpc>
                <a:spcPct val="100000"/>
              </a:lnSpc>
              <a:spcBef>
                <a:spcPct val="0"/>
              </a:spcBef>
              <a:buFontTx/>
              <a:buNone/>
            </a:pP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6</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、影响：</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6" name="文本框 15"/>
          <p:cNvSpPr txBox="1"/>
          <p:nvPr>
            <p:custDataLst>
              <p:tags r:id="rId13"/>
            </p:custDataLst>
          </p:nvPr>
        </p:nvSpPr>
        <p:spPr>
          <a:xfrm>
            <a:off x="1492656" y="5342459"/>
            <a:ext cx="11468558" cy="645160"/>
          </a:xfrm>
          <a:prstGeom prst="rect">
            <a:avLst/>
          </a:prstGeom>
          <a:noFill/>
        </p:spPr>
        <p:txBody>
          <a:bodyPr wrap="square">
            <a:spAutoFit/>
          </a:bodyPr>
          <a:p>
            <a:pPr indent="0">
              <a:lnSpc>
                <a:spcPct val="150000"/>
              </a:lnSpc>
              <a:buClr>
                <a:srgbClr val="980D0F"/>
              </a:buClr>
              <a:buFont typeface="Wingdings" panose="05000000000000000000" pitchFamily="2" charset="2"/>
              <a:buNone/>
            </a:pPr>
            <a:r>
              <a:rPr lang="zh-CN" altLang="en-US" sz="2400" b="1">
                <a:solidFill>
                  <a:srgbClr val="1D41D5"/>
                </a:solidFill>
                <a:latin typeface="微软雅黑" panose="020B0503020204020204" charset="-122"/>
                <a:ea typeface="微软雅黑" panose="020B0503020204020204" charset="-122"/>
                <a:cs typeface="微软雅黑" panose="020B0503020204020204" charset="-122"/>
              </a:rPr>
              <a:t>（</a:t>
            </a:r>
            <a:r>
              <a:rPr lang="en-US" altLang="zh-CN" sz="2400" b="1">
                <a:solidFill>
                  <a:srgbClr val="1D41D5"/>
                </a:solidFill>
                <a:latin typeface="微软雅黑" panose="020B0503020204020204" charset="-122"/>
                <a:ea typeface="微软雅黑" panose="020B0503020204020204" charset="-122"/>
                <a:cs typeface="微软雅黑" panose="020B0503020204020204" charset="-122"/>
              </a:rPr>
              <a:t>1</a:t>
            </a:r>
            <a:r>
              <a:rPr lang="zh-CN" altLang="en-US" sz="2400" b="1">
                <a:solidFill>
                  <a:srgbClr val="1D41D5"/>
                </a:solidFill>
                <a:latin typeface="微软雅黑" panose="020B0503020204020204" charset="-122"/>
                <a:ea typeface="微软雅黑" panose="020B0503020204020204" charset="-122"/>
                <a:cs typeface="微软雅黑" panose="020B0503020204020204" charset="-122"/>
              </a:rPr>
              <a:t>）积极：</a:t>
            </a:r>
            <a:r>
              <a:rPr lang="zh-CN" altLang="en-US" sz="2400" b="1">
                <a:latin typeface="微软雅黑" panose="020B0503020204020204" charset="-122"/>
                <a:ea typeface="微软雅黑" panose="020B0503020204020204" charset="-122"/>
                <a:cs typeface="微软雅黑" panose="020B0503020204020204" charset="-122"/>
              </a:rPr>
              <a:t>促进社会经济发展，代表社会发展趋势。</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17" name="文本框 16"/>
          <p:cNvSpPr txBox="1"/>
          <p:nvPr>
            <p:custDataLst>
              <p:tags r:id="rId14"/>
            </p:custDataLst>
          </p:nvPr>
        </p:nvSpPr>
        <p:spPr>
          <a:xfrm>
            <a:off x="1492250" y="5880735"/>
            <a:ext cx="10320655" cy="977265"/>
          </a:xfrm>
          <a:prstGeom prst="rect">
            <a:avLst/>
          </a:prstGeom>
          <a:noFill/>
        </p:spPr>
        <p:txBody>
          <a:bodyPr wrap="square">
            <a:spAutoFit/>
          </a:bodyPr>
          <a:p>
            <a:pPr indent="0">
              <a:lnSpc>
                <a:spcPct val="120000"/>
              </a:lnSpc>
              <a:buClr>
                <a:srgbClr val="980D0F"/>
              </a:buClr>
              <a:buFont typeface="Wingdings" panose="05000000000000000000" pitchFamily="2" charset="2"/>
              <a:buNone/>
            </a:pPr>
            <a:r>
              <a:rPr lang="zh-CN" altLang="en-US" sz="2400" b="1">
                <a:solidFill>
                  <a:srgbClr val="1D41D5"/>
                </a:solidFill>
                <a:latin typeface="微软雅黑" panose="020B0503020204020204" charset="-122"/>
                <a:ea typeface="微软雅黑" panose="020B0503020204020204" charset="-122"/>
                <a:cs typeface="微软雅黑" panose="020B0503020204020204" charset="-122"/>
              </a:rPr>
              <a:t>（</a:t>
            </a:r>
            <a:r>
              <a:rPr lang="en-US" altLang="zh-CN" sz="2400" b="1">
                <a:solidFill>
                  <a:srgbClr val="1D41D5"/>
                </a:solidFill>
                <a:latin typeface="微软雅黑" panose="020B0503020204020204" charset="-122"/>
                <a:ea typeface="微软雅黑" panose="020B0503020204020204" charset="-122"/>
                <a:cs typeface="微软雅黑" panose="020B0503020204020204" charset="-122"/>
              </a:rPr>
              <a:t>2</a:t>
            </a:r>
            <a:r>
              <a:rPr lang="zh-CN" altLang="en-US" sz="2400" b="1">
                <a:solidFill>
                  <a:srgbClr val="1D41D5"/>
                </a:solidFill>
                <a:latin typeface="微软雅黑" panose="020B0503020204020204" charset="-122"/>
                <a:ea typeface="微软雅黑" panose="020B0503020204020204" charset="-122"/>
                <a:cs typeface="微软雅黑" panose="020B0503020204020204" charset="-122"/>
              </a:rPr>
              <a:t>）局限：</a:t>
            </a:r>
            <a:r>
              <a:rPr lang="zh-CN" altLang="en-US" sz="2400" b="1">
                <a:latin typeface="微软雅黑" panose="020B0503020204020204" charset="-122"/>
                <a:ea typeface="微软雅黑" panose="020B0503020204020204" charset="-122"/>
                <a:cs typeface="微软雅黑" panose="020B0503020204020204" charset="-122"/>
              </a:rPr>
              <a:t>但只出现在江南地区个别部门，力量薄弱，仍以自给自足的自然经济占据主导地位，未促成中国社会的转型。</a:t>
            </a:r>
            <a:endParaRPr lang="zh-CN" altLang="en-US" sz="2400" b="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68514" y="660504"/>
            <a:ext cx="3535816" cy="1383665"/>
          </a:xfrm>
          <a:prstGeom prst="rect">
            <a:avLst/>
          </a:prstGeom>
          <a:noFill/>
        </p:spPr>
        <p:txBody>
          <a:bodyPr wrap="square" rtlCol="0">
            <a:spAutoFit/>
          </a:bodyPr>
          <a:lstStyle/>
          <a:p>
            <a:pPr>
              <a:lnSpc>
                <a:spcPct val="150000"/>
              </a:lnSpc>
            </a:pPr>
            <a:r>
              <a:rPr lang="zh-CN" sz="2800" b="1" dirty="0">
                <a:solidFill>
                  <a:schemeClr val="tx1"/>
                </a:solidFill>
                <a:latin typeface="微软雅黑" panose="020B0503020204020204" charset="-122"/>
                <a:ea typeface="微软雅黑" panose="020B0503020204020204" charset="-122"/>
                <a:cs typeface="方正宋三简体" panose="02010601030101010101" charset="-122"/>
              </a:rPr>
              <a:t>农业副产品增多</a:t>
            </a:r>
            <a:endParaRPr lang="zh-CN" sz="2800" b="1" dirty="0">
              <a:solidFill>
                <a:schemeClr val="tx1"/>
              </a:solidFill>
              <a:latin typeface="微软雅黑" panose="020B0503020204020204" charset="-122"/>
              <a:ea typeface="微软雅黑" panose="020B0503020204020204" charset="-122"/>
              <a:cs typeface="方正宋三简体" panose="02010601030101010101" charset="-122"/>
            </a:endParaRPr>
          </a:p>
          <a:p>
            <a:pPr>
              <a:lnSpc>
                <a:spcPct val="150000"/>
              </a:lnSpc>
            </a:pPr>
            <a:r>
              <a:rPr lang="zh-CN" sz="2800" b="1" dirty="0">
                <a:solidFill>
                  <a:schemeClr val="tx1"/>
                </a:solidFill>
                <a:latin typeface="微软雅黑" panose="020B0503020204020204" charset="-122"/>
                <a:ea typeface="微软雅黑" panose="020B0503020204020204" charset="-122"/>
                <a:cs typeface="方正宋三简体" panose="02010601030101010101" charset="-122"/>
              </a:rPr>
              <a:t>手工业产品增多</a:t>
            </a:r>
            <a:endParaRPr lang="zh-CN" sz="2800" b="1" dirty="0">
              <a:solidFill>
                <a:schemeClr val="tx1"/>
              </a:solidFill>
              <a:latin typeface="微软雅黑" panose="020B0503020204020204" charset="-122"/>
              <a:ea typeface="微软雅黑" panose="020B0503020204020204" charset="-122"/>
              <a:cs typeface="方正宋三简体" panose="02010601030101010101" charset="-122"/>
            </a:endParaRPr>
          </a:p>
        </p:txBody>
      </p:sp>
      <p:sp>
        <p:nvSpPr>
          <p:cNvPr id="6" name="文本框 5"/>
          <p:cNvSpPr txBox="1"/>
          <p:nvPr/>
        </p:nvSpPr>
        <p:spPr>
          <a:xfrm>
            <a:off x="4897486" y="1093022"/>
            <a:ext cx="3907857" cy="521970"/>
          </a:xfrm>
          <a:prstGeom prst="rect">
            <a:avLst/>
          </a:prstGeom>
          <a:noFill/>
        </p:spPr>
        <p:txBody>
          <a:bodyPr wrap="square" rtlCol="0" anchor="t">
            <a:spAutoFit/>
          </a:bodyPr>
          <a:lstStyle/>
          <a:p>
            <a:r>
              <a:rPr lang="en-US" altLang="zh-CN" sz="2800" b="1"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2800" b="1" dirty="0">
                <a:solidFill>
                  <a:schemeClr val="tx1"/>
                </a:solidFill>
                <a:latin typeface="微软雅黑" panose="020B0503020204020204" charset="-122"/>
                <a:ea typeface="微软雅黑" panose="020B0503020204020204" charset="-122"/>
                <a:cs typeface="微软雅黑" panose="020B0503020204020204" charset="-122"/>
                <a:sym typeface="+mn-ea"/>
              </a:rPr>
              <a:t>商品</a:t>
            </a:r>
            <a:r>
              <a:rPr lang="en-US" altLang="zh-CN" sz="28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a:solidFill>
                  <a:schemeClr val="tx1"/>
                </a:solidFill>
                <a:latin typeface="微软雅黑" panose="020B0503020204020204" charset="-122"/>
                <a:ea typeface="微软雅黑" panose="020B0503020204020204" charset="-122"/>
                <a:cs typeface="微软雅黑" panose="020B0503020204020204" charset="-122"/>
                <a:sym typeface="+mn-ea"/>
              </a:rPr>
              <a:t>商业繁荣</a:t>
            </a:r>
            <a:endParaRPr lang="zh-CN" altLang="en-US" sz="28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8" name="右大括号 7"/>
          <p:cNvSpPr/>
          <p:nvPr/>
        </p:nvSpPr>
        <p:spPr>
          <a:xfrm>
            <a:off x="4588543" y="892854"/>
            <a:ext cx="125128" cy="984269"/>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22225">
                <a:solidFill>
                  <a:srgbClr val="C00000"/>
                </a:solidFill>
                <a:prstDash val="solid"/>
              </a:ln>
              <a:solidFill>
                <a:schemeClr val="tx1"/>
              </a:solidFill>
              <a:latin typeface="微软雅黑" panose="020B0503020204020204" charset="-122"/>
              <a:ea typeface="微软雅黑" panose="020B0503020204020204" charset="-122"/>
            </a:endParaRPr>
          </a:p>
        </p:txBody>
      </p:sp>
      <p:sp>
        <p:nvSpPr>
          <p:cNvPr id="4" name="矩形 3"/>
          <p:cNvSpPr/>
          <p:nvPr/>
        </p:nvSpPr>
        <p:spPr>
          <a:xfrm>
            <a:off x="630454" y="2078184"/>
            <a:ext cx="10931091" cy="953135"/>
          </a:xfrm>
          <a:prstGeom prst="rect">
            <a:avLst/>
          </a:prstGeom>
          <a:noFill/>
          <a:effectLst/>
        </p:spPr>
        <p:txBody>
          <a:bodyPr wrap="square">
            <a:spAutoFit/>
          </a:bodyPr>
          <a:p>
            <a:pPr lvl="0" fontAlgn="auto">
              <a:lnSpc>
                <a:spcPct val="100000"/>
              </a:lnSpc>
            </a:pPr>
            <a:r>
              <a:rPr lang="zh-CN" altLang="en-US" sz="2800" dirty="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思考：古代商业进一步繁荣还有哪些条件？结合教材简述明清商业繁荣的</a:t>
            </a:r>
            <a:r>
              <a:rPr lang="zh-CN" altLang="en-US" sz="2800" dirty="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表现？</a:t>
            </a:r>
            <a:endParaRPr lang="zh-CN" altLang="en-US" sz="2800" dirty="0">
              <a:solidFill>
                <a:srgbClr val="0000CC"/>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7" name="矩形 6"/>
          <p:cNvSpPr/>
          <p:nvPr/>
        </p:nvSpPr>
        <p:spPr>
          <a:xfrm>
            <a:off x="189776" y="76662"/>
            <a:ext cx="3312730" cy="583565"/>
          </a:xfrm>
          <a:prstGeom prst="rect">
            <a:avLst/>
          </a:prstGeom>
        </p:spPr>
        <p:txBody>
          <a:bodyPr wrap="square">
            <a:spAutoFit/>
          </a:bodyPr>
          <a:p>
            <a:pPr lvl="0" algn="l">
              <a:spcBef>
                <a:spcPct val="35000"/>
              </a:spcBef>
              <a:buClrTx/>
              <a:buSzTx/>
              <a:buFontTx/>
            </a:pPr>
            <a:r>
              <a:rPr lang="en-US" altLang="zh-CN" sz="3200" b="1" dirty="0">
                <a:ln w="0"/>
                <a:solidFill>
                  <a:srgbClr val="C16468"/>
                </a:solidFill>
                <a:effectLst/>
                <a:latin typeface="微软雅黑" panose="020B0503020204020204" charset="-122"/>
                <a:ea typeface="微软雅黑" panose="020B0503020204020204" charset="-122"/>
              </a:rPr>
              <a:t>3</a:t>
            </a:r>
            <a:r>
              <a:rPr lang="zh-CN" altLang="en-US" sz="3200" b="1" dirty="0">
                <a:ln w="0"/>
                <a:solidFill>
                  <a:srgbClr val="C16468"/>
                </a:solidFill>
                <a:effectLst/>
                <a:latin typeface="微软雅黑" panose="020B0503020204020204" charset="-122"/>
                <a:ea typeface="微软雅黑" panose="020B0503020204020204" charset="-122"/>
              </a:rPr>
              <a:t>、商业</a:t>
            </a:r>
            <a:endParaRPr lang="zh-CN" altLang="en-US" sz="3200" b="1" dirty="0">
              <a:ln w="0"/>
              <a:solidFill>
                <a:srgbClr val="C16468"/>
              </a:solidFill>
              <a:effectLst/>
              <a:latin typeface="微软雅黑" panose="020B0503020204020204" charset="-122"/>
              <a:ea typeface="微软雅黑" panose="020B0503020204020204" charset="-122"/>
            </a:endParaRPr>
          </a:p>
        </p:txBody>
      </p:sp>
      <p:sp>
        <p:nvSpPr>
          <p:cNvPr id="11" name="TextBox 26"/>
          <p:cNvSpPr txBox="1"/>
          <p:nvPr/>
        </p:nvSpPr>
        <p:spPr>
          <a:xfrm>
            <a:off x="848859" y="3433427"/>
            <a:ext cx="3901409" cy="2461260"/>
          </a:xfrm>
          <a:prstGeom prst="rect">
            <a:avLst/>
          </a:prstGeom>
          <a:noFill/>
        </p:spPr>
        <p:txBody>
          <a:bodyPr wrap="square" rtlCol="0">
            <a:spAutoFit/>
          </a:bodyPr>
          <a:p>
            <a:pPr>
              <a:spcBef>
                <a:spcPct val="50000"/>
              </a:spcBef>
            </a:pPr>
            <a:r>
              <a:rPr lang="zh-CN" altLang="en-US" sz="2800" b="1" dirty="0">
                <a:latin typeface="微软雅黑" panose="020B0503020204020204" charset="-122"/>
                <a:ea typeface="微软雅黑" panose="020B0503020204020204" charset="-122"/>
                <a:cs typeface="微软雅黑" panose="020B0503020204020204" charset="-122"/>
              </a:rPr>
              <a:t>商人</a:t>
            </a:r>
            <a:endParaRPr lang="zh-CN" altLang="en-US" sz="2800" b="1" dirty="0">
              <a:latin typeface="微软雅黑" panose="020B0503020204020204" charset="-122"/>
              <a:ea typeface="微软雅黑" panose="020B0503020204020204" charset="-122"/>
              <a:cs typeface="微软雅黑" panose="020B0503020204020204" charset="-122"/>
            </a:endParaRPr>
          </a:p>
          <a:p>
            <a:pPr>
              <a:spcBef>
                <a:spcPct val="50000"/>
              </a:spcBef>
            </a:pPr>
            <a:r>
              <a:rPr lang="zh-CN" altLang="en-US" sz="2800" b="1" dirty="0">
                <a:latin typeface="微软雅黑" panose="020B0503020204020204" charset="-122"/>
                <a:ea typeface="微软雅黑" panose="020B0503020204020204" charset="-122"/>
                <a:cs typeface="微软雅黑" panose="020B0503020204020204" charset="-122"/>
              </a:rPr>
              <a:t>交通</a:t>
            </a:r>
            <a:endParaRPr lang="zh-CN" altLang="en-US" sz="2800" b="1" dirty="0">
              <a:latin typeface="微软雅黑" panose="020B0503020204020204" charset="-122"/>
              <a:ea typeface="微软雅黑" panose="020B0503020204020204" charset="-122"/>
              <a:cs typeface="微软雅黑" panose="020B0503020204020204" charset="-122"/>
            </a:endParaRPr>
          </a:p>
          <a:p>
            <a:pPr>
              <a:spcBef>
                <a:spcPct val="50000"/>
              </a:spcBef>
            </a:pPr>
            <a:r>
              <a:rPr lang="zh-CN" altLang="en-US" sz="2800" b="1" dirty="0">
                <a:latin typeface="微软雅黑" panose="020B0503020204020204" charset="-122"/>
                <a:ea typeface="微软雅黑" panose="020B0503020204020204" charset="-122"/>
                <a:cs typeface="微软雅黑" panose="020B0503020204020204" charset="-122"/>
              </a:rPr>
              <a:t>市场（国内、国外）</a:t>
            </a:r>
            <a:endParaRPr lang="zh-CN" altLang="en-US" sz="2800" b="1" dirty="0">
              <a:latin typeface="微软雅黑" panose="020B0503020204020204" charset="-122"/>
              <a:ea typeface="微软雅黑" panose="020B0503020204020204" charset="-122"/>
              <a:cs typeface="微软雅黑" panose="020B0503020204020204" charset="-122"/>
            </a:endParaRPr>
          </a:p>
          <a:p>
            <a:pPr>
              <a:spcBef>
                <a:spcPct val="50000"/>
              </a:spcBef>
            </a:pPr>
            <a:r>
              <a:rPr lang="zh-CN" altLang="en-US" sz="2800" b="1" dirty="0">
                <a:latin typeface="微软雅黑" panose="020B0503020204020204" charset="-122"/>
                <a:ea typeface="微软雅黑" panose="020B0503020204020204" charset="-122"/>
                <a:cs typeface="微软雅黑" panose="020B0503020204020204" charset="-122"/>
              </a:rPr>
              <a:t>货币</a:t>
            </a:r>
            <a:r>
              <a:rPr lang="en-US" altLang="zh-CN" sz="2800" b="1" dirty="0">
                <a:latin typeface="微软雅黑" panose="020B0503020204020204" charset="-122"/>
                <a:ea typeface="微软雅黑" panose="020B0503020204020204" charset="-122"/>
                <a:cs typeface="微软雅黑" panose="020B0503020204020204" charset="-122"/>
              </a:rPr>
              <a:t>/</a:t>
            </a:r>
            <a:r>
              <a:rPr lang="zh-CN" altLang="en-US" sz="2800" b="1" dirty="0">
                <a:latin typeface="微软雅黑" panose="020B0503020204020204" charset="-122"/>
                <a:ea typeface="微软雅黑" panose="020B0503020204020204" charset="-122"/>
                <a:cs typeface="微软雅黑" panose="020B0503020204020204" charset="-122"/>
              </a:rPr>
              <a:t>资金</a:t>
            </a:r>
            <a:endParaRPr lang="zh-CN" altLang="en-US" sz="2800" b="1" dirty="0">
              <a:latin typeface="微软雅黑" panose="020B0503020204020204" charset="-122"/>
              <a:ea typeface="微软雅黑" panose="020B0503020204020204" charset="-122"/>
              <a:cs typeface="微软雅黑" panose="020B0503020204020204" charset="-122"/>
            </a:endParaRPr>
          </a:p>
        </p:txBody>
      </p:sp>
      <p:sp>
        <p:nvSpPr>
          <p:cNvPr id="12" name="箭头: 右 2"/>
          <p:cNvSpPr/>
          <p:nvPr/>
        </p:nvSpPr>
        <p:spPr>
          <a:xfrm>
            <a:off x="4650788" y="3545221"/>
            <a:ext cx="771611" cy="29838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sz="2800">
              <a:latin typeface="微软雅黑" panose="020B0503020204020204" charset="-122"/>
              <a:ea typeface="微软雅黑" panose="020B0503020204020204" charset="-122"/>
            </a:endParaRPr>
          </a:p>
        </p:txBody>
      </p:sp>
      <p:sp>
        <p:nvSpPr>
          <p:cNvPr id="13" name="箭头: 右 3"/>
          <p:cNvSpPr/>
          <p:nvPr/>
        </p:nvSpPr>
        <p:spPr>
          <a:xfrm>
            <a:off x="4650788" y="4270912"/>
            <a:ext cx="771611" cy="29838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sz="2800">
              <a:latin typeface="微软雅黑" panose="020B0503020204020204" charset="-122"/>
              <a:ea typeface="微软雅黑" panose="020B0503020204020204" charset="-122"/>
            </a:endParaRPr>
          </a:p>
        </p:txBody>
      </p:sp>
      <p:sp>
        <p:nvSpPr>
          <p:cNvPr id="14" name="箭头: 右 4"/>
          <p:cNvSpPr/>
          <p:nvPr/>
        </p:nvSpPr>
        <p:spPr>
          <a:xfrm>
            <a:off x="4650788" y="4966369"/>
            <a:ext cx="771611" cy="29838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sz="2800">
              <a:latin typeface="微软雅黑" panose="020B0503020204020204" charset="-122"/>
              <a:ea typeface="微软雅黑" panose="020B0503020204020204" charset="-122"/>
            </a:endParaRPr>
          </a:p>
        </p:txBody>
      </p:sp>
      <p:sp>
        <p:nvSpPr>
          <p:cNvPr id="15" name="箭头: 右 7"/>
          <p:cNvSpPr/>
          <p:nvPr/>
        </p:nvSpPr>
        <p:spPr>
          <a:xfrm>
            <a:off x="4650788" y="5661838"/>
            <a:ext cx="771611" cy="29838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sz="2800">
              <a:latin typeface="微软雅黑" panose="020B0503020204020204" charset="-122"/>
              <a:ea typeface="微软雅黑" panose="020B0503020204020204" charset="-122"/>
            </a:endParaRPr>
          </a:p>
        </p:txBody>
      </p:sp>
      <p:sp>
        <p:nvSpPr>
          <p:cNvPr id="16" name="文本框 15"/>
          <p:cNvSpPr txBox="1"/>
          <p:nvPr/>
        </p:nvSpPr>
        <p:spPr>
          <a:xfrm>
            <a:off x="5940506" y="5550045"/>
            <a:ext cx="3124305" cy="953135"/>
          </a:xfrm>
          <a:prstGeom prst="rect">
            <a:avLst/>
          </a:prstGeom>
          <a:solidFill>
            <a:schemeClr val="accent4">
              <a:lumMod val="20000"/>
              <a:lumOff val="80000"/>
            </a:schemeClr>
          </a:solidFill>
          <a:effectLst>
            <a:outerShdw blurRad="50800" dist="50800" dir="5400000" algn="ctr" rotWithShape="0">
              <a:srgbClr val="000000">
                <a:alpha val="52000"/>
              </a:srgbClr>
            </a:outerShdw>
          </a:effectLst>
        </p:spPr>
        <p:txBody>
          <a:bodyPr wrap="square" rtlCol="0">
            <a:spAutoFit/>
          </a:bodyPr>
          <a:p>
            <a:r>
              <a:rPr lang="zh-CN" altLang="en-US" sz="2800" b="1" dirty="0">
                <a:latin typeface="微软雅黑" panose="020B0503020204020204" charset="-122"/>
                <a:ea typeface="微软雅黑" panose="020B0503020204020204" charset="-122"/>
              </a:rPr>
              <a:t>白银成为普遍货币（白银</a:t>
            </a:r>
            <a:r>
              <a:rPr lang="zh-CN" altLang="en-US" sz="2800" b="1" dirty="0">
                <a:latin typeface="微软雅黑" panose="020B0503020204020204" charset="-122"/>
                <a:ea typeface="微软雅黑" panose="020B0503020204020204" charset="-122"/>
              </a:rPr>
              <a:t>货币化）</a:t>
            </a:r>
            <a:endParaRPr lang="zh-CN" altLang="en-US" sz="2800" b="1" dirty="0">
              <a:latin typeface="微软雅黑" panose="020B0503020204020204" charset="-122"/>
              <a:ea typeface="微软雅黑" panose="020B0503020204020204" charset="-122"/>
            </a:endParaRPr>
          </a:p>
        </p:txBody>
      </p:sp>
      <p:sp>
        <p:nvSpPr>
          <p:cNvPr id="18" name="文本框 17"/>
          <p:cNvSpPr txBox="1"/>
          <p:nvPr/>
        </p:nvSpPr>
        <p:spPr>
          <a:xfrm>
            <a:off x="5940506" y="4159119"/>
            <a:ext cx="5330811" cy="521970"/>
          </a:xfrm>
          <a:prstGeom prst="rect">
            <a:avLst/>
          </a:prstGeom>
          <a:solidFill>
            <a:schemeClr val="accent4">
              <a:lumMod val="20000"/>
              <a:lumOff val="80000"/>
            </a:schemeClr>
          </a:solidFill>
          <a:effectLst>
            <a:outerShdw blurRad="50800" dist="50800" dir="5400000" algn="ctr" rotWithShape="0">
              <a:srgbClr val="000000">
                <a:alpha val="52000"/>
              </a:srgbClr>
            </a:outerShdw>
          </a:effectLst>
        </p:spPr>
        <p:txBody>
          <a:bodyPr wrap="square" rtlCol="0">
            <a:spAutoFit/>
          </a:bodyPr>
          <a:p>
            <a:r>
              <a:rPr lang="zh-CN" altLang="en-US" sz="2800" b="1" dirty="0">
                <a:latin typeface="微软雅黑" panose="020B0503020204020204" charset="-122"/>
                <a:ea typeface="微软雅黑" panose="020B0503020204020204" charset="-122"/>
              </a:rPr>
              <a:t>长途、大额贸易发展；丝绸之路</a:t>
            </a:r>
            <a:endParaRPr lang="zh-CN" altLang="en-US" sz="2800" b="1" dirty="0">
              <a:latin typeface="微软雅黑" panose="020B0503020204020204" charset="-122"/>
              <a:ea typeface="微软雅黑" panose="020B0503020204020204" charset="-122"/>
            </a:endParaRPr>
          </a:p>
        </p:txBody>
      </p:sp>
      <p:sp>
        <p:nvSpPr>
          <p:cNvPr id="19" name="文本框 18"/>
          <p:cNvSpPr txBox="1"/>
          <p:nvPr/>
        </p:nvSpPr>
        <p:spPr>
          <a:xfrm>
            <a:off x="5940506" y="4854575"/>
            <a:ext cx="5562600" cy="521970"/>
          </a:xfrm>
          <a:prstGeom prst="rect">
            <a:avLst/>
          </a:prstGeom>
          <a:solidFill>
            <a:schemeClr val="accent4">
              <a:lumMod val="20000"/>
              <a:lumOff val="80000"/>
            </a:schemeClr>
          </a:solidFill>
          <a:effectLst>
            <a:outerShdw blurRad="50800" dist="50800" dir="5400000" algn="ctr" rotWithShape="0">
              <a:srgbClr val="000000">
                <a:alpha val="52000"/>
              </a:srgbClr>
            </a:outerShdw>
          </a:effectLst>
        </p:spPr>
        <p:txBody>
          <a:bodyPr wrap="square" rtlCol="0">
            <a:spAutoFit/>
          </a:bodyPr>
          <a:p>
            <a:pPr algn="ctr"/>
            <a:r>
              <a:rPr lang="zh-CN" altLang="en-US" sz="2800" b="1" dirty="0">
                <a:latin typeface="微软雅黑" panose="020B0503020204020204" charset="-122"/>
                <a:ea typeface="微软雅黑" panose="020B0503020204020204" charset="-122"/>
              </a:rPr>
              <a:t>工商业市镇兴起；商品远销海外</a:t>
            </a:r>
            <a:endParaRPr lang="zh-CN" altLang="en-US" sz="2800" b="1" dirty="0">
              <a:latin typeface="微软雅黑" panose="020B0503020204020204" charset="-122"/>
              <a:ea typeface="微软雅黑" panose="020B0503020204020204" charset="-122"/>
            </a:endParaRPr>
          </a:p>
        </p:txBody>
      </p:sp>
      <p:sp>
        <p:nvSpPr>
          <p:cNvPr id="20" name="文本框 19"/>
          <p:cNvSpPr txBox="1"/>
          <p:nvPr/>
        </p:nvSpPr>
        <p:spPr>
          <a:xfrm>
            <a:off x="5940506" y="3433427"/>
            <a:ext cx="2731990" cy="521970"/>
          </a:xfrm>
          <a:prstGeom prst="rect">
            <a:avLst/>
          </a:prstGeom>
          <a:solidFill>
            <a:schemeClr val="accent4">
              <a:lumMod val="20000"/>
              <a:lumOff val="80000"/>
            </a:schemeClr>
          </a:solidFill>
          <a:effectLst>
            <a:outerShdw blurRad="50800" dist="50800" dir="5400000" algn="ctr" rotWithShape="0">
              <a:srgbClr val="000000">
                <a:alpha val="52000"/>
              </a:srgbClr>
            </a:outerShdw>
          </a:effectLst>
        </p:spPr>
        <p:txBody>
          <a:bodyPr wrap="square" rtlCol="0">
            <a:spAutoFit/>
          </a:bodyPr>
          <a:p>
            <a:r>
              <a:rPr lang="zh-CN" altLang="en-US" sz="2800" b="1" dirty="0">
                <a:latin typeface="微软雅黑" panose="020B0503020204020204" charset="-122"/>
                <a:ea typeface="微软雅黑" panose="020B0503020204020204" charset="-122"/>
              </a:rPr>
              <a:t>地域性商帮兴起</a:t>
            </a:r>
            <a:endParaRPr lang="zh-CN" altLang="en-US" sz="2800" b="1" dirty="0">
              <a:latin typeface="微软雅黑" panose="020B0503020204020204" charset="-122"/>
              <a:ea typeface="微软雅黑" panose="020B0503020204020204" charset="-122"/>
            </a:endParaRPr>
          </a:p>
        </p:txBody>
      </p:sp>
      <p:sp>
        <p:nvSpPr>
          <p:cNvPr id="17" name="文本框 16"/>
          <p:cNvSpPr txBox="1"/>
          <p:nvPr>
            <p:custDataLst>
              <p:tags r:id="rId1"/>
            </p:custDataLst>
          </p:nvPr>
        </p:nvSpPr>
        <p:spPr>
          <a:xfrm>
            <a:off x="2870835" y="203200"/>
            <a:ext cx="7091680" cy="487680"/>
          </a:xfrm>
          <a:prstGeom prst="rect">
            <a:avLst/>
          </a:prstGeom>
          <a:noFill/>
        </p:spPr>
        <p:txBody>
          <a:bodyPr wrap="none" rtlCol="0">
            <a:noAutofit/>
          </a:bodyPr>
          <a:p>
            <a:pPr>
              <a:lnSpc>
                <a:spcPct val="60000"/>
              </a:lnSpc>
            </a:pPr>
            <a:r>
              <a:rPr lang="zh-CN" altLang="en-US" sz="3200" b="1">
                <a:solidFill>
                  <a:srgbClr val="FF0000"/>
                </a:solidFill>
                <a:latin typeface="微软雅黑" panose="020B0503020204020204" charset="-122"/>
                <a:ea typeface="微软雅黑" panose="020B0503020204020204" charset="-122"/>
                <a:cs typeface="华文新魏" panose="02010800040101010101" charset="-122"/>
              </a:rPr>
              <a:t>明朝后期起，商品经济进入新的繁荣期</a:t>
            </a:r>
            <a:endParaRPr lang="zh-CN" altLang="en-US" sz="3200" b="1">
              <a:solidFill>
                <a:srgbClr val="FF0000"/>
              </a:solidFill>
              <a:latin typeface="微软雅黑" panose="020B0503020204020204" charset="-122"/>
              <a:ea typeface="微软雅黑" panose="020B0503020204020204" charset="-122"/>
              <a:cs typeface="华文新魏"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11" grpId="0"/>
      <p:bldP spid="12" grpId="0" bldLvl="0" animBg="1"/>
      <p:bldP spid="13" grpId="0" bldLvl="0" animBg="1"/>
      <p:bldP spid="14" grpId="0" bldLvl="0" animBg="1"/>
      <p:bldP spid="15" grpId="0" bldLvl="0" animBg="1"/>
      <p:bldP spid="16" grpId="0" bldLvl="0" animBg="1"/>
      <p:bldP spid="18" grpId="0" bldLvl="0" animBg="1"/>
      <p:bldP spid="19" grpId="0" bldLvl="0" animBg="1"/>
      <p:bldP spid="20" grpId="0" bldLvl="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48920" y="646430"/>
            <a:ext cx="11879580" cy="3538220"/>
          </a:xfrm>
          <a:prstGeom prst="rect">
            <a:avLst/>
          </a:prstGeom>
          <a:noFill/>
          <a:ln>
            <a:solidFill>
              <a:schemeClr val="tx1">
                <a:lumMod val="50000"/>
                <a:lumOff val="50000"/>
              </a:schemeClr>
            </a:solidFill>
            <a:prstDash val="lgDash"/>
          </a:ln>
        </p:spPr>
        <p:txBody>
          <a:bodyPr wrap="square" rtlCol="0">
            <a:spAutoFit/>
          </a:bodyPr>
          <a:lstStyle/>
          <a:p>
            <a:pPr indent="457200" fontAlgn="auto">
              <a:lnSpc>
                <a:spcPct val="100000"/>
              </a:lnSpc>
              <a:spcBef>
                <a:spcPct val="0"/>
              </a:spcBef>
              <a:spcAft>
                <a:spcPct val="0"/>
              </a:spcAft>
            </a:pPr>
            <a:r>
              <a:rPr lang="zh-CN" altLang="en-US" sz="2800" b="1">
                <a:latin typeface="楷体" panose="02010609060101010101" charset="-122"/>
                <a:ea typeface="楷体" panose="02010609060101010101" charset="-122"/>
                <a:cs typeface="楷体" panose="02010609060101010101" charset="-122"/>
              </a:rPr>
              <a:t>明清两朝，尽管人均收入水平并没有出现显著的增长，人口和经济却是在大幅度地扩张。在</a:t>
            </a:r>
            <a:r>
              <a:rPr lang="zh-CN" altLang="en-US" sz="2800" b="1">
                <a:solidFill>
                  <a:srgbClr val="FF0000"/>
                </a:solidFill>
                <a:latin typeface="楷体" panose="02010609060101010101" charset="-122"/>
                <a:ea typeface="楷体" panose="02010609060101010101" charset="-122"/>
                <a:cs typeface="楷体" panose="02010609060101010101" charset="-122"/>
              </a:rPr>
              <a:t>低价值的铜钱无法满足经济和人口扩张对货币的需</a:t>
            </a:r>
            <a:r>
              <a:rPr lang="zh-CN" altLang="en-US" sz="2800" b="1">
                <a:latin typeface="楷体" panose="02010609060101010101" charset="-122"/>
                <a:ea typeface="楷体" panose="02010609060101010101" charset="-122"/>
                <a:cs typeface="楷体" panose="02010609060101010101" charset="-122"/>
              </a:rPr>
              <a:t>要，纸币发行又免不了通货膨胀的情况下，明清两朝只能寄希望于渐成气候的白银，这却导致在</a:t>
            </a:r>
            <a:r>
              <a:rPr lang="en-US" altLang="zh-CN" sz="2800" b="1">
                <a:latin typeface="楷体" panose="02010609060101010101" charset="-122"/>
                <a:ea typeface="楷体" panose="02010609060101010101" charset="-122"/>
                <a:cs typeface="楷体" panose="02010609060101010101" charset="-122"/>
              </a:rPr>
              <a:t>16</a:t>
            </a:r>
            <a:r>
              <a:rPr lang="zh-CN" altLang="en-US" sz="2800" b="1">
                <a:latin typeface="楷体" panose="02010609060101010101" charset="-122"/>
                <a:ea typeface="楷体" panose="02010609060101010101" charset="-122"/>
                <a:cs typeface="楷体" panose="02010609060101010101" charset="-122"/>
              </a:rPr>
              <a:t>世纪中叶前后，出现了</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的银荒。但也恰在此时，世界也发生着巨大的变化，美洲银矿的意外发掘</a:t>
            </a:r>
            <a:r>
              <a:rPr lang="zh-CN" altLang="en-US" sz="2800" b="1">
                <a:solidFill>
                  <a:srgbClr val="FF0000"/>
                </a:solidFill>
                <a:latin typeface="楷体" panose="02010609060101010101" charset="-122"/>
                <a:ea typeface="楷体" panose="02010609060101010101" charset="-122"/>
                <a:cs typeface="楷体" panose="02010609060101010101" charset="-122"/>
              </a:rPr>
              <a:t>解决了当时中国的货币饥渴问题</a:t>
            </a:r>
            <a:r>
              <a:rPr lang="zh-CN" altLang="en-US" sz="2800" b="1">
                <a:latin typeface="楷体" panose="02010609060101010101" charset="-122"/>
                <a:ea typeface="楷体" panose="02010609060101010101" charset="-122"/>
                <a:cs typeface="楷体" panose="02010609060101010101" charset="-122"/>
              </a:rPr>
              <a:t>。</a:t>
            </a:r>
            <a:endParaRPr lang="zh-CN" altLang="en-US" sz="2800" b="1">
              <a:latin typeface="楷体" panose="02010609060101010101" charset="-122"/>
              <a:ea typeface="楷体" panose="02010609060101010101" charset="-122"/>
              <a:cs typeface="楷体" panose="02010609060101010101" charset="-122"/>
            </a:endParaRPr>
          </a:p>
          <a:p>
            <a:pPr indent="457200" algn="r" fontAlgn="auto">
              <a:lnSpc>
                <a:spcPct val="100000"/>
              </a:lnSpc>
              <a:spcBef>
                <a:spcPct val="0"/>
              </a:spcBef>
              <a:spcAft>
                <a:spcPct val="0"/>
              </a:spcAft>
            </a:pP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汤金旭、张光：《从纸币帝国到白银帝国</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近代中国衰落的货币制度成因》</a:t>
            </a:r>
            <a:endParaRPr lang="zh-CN" altLang="en-US" sz="2800" b="1">
              <a:latin typeface="楷体" panose="02010609060101010101" charset="-122"/>
              <a:ea typeface="楷体" panose="02010609060101010101" charset="-122"/>
              <a:cs typeface="楷体" panose="02010609060101010101" charset="-122"/>
            </a:endParaRPr>
          </a:p>
        </p:txBody>
      </p:sp>
      <p:sp>
        <p:nvSpPr>
          <p:cNvPr id="14" name="文本框 13"/>
          <p:cNvSpPr txBox="1"/>
          <p:nvPr>
            <p:custDataLst>
              <p:tags r:id="rId2"/>
            </p:custDataLst>
          </p:nvPr>
        </p:nvSpPr>
        <p:spPr>
          <a:xfrm>
            <a:off x="248920" y="4226560"/>
            <a:ext cx="11879580" cy="521970"/>
          </a:xfrm>
          <a:prstGeom prst="rect">
            <a:avLst/>
          </a:prstGeom>
          <a:solidFill>
            <a:srgbClr val="FFFF00"/>
          </a:solidFill>
        </p:spPr>
        <p:txBody>
          <a:bodyPr wrap="square" rtlCol="0">
            <a:spAutoFit/>
          </a:bodyPr>
          <a:lstStyle/>
          <a:p>
            <a:pPr algn="ctr"/>
            <a:r>
              <a:rPr lang="zh-CN" altLang="en-US" sz="2800" b="1">
                <a:solidFill>
                  <a:srgbClr val="0070C0"/>
                </a:solidFill>
                <a:latin typeface="微软雅黑" panose="020B0503020204020204" charset="-122"/>
                <a:ea typeface="微软雅黑" panose="020B0503020204020204" charset="-122"/>
                <a:sym typeface="+mn-ea"/>
              </a:rPr>
              <a:t>思考：为什么在明清两朝出现了白银货币化现象？</a:t>
            </a:r>
            <a:endParaRPr lang="zh-CN" altLang="en-US" sz="2800" b="1">
              <a:solidFill>
                <a:srgbClr val="0070C0"/>
              </a:solidFill>
              <a:latin typeface="微软雅黑" panose="020B0503020204020204" charset="-122"/>
              <a:ea typeface="微软雅黑" panose="020B0503020204020204" charset="-122"/>
              <a:sym typeface="+mn-ea"/>
            </a:endParaRPr>
          </a:p>
        </p:txBody>
      </p:sp>
      <p:sp>
        <p:nvSpPr>
          <p:cNvPr id="5" name="文本框 4"/>
          <p:cNvSpPr txBox="1"/>
          <p:nvPr>
            <p:custDataLst>
              <p:tags r:id="rId3"/>
            </p:custDataLst>
          </p:nvPr>
        </p:nvSpPr>
        <p:spPr>
          <a:xfrm>
            <a:off x="592455" y="4986020"/>
            <a:ext cx="11192510" cy="1383665"/>
          </a:xfrm>
          <a:prstGeom prst="rect">
            <a:avLst/>
          </a:prstGeom>
          <a:noFill/>
        </p:spPr>
        <p:txBody>
          <a:bodyPr wrap="square" rtlCol="0" anchor="t">
            <a:spAutoFit/>
          </a:bodyPr>
          <a:lstStyle/>
          <a:p>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①商品经济的繁荣；</a:t>
            </a:r>
            <a:r>
              <a:rPr lang="en-US" altLang="zh-CN" sz="2800" b="1">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②海外贸易的发展；</a:t>
            </a:r>
            <a:endPar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endParaRPr>
          </a:p>
          <a:p>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③新航路开辟后白银大量流入中国；</a:t>
            </a:r>
            <a:r>
              <a:rPr lang="en-US" altLang="zh-CN" sz="2800" b="1">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④美洲银矿的发掘；</a:t>
            </a:r>
            <a:endPar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endParaRPr>
          </a:p>
          <a:p>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⑤纸币的崩溃或过度发行引发通货膨胀；</a:t>
            </a:r>
            <a:r>
              <a:rPr lang="en-US" altLang="zh-CN" sz="2800" b="1">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⑥白银自身的货币特点</a:t>
            </a:r>
            <a:endPar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248920" y="82550"/>
            <a:ext cx="6096000" cy="583565"/>
          </a:xfrm>
          <a:prstGeom prst="rect">
            <a:avLst/>
          </a:prstGeom>
          <a:noFill/>
        </p:spPr>
        <p:txBody>
          <a:bodyPr wrap="square" rtlCol="0" anchor="t">
            <a:spAutoFit/>
          </a:bodyPr>
          <a:p>
            <a:r>
              <a:rPr lang="zh-CN" altLang="en-US" sz="3200" b="1">
                <a:solidFill>
                  <a:srgbClr val="FF0000"/>
                </a:solidFill>
                <a:latin typeface="微软雅黑" panose="020B0503020204020204" charset="-122"/>
                <a:ea typeface="微软雅黑" panose="020B0503020204020204" charset="-122"/>
                <a:sym typeface="+mn-ea"/>
              </a:rPr>
              <a:t>补充：</a:t>
            </a:r>
            <a:r>
              <a:rPr lang="zh-CN" altLang="en-US" sz="3200" b="1">
                <a:solidFill>
                  <a:schemeClr val="tx1"/>
                </a:solidFill>
                <a:latin typeface="微软雅黑" panose="020B0503020204020204" charset="-122"/>
                <a:ea typeface="微软雅黑" panose="020B0503020204020204" charset="-122"/>
                <a:sym typeface="+mn-ea"/>
              </a:rPr>
              <a:t>白银货币化</a:t>
            </a:r>
            <a:endParaRPr lang="zh-CN" altLang="en-US" sz="3200" b="1">
              <a:solidFill>
                <a:schemeClr val="tx1"/>
              </a:solidFill>
              <a:latin typeface="微软雅黑" panose="020B0503020204020204" charset="-122"/>
              <a:ea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1"/>
          <p:cNvSpPr txBox="1"/>
          <p:nvPr>
            <p:custDataLst>
              <p:tags r:id="rId1"/>
            </p:custDataLst>
          </p:nvPr>
        </p:nvSpPr>
        <p:spPr>
          <a:xfrm>
            <a:off x="519787" y="4637782"/>
            <a:ext cx="11521280" cy="1814830"/>
          </a:xfrm>
          <a:prstGeom prst="rect">
            <a:avLst/>
          </a:prstGeom>
          <a:noFill/>
        </p:spPr>
        <p:txBody>
          <a:bodyPr wrap="square">
            <a:spAutoFit/>
          </a:bodyPr>
          <a:lstStyle/>
          <a:p>
            <a:pPr indent="0" fontAlgn="auto">
              <a:lnSpc>
                <a:spcPct val="100000"/>
              </a:lnSpc>
            </a:pPr>
            <a:r>
              <a:rPr lang="zh-CN" altLang="en-US" sz="2800" b="1" smtClean="0">
                <a:solidFill>
                  <a:schemeClr val="tx1"/>
                </a:solidFill>
                <a:latin typeface="微软雅黑" panose="020B0503020204020204" charset="-122"/>
                <a:ea typeface="微软雅黑" panose="020B0503020204020204" charset="-122"/>
              </a:rPr>
              <a:t>①经济：小</a:t>
            </a:r>
            <a:r>
              <a:rPr lang="zh-CN" altLang="en-US" sz="2800" b="1">
                <a:solidFill>
                  <a:schemeClr val="tx1"/>
                </a:solidFill>
                <a:latin typeface="微软雅黑" panose="020B0503020204020204" charset="-122"/>
                <a:ea typeface="微软雅黑" panose="020B0503020204020204" charset="-122"/>
              </a:rPr>
              <a:t>农经济占据压倒优势</a:t>
            </a:r>
            <a:r>
              <a:rPr lang="zh-CN" altLang="en-US" sz="2800" b="1" smtClean="0">
                <a:latin typeface="微软雅黑" panose="020B0503020204020204" charset="-122"/>
                <a:ea typeface="微软雅黑" panose="020B0503020204020204" charset="-122"/>
              </a:rPr>
              <a:t>；</a:t>
            </a:r>
            <a:endParaRPr lang="zh-CN" altLang="en-US" sz="2800" b="1" smtClean="0">
              <a:latin typeface="微软雅黑" panose="020B0503020204020204" charset="-122"/>
              <a:ea typeface="微软雅黑" panose="020B0503020204020204" charset="-122"/>
            </a:endParaRPr>
          </a:p>
          <a:p>
            <a:pPr indent="0" fontAlgn="auto">
              <a:lnSpc>
                <a:spcPct val="100000"/>
              </a:lnSpc>
            </a:pPr>
            <a:r>
              <a:rPr lang="zh-CN" altLang="en-US" sz="2800" b="1" smtClean="0">
                <a:latin typeface="微软雅黑" panose="020B0503020204020204" charset="-122"/>
                <a:ea typeface="微软雅黑" panose="020B0503020204020204" charset="-122"/>
              </a:rPr>
              <a:t>（</a:t>
            </a:r>
            <a:r>
              <a:rPr lang="zh-CN" altLang="en-US" sz="2800" b="1" smtClean="0">
                <a:solidFill>
                  <a:srgbClr val="FF0000"/>
                </a:solidFill>
                <a:latin typeface="微软雅黑" panose="020B0503020204020204" charset="-122"/>
                <a:ea typeface="微软雅黑" panose="020B0503020204020204" charset="-122"/>
              </a:rPr>
              <a:t>重</a:t>
            </a:r>
            <a:r>
              <a:rPr lang="zh-CN" altLang="en-US" sz="2800" b="1">
                <a:solidFill>
                  <a:srgbClr val="FF0000"/>
                </a:solidFill>
                <a:latin typeface="微软雅黑" panose="020B0503020204020204" charset="-122"/>
                <a:ea typeface="微软雅黑" panose="020B0503020204020204" charset="-122"/>
              </a:rPr>
              <a:t>农抑</a:t>
            </a:r>
            <a:r>
              <a:rPr lang="zh-CN" altLang="en-US" sz="2800" b="1" smtClean="0">
                <a:solidFill>
                  <a:srgbClr val="FF0000"/>
                </a:solidFill>
                <a:latin typeface="微软雅黑" panose="020B0503020204020204" charset="-122"/>
                <a:ea typeface="微软雅黑" panose="020B0503020204020204" charset="-122"/>
              </a:rPr>
              <a:t>商政策、</a:t>
            </a:r>
            <a:r>
              <a:rPr lang="zh-CN" altLang="en-US" sz="2800" b="1">
                <a:solidFill>
                  <a:srgbClr val="FF0000"/>
                </a:solidFill>
                <a:latin typeface="微软雅黑" panose="020B0503020204020204" charset="-122"/>
                <a:ea typeface="微软雅黑" panose="020B0503020204020204" charset="-122"/>
              </a:rPr>
              <a:t>生产方式未有根本突</a:t>
            </a:r>
            <a:r>
              <a:rPr lang="zh-CN" altLang="en-US" sz="2800" b="1" smtClean="0">
                <a:solidFill>
                  <a:srgbClr val="FF0000"/>
                </a:solidFill>
                <a:latin typeface="微软雅黑" panose="020B0503020204020204" charset="-122"/>
                <a:ea typeface="微软雅黑" panose="020B0503020204020204" charset="-122"/>
              </a:rPr>
              <a:t>破</a:t>
            </a:r>
            <a:r>
              <a:rPr lang="zh-CN" altLang="en-US" sz="2800" b="1">
                <a:latin typeface="微软雅黑" panose="020B0503020204020204" charset="-122"/>
                <a:ea typeface="微软雅黑" panose="020B0503020204020204" charset="-122"/>
              </a:rPr>
              <a:t>）</a:t>
            </a:r>
            <a:endParaRPr lang="en-US" altLang="zh-CN" sz="2800" b="1">
              <a:solidFill>
                <a:schemeClr val="tx1"/>
              </a:solidFill>
              <a:latin typeface="微软雅黑" panose="020B0503020204020204" charset="-122"/>
              <a:ea typeface="微软雅黑" panose="020B0503020204020204" charset="-122"/>
            </a:endParaRPr>
          </a:p>
          <a:p>
            <a:pPr indent="0" fontAlgn="auto">
              <a:lnSpc>
                <a:spcPct val="100000"/>
              </a:lnSpc>
            </a:pPr>
            <a:r>
              <a:rPr lang="zh-CN" altLang="en-US" sz="2800" b="1" smtClean="0">
                <a:solidFill>
                  <a:schemeClr val="tx1"/>
                </a:solidFill>
                <a:latin typeface="微软雅黑" panose="020B0503020204020204" charset="-122"/>
                <a:ea typeface="微软雅黑" panose="020B0503020204020204" charset="-122"/>
              </a:rPr>
              <a:t>②政治：</a:t>
            </a:r>
            <a:r>
              <a:rPr lang="zh-CN" altLang="en-US" sz="2800" b="1" smtClean="0">
                <a:latin typeface="微软雅黑" panose="020B0503020204020204" charset="-122"/>
                <a:ea typeface="微软雅黑" panose="020B0503020204020204" charset="-122"/>
              </a:rPr>
              <a:t>专</a:t>
            </a:r>
            <a:r>
              <a:rPr lang="zh-CN" altLang="en-US" sz="2800" b="1">
                <a:latin typeface="微软雅黑" panose="020B0503020204020204" charset="-122"/>
                <a:ea typeface="微软雅黑" panose="020B0503020204020204" charset="-122"/>
              </a:rPr>
              <a:t>制统治日益僵化</a:t>
            </a:r>
            <a:endParaRPr lang="zh-CN" altLang="en-US" sz="2800" b="1">
              <a:latin typeface="微软雅黑" panose="020B0503020204020204" charset="-122"/>
              <a:ea typeface="微软雅黑" panose="020B0503020204020204" charset="-122"/>
            </a:endParaRPr>
          </a:p>
          <a:p>
            <a:pPr indent="0" fontAlgn="auto">
              <a:lnSpc>
                <a:spcPct val="100000"/>
              </a:lnSpc>
            </a:pPr>
            <a:r>
              <a:rPr lang="zh-CN" altLang="en-US" sz="2800" b="1" smtClean="0">
                <a:latin typeface="微软雅黑" panose="020B0503020204020204" charset="-122"/>
                <a:ea typeface="微软雅黑" panose="020B0503020204020204" charset="-122"/>
                <a:cs typeface="华文中宋" panose="02010600040101010101" pitchFamily="2" charset="-122"/>
              </a:rPr>
              <a:t>③思想：</a:t>
            </a:r>
            <a:r>
              <a:rPr lang="zh-CN" altLang="zh-CN" sz="2800" b="1">
                <a:latin typeface="微软雅黑" panose="020B0503020204020204" charset="-122"/>
                <a:ea typeface="微软雅黑" panose="020B0503020204020204" charset="-122"/>
                <a:cs typeface="华文中宋" panose="02010600040101010101" pitchFamily="2" charset="-122"/>
              </a:rPr>
              <a:t>封建礼教，八股取士束缚人们思想</a:t>
            </a:r>
            <a:endParaRPr lang="zh-CN" altLang="zh-CN" sz="2800" b="1">
              <a:latin typeface="微软雅黑" panose="020B0503020204020204" charset="-122"/>
              <a:ea typeface="微软雅黑" panose="020B0503020204020204" charset="-122"/>
              <a:cs typeface="华文中宋" panose="02010600040101010101" pitchFamily="2" charset="-122"/>
            </a:endParaRPr>
          </a:p>
        </p:txBody>
      </p:sp>
      <p:sp>
        <p:nvSpPr>
          <p:cNvPr id="8" name="矩形 7"/>
          <p:cNvSpPr/>
          <p:nvPr>
            <p:custDataLst>
              <p:tags r:id="rId2"/>
            </p:custDataLst>
          </p:nvPr>
        </p:nvSpPr>
        <p:spPr>
          <a:xfrm>
            <a:off x="465455" y="718185"/>
            <a:ext cx="11465560" cy="3107690"/>
          </a:xfrm>
          <a:prstGeom prst="rect">
            <a:avLst/>
          </a:prstGeom>
          <a:ln w="12700" cmpd="sng">
            <a:solidFill>
              <a:schemeClr val="accent1">
                <a:shade val="50000"/>
              </a:schemeClr>
            </a:solidFill>
            <a:prstDash val="solid"/>
          </a:ln>
        </p:spPr>
        <p:txBody>
          <a:bodyPr wrap="square">
            <a:spAutoFit/>
          </a:bodyPr>
          <a:lstStyle/>
          <a:p>
            <a:pPr indent="0" algn="l" fontAlgn="auto">
              <a:lnSpc>
                <a:spcPct val="100000"/>
              </a:lnSpc>
            </a:pPr>
            <a:r>
              <a:rPr lang="zh-CN" altLang="en-US" sz="2800" b="1">
                <a:solidFill>
                  <a:schemeClr val="tx1"/>
                </a:solidFill>
                <a:latin typeface="楷体" panose="02010609060101010101" charset="-122"/>
                <a:ea typeface="楷体" panose="02010609060101010101" charset="-122"/>
                <a:cs typeface="楷体" panose="02010609060101010101" charset="-122"/>
              </a:rPr>
              <a:t>材料一：明清时期，商人最后总是倾向于把累积得来的财富和过剩的资本投资于购买土地或供应下一代</a:t>
            </a:r>
            <a:r>
              <a:rPr lang="en-US" altLang="zh-CN" sz="2800" b="1">
                <a:solidFill>
                  <a:schemeClr val="tx1"/>
                </a:solidFill>
                <a:latin typeface="楷体" panose="02010609060101010101" charset="-122"/>
                <a:ea typeface="楷体" panose="02010609060101010101" charset="-122"/>
                <a:cs typeface="楷体" panose="02010609060101010101" charset="-122"/>
                <a:sym typeface="+mn-ea"/>
              </a:rPr>
              <a:t>......</a:t>
            </a:r>
            <a:r>
              <a:rPr lang="zh-CN" altLang="en-US" sz="2800" b="1">
                <a:solidFill>
                  <a:schemeClr val="tx1"/>
                </a:solidFill>
                <a:latin typeface="楷体" panose="02010609060101010101" charset="-122"/>
                <a:ea typeface="楷体" panose="02010609060101010101" charset="-122"/>
                <a:cs typeface="楷体" panose="02010609060101010101" charset="-122"/>
              </a:rPr>
              <a:t>参与科举，以便进入官僚行列</a:t>
            </a:r>
            <a:r>
              <a:rPr lang="en-US" altLang="zh-CN" sz="2800" b="1">
                <a:solidFill>
                  <a:schemeClr val="tx1"/>
                </a:solidFill>
                <a:latin typeface="楷体" panose="02010609060101010101" charset="-122"/>
                <a:ea typeface="楷体" panose="02010609060101010101" charset="-122"/>
                <a:cs typeface="楷体" panose="02010609060101010101" charset="-122"/>
              </a:rPr>
              <a:t>......</a:t>
            </a:r>
            <a:r>
              <a:rPr lang="zh-CN" altLang="en-US" sz="2800" b="1">
                <a:solidFill>
                  <a:schemeClr val="tx1"/>
                </a:solidFill>
                <a:latin typeface="楷体" panose="02010609060101010101" charset="-122"/>
                <a:ea typeface="楷体" panose="02010609060101010101" charset="-122"/>
                <a:cs typeface="楷体" panose="02010609060101010101" charset="-122"/>
              </a:rPr>
              <a:t>因此，我们可以说，引发人们营商致富的动机中，实已包含了否定和摧毁商业企业发展的因素。</a:t>
            </a:r>
            <a:endParaRPr lang="zh-CN" altLang="en-US" sz="2800" b="1">
              <a:solidFill>
                <a:schemeClr val="tx1"/>
              </a:solidFill>
              <a:latin typeface="楷体" panose="02010609060101010101" charset="-122"/>
              <a:ea typeface="楷体" panose="02010609060101010101" charset="-122"/>
              <a:cs typeface="楷体" panose="02010609060101010101" charset="-122"/>
            </a:endParaRPr>
          </a:p>
          <a:p>
            <a:pPr indent="0" algn="l" fontAlgn="auto">
              <a:lnSpc>
                <a:spcPct val="100000"/>
              </a:lnSpc>
            </a:pP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材料二：明清之际，一方面专制集权高度膨胀，礼教纲常，欲趋苛严的时代，八股取士陈腐不化，另一方面，统治阶级极端腐败，纲纪凌夷，政教失控，危机四伏</a:t>
            </a:r>
            <a:r>
              <a:rPr lang="en-US" altLang="zh-CN" sz="2800" b="1">
                <a:solidFill>
                  <a:schemeClr val="tx1"/>
                </a:solidFill>
                <a:latin typeface="楷体" panose="02010609060101010101" charset="-122"/>
                <a:ea typeface="楷体" panose="02010609060101010101" charset="-122"/>
                <a:cs typeface="楷体" panose="02010609060101010101" charset="-122"/>
                <a:sym typeface="+mn-ea"/>
              </a:rPr>
              <a:t>......</a:t>
            </a:r>
            <a:endParaRPr lang="en-US" altLang="zh-CN" sz="28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2" name="文本框 1"/>
          <p:cNvSpPr txBox="1"/>
          <p:nvPr>
            <p:custDataLst>
              <p:tags r:id="rId3"/>
            </p:custDataLst>
          </p:nvPr>
        </p:nvSpPr>
        <p:spPr>
          <a:xfrm>
            <a:off x="520065" y="4001770"/>
            <a:ext cx="11282680" cy="521970"/>
          </a:xfrm>
          <a:prstGeom prst="rect">
            <a:avLst/>
          </a:prstGeom>
          <a:noFill/>
        </p:spPr>
        <p:txBody>
          <a:bodyPr wrap="square" rtlCol="0">
            <a:spAutoFit/>
          </a:bodyPr>
          <a:lstStyle/>
          <a:p>
            <a:pPr algn="just"/>
            <a:r>
              <a:rPr lang="zh-CN" altLang="en-US" sz="2800">
                <a:solidFill>
                  <a:srgbClr val="0909DF"/>
                </a:solidFill>
                <a:uFillTx/>
                <a:latin typeface="黑体" panose="02010609060101010101" pitchFamily="49" charset="-122"/>
                <a:ea typeface="黑体" panose="02010609060101010101" pitchFamily="49" charset="-122"/>
              </a:rPr>
              <a:t>思考：明清社会经济发展变化的同时，又有面临哪些危机呢？</a:t>
            </a:r>
            <a:endParaRPr lang="zh-CN" altLang="en-US" sz="2800">
              <a:solidFill>
                <a:srgbClr val="0909DF"/>
              </a:solidFill>
              <a:uFillTx/>
              <a:latin typeface="黑体" panose="02010609060101010101" pitchFamily="49" charset="-122"/>
              <a:ea typeface="黑体" panose="02010609060101010101" pitchFamily="49" charset="-122"/>
            </a:endParaRPr>
          </a:p>
        </p:txBody>
      </p:sp>
      <p:sp>
        <p:nvSpPr>
          <p:cNvPr id="10" name="文本框 9"/>
          <p:cNvSpPr txBox="1"/>
          <p:nvPr>
            <p:custDataLst>
              <p:tags r:id="rId4"/>
            </p:custDataLst>
          </p:nvPr>
        </p:nvSpPr>
        <p:spPr>
          <a:xfrm>
            <a:off x="266065" y="134620"/>
            <a:ext cx="8591550" cy="583565"/>
          </a:xfrm>
          <a:prstGeom prst="rect">
            <a:avLst/>
          </a:prstGeom>
          <a:noFill/>
        </p:spPr>
        <p:txBody>
          <a:bodyPr wrap="square">
            <a:spAutoFit/>
          </a:bodyPr>
          <a:p>
            <a:r>
              <a:rPr lang="zh-CN" altLang="en-US" sz="3200" b="1" dirty="0">
                <a:ln w="0"/>
                <a:solidFill>
                  <a:srgbClr val="C16468"/>
                </a:solidFill>
                <a:effectLst/>
                <a:latin typeface="微软雅黑" panose="020B0503020204020204" charset="-122"/>
                <a:ea typeface="微软雅黑" panose="020B0503020204020204" charset="-122"/>
              </a:rPr>
              <a:t>4、社会经济发展的局限</a:t>
            </a:r>
            <a:endParaRPr lang="zh-CN" altLang="en-US" sz="3200" b="1" dirty="0">
              <a:ln w="0"/>
              <a:solidFill>
                <a:srgbClr val="C16468"/>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7"/>
          <p:cNvSpPr txBox="1">
            <a:spLocks noChangeArrowheads="1"/>
          </p:cNvSpPr>
          <p:nvPr/>
        </p:nvSpPr>
        <p:spPr bwMode="auto">
          <a:xfrm>
            <a:off x="628650" y="1755775"/>
            <a:ext cx="2825115" cy="450850"/>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3600" b="1">
                <a:solidFill>
                  <a:schemeClr val="tx1"/>
                </a:solidFill>
                <a:latin typeface="微软雅黑" panose="020B0503020204020204" charset="-122"/>
                <a:ea typeface="微软雅黑" panose="020B0503020204020204" charset="-122"/>
                <a:cs typeface="+mn-cs"/>
                <a:sym typeface="+mn-ea"/>
              </a:rPr>
              <a:t>农业商品化</a:t>
            </a:r>
            <a:endParaRPr lang="zh-CN" altLang="en-US" sz="3600" b="1">
              <a:solidFill>
                <a:schemeClr val="tx1"/>
              </a:solidFill>
              <a:latin typeface="微软雅黑" panose="020B0503020204020204" charset="-122"/>
              <a:ea typeface="微软雅黑" panose="020B0503020204020204" charset="-122"/>
              <a:cs typeface="+mn-cs"/>
              <a:sym typeface="+mn-ea"/>
            </a:endParaRPr>
          </a:p>
        </p:txBody>
      </p:sp>
      <p:sp>
        <p:nvSpPr>
          <p:cNvPr id="3" name="矩形 9"/>
          <p:cNvSpPr txBox="1">
            <a:spLocks noChangeArrowheads="1"/>
          </p:cNvSpPr>
          <p:nvPr/>
        </p:nvSpPr>
        <p:spPr bwMode="auto">
          <a:xfrm>
            <a:off x="628650" y="2588895"/>
            <a:ext cx="6639560" cy="619760"/>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3600" b="1">
                <a:latin typeface="微软雅黑" panose="020B0503020204020204" charset="-122"/>
                <a:ea typeface="微软雅黑" panose="020B0503020204020204" charset="-122"/>
                <a:cs typeface="+mn-cs"/>
                <a:sym typeface="+mn-ea"/>
              </a:rPr>
              <a:t>手工业新式化</a:t>
            </a:r>
            <a:endParaRPr lang="zh-CN" altLang="en-US" sz="3600" b="1">
              <a:latin typeface="微软雅黑" panose="020B0503020204020204" charset="-122"/>
              <a:ea typeface="微软雅黑" panose="020B0503020204020204" charset="-122"/>
              <a:cs typeface="+mn-cs"/>
              <a:sym typeface="+mn-ea"/>
            </a:endParaRPr>
          </a:p>
        </p:txBody>
      </p:sp>
      <p:sp>
        <p:nvSpPr>
          <p:cNvPr id="4" name="矩形 12"/>
          <p:cNvSpPr txBox="1">
            <a:spLocks noChangeArrowheads="1"/>
          </p:cNvSpPr>
          <p:nvPr/>
        </p:nvSpPr>
        <p:spPr bwMode="auto">
          <a:xfrm>
            <a:off x="628650" y="3507740"/>
            <a:ext cx="2827020" cy="619760"/>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3600" b="1">
                <a:latin typeface="微软雅黑" panose="020B0503020204020204" charset="-122"/>
                <a:ea typeface="微软雅黑" panose="020B0503020204020204" charset="-122"/>
                <a:cs typeface="+mn-cs"/>
                <a:sym typeface="+mn-ea"/>
              </a:rPr>
              <a:t>商业群体化</a:t>
            </a:r>
            <a:endParaRPr lang="zh-CN" altLang="en-US" sz="3600" b="1">
              <a:latin typeface="微软雅黑" panose="020B0503020204020204" charset="-122"/>
              <a:ea typeface="微软雅黑" panose="020B0503020204020204" charset="-122"/>
              <a:cs typeface="+mn-cs"/>
              <a:sym typeface="+mn-ea"/>
            </a:endParaRPr>
          </a:p>
        </p:txBody>
      </p:sp>
      <p:sp>
        <p:nvSpPr>
          <p:cNvPr id="5" name="右箭头 8"/>
          <p:cNvSpPr/>
          <p:nvPr/>
        </p:nvSpPr>
        <p:spPr>
          <a:xfrm>
            <a:off x="3455473" y="2600397"/>
            <a:ext cx="785812" cy="357187"/>
          </a:xfrm>
          <a:prstGeom prst="rightArrow">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3600" b="1">
              <a:solidFill>
                <a:srgbClr val="E1C360"/>
              </a:solidFill>
              <a:latin typeface="微软雅黑" panose="020B0503020204020204" charset="-122"/>
              <a:ea typeface="微软雅黑" panose="020B0503020204020204" charset="-122"/>
            </a:endParaRPr>
          </a:p>
        </p:txBody>
      </p:sp>
      <p:sp>
        <p:nvSpPr>
          <p:cNvPr id="6" name="TextBox 10"/>
          <p:cNvSpPr txBox="1">
            <a:spLocks noChangeArrowheads="1"/>
          </p:cNvSpPr>
          <p:nvPr/>
        </p:nvSpPr>
        <p:spPr bwMode="auto">
          <a:xfrm>
            <a:off x="4199890" y="1257935"/>
            <a:ext cx="904875" cy="1173480"/>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3600" b="1">
                <a:latin typeface="微软雅黑" panose="020B0503020204020204" charset="-122"/>
                <a:ea typeface="微软雅黑" panose="020B0503020204020204" charset="-122"/>
                <a:cs typeface="+mn-cs"/>
                <a:sym typeface="+mn-ea"/>
              </a:rPr>
              <a:t>商品</a:t>
            </a:r>
            <a:endParaRPr lang="zh-CN" altLang="en-US" sz="3600" b="1">
              <a:latin typeface="微软雅黑" panose="020B0503020204020204" charset="-122"/>
              <a:ea typeface="微软雅黑" panose="020B0503020204020204" charset="-122"/>
              <a:cs typeface="+mn-cs"/>
              <a:sym typeface="+mn-ea"/>
            </a:endParaRPr>
          </a:p>
          <a:p>
            <a:pPr lvl="0" algn="l" defTabSz="457200">
              <a:buClrTx/>
              <a:buSzTx/>
              <a:buFontTx/>
            </a:pPr>
            <a:r>
              <a:rPr lang="zh-CN" altLang="en-US" sz="3600" b="1">
                <a:latin typeface="微软雅黑" panose="020B0503020204020204" charset="-122"/>
                <a:ea typeface="微软雅黑" panose="020B0503020204020204" charset="-122"/>
                <a:cs typeface="+mn-cs"/>
                <a:sym typeface="+mn-ea"/>
              </a:rPr>
              <a:t>经济</a:t>
            </a:r>
            <a:endParaRPr lang="zh-CN" altLang="en-US" sz="3600" b="1">
              <a:latin typeface="微软雅黑" panose="020B0503020204020204" charset="-122"/>
              <a:ea typeface="微软雅黑" panose="020B0503020204020204" charset="-122"/>
              <a:cs typeface="+mn-cs"/>
              <a:sym typeface="+mn-ea"/>
            </a:endParaRPr>
          </a:p>
          <a:p>
            <a:pPr lvl="0" algn="l" defTabSz="457200">
              <a:buClrTx/>
              <a:buSzTx/>
              <a:buFontTx/>
            </a:pPr>
            <a:r>
              <a:rPr lang="zh-CN" altLang="en-US" sz="3600" b="1">
                <a:latin typeface="微软雅黑" panose="020B0503020204020204" charset="-122"/>
                <a:ea typeface="微软雅黑" panose="020B0503020204020204" charset="-122"/>
                <a:cs typeface="+mn-cs"/>
                <a:sym typeface="+mn-ea"/>
              </a:rPr>
              <a:t>发展</a:t>
            </a:r>
            <a:endParaRPr lang="zh-CN" altLang="en-US" sz="3600" b="1">
              <a:latin typeface="微软雅黑" panose="020B0503020204020204" charset="-122"/>
              <a:ea typeface="微软雅黑" panose="020B0503020204020204" charset="-122"/>
              <a:cs typeface="+mn-cs"/>
              <a:sym typeface="+mn-ea"/>
            </a:endParaRPr>
          </a:p>
        </p:txBody>
      </p:sp>
      <p:sp>
        <p:nvSpPr>
          <p:cNvPr id="7" name="右箭头 11"/>
          <p:cNvSpPr/>
          <p:nvPr/>
        </p:nvSpPr>
        <p:spPr>
          <a:xfrm>
            <a:off x="4834163" y="2600609"/>
            <a:ext cx="785812" cy="357188"/>
          </a:xfrm>
          <a:prstGeom prst="rightArrow">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defRPr/>
            </a:pPr>
            <a:endParaRPr lang="zh-CN" altLang="en-US" sz="3600" b="1">
              <a:solidFill>
                <a:srgbClr val="E1C360"/>
              </a:solidFill>
              <a:latin typeface="微软雅黑" panose="020B0503020204020204" charset="-122"/>
              <a:ea typeface="微软雅黑" panose="020B0503020204020204" charset="-122"/>
              <a:sym typeface="+mn-ea"/>
            </a:endParaRPr>
          </a:p>
        </p:txBody>
      </p:sp>
      <p:sp>
        <p:nvSpPr>
          <p:cNvPr id="8" name="TextBox 13"/>
          <p:cNvSpPr txBox="1">
            <a:spLocks noChangeArrowheads="1"/>
          </p:cNvSpPr>
          <p:nvPr/>
        </p:nvSpPr>
        <p:spPr bwMode="auto">
          <a:xfrm>
            <a:off x="5752200" y="1257773"/>
            <a:ext cx="1018497" cy="1543050"/>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3600" b="1">
                <a:latin typeface="微软雅黑" panose="020B0503020204020204" charset="-122"/>
                <a:ea typeface="微软雅黑" panose="020B0503020204020204" charset="-122"/>
                <a:cs typeface="+mn-cs"/>
                <a:sym typeface="+mn-ea"/>
              </a:rPr>
              <a:t>市民阶层</a:t>
            </a:r>
            <a:endParaRPr lang="zh-CN" altLang="en-US" sz="3600" b="1">
              <a:latin typeface="微软雅黑" panose="020B0503020204020204" charset="-122"/>
              <a:ea typeface="微软雅黑" panose="020B0503020204020204" charset="-122"/>
              <a:cs typeface="+mn-cs"/>
              <a:sym typeface="+mn-ea"/>
            </a:endParaRPr>
          </a:p>
          <a:p>
            <a:pPr lvl="0" algn="l" defTabSz="457200">
              <a:buClrTx/>
              <a:buSzTx/>
              <a:buFontTx/>
            </a:pPr>
            <a:r>
              <a:rPr lang="zh-CN" altLang="en-US" sz="3600" b="1">
                <a:latin typeface="微软雅黑" panose="020B0503020204020204" charset="-122"/>
                <a:ea typeface="微软雅黑" panose="020B0503020204020204" charset="-122"/>
                <a:cs typeface="+mn-cs"/>
                <a:sym typeface="+mn-ea"/>
              </a:rPr>
              <a:t>发展壮大</a:t>
            </a:r>
            <a:endParaRPr lang="zh-CN" altLang="en-US" sz="3600" b="1">
              <a:latin typeface="微软雅黑" panose="020B0503020204020204" charset="-122"/>
              <a:ea typeface="微软雅黑" panose="020B0503020204020204" charset="-122"/>
              <a:cs typeface="+mn-cs"/>
              <a:sym typeface="+mn-ea"/>
            </a:endParaRPr>
          </a:p>
        </p:txBody>
      </p:sp>
      <p:sp>
        <p:nvSpPr>
          <p:cNvPr id="9" name="右箭头 11"/>
          <p:cNvSpPr/>
          <p:nvPr/>
        </p:nvSpPr>
        <p:spPr>
          <a:xfrm>
            <a:off x="6359383" y="2600330"/>
            <a:ext cx="785812" cy="357188"/>
          </a:xfrm>
          <a:prstGeom prst="rightArrow">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defRPr/>
            </a:pPr>
            <a:endParaRPr lang="zh-CN" altLang="en-US" sz="3600" b="1">
              <a:solidFill>
                <a:srgbClr val="E1C360"/>
              </a:solidFill>
              <a:latin typeface="微软雅黑" panose="020B0503020204020204" charset="-122"/>
              <a:ea typeface="微软雅黑" panose="020B0503020204020204" charset="-122"/>
              <a:sym typeface="+mn-ea"/>
            </a:endParaRPr>
          </a:p>
        </p:txBody>
      </p:sp>
      <p:sp>
        <p:nvSpPr>
          <p:cNvPr id="10" name="TextBox 13"/>
          <p:cNvSpPr txBox="1">
            <a:spLocks noChangeArrowheads="1"/>
          </p:cNvSpPr>
          <p:nvPr/>
        </p:nvSpPr>
        <p:spPr bwMode="auto">
          <a:xfrm>
            <a:off x="7262495" y="939800"/>
            <a:ext cx="726440" cy="3230880"/>
          </a:xfrm>
          <a:prstGeom prst="rect">
            <a:avLst/>
          </a:prstGeom>
          <a:noFill/>
        </p:spPr>
        <p:txBody>
          <a:bodyPr vert="horz" wrap="square" lIns="66551" tIns="33276" rIns="66551" bIns="33276" rtlCol="0" anchor="t">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3600" b="1">
                <a:solidFill>
                  <a:srgbClr val="FF0000"/>
                </a:solidFill>
                <a:latin typeface="微软雅黑" panose="020B0503020204020204" charset="-122"/>
                <a:ea typeface="微软雅黑" panose="020B0503020204020204" charset="-122"/>
                <a:cs typeface="+mn-cs"/>
                <a:sym typeface="+mn-ea"/>
              </a:rPr>
              <a:t>思想文化的新因素</a:t>
            </a:r>
            <a:endParaRPr lang="zh-CN" altLang="en-US" sz="3600" b="1">
              <a:solidFill>
                <a:srgbClr val="FF0000"/>
              </a:solidFill>
              <a:latin typeface="微软雅黑" panose="020B0503020204020204" charset="-122"/>
              <a:ea typeface="微软雅黑" panose="020B0503020204020204" charset="-122"/>
              <a:cs typeface="+mn-cs"/>
              <a:sym typeface="+mn-ea"/>
            </a:endParaRPr>
          </a:p>
        </p:txBody>
      </p:sp>
      <p:sp>
        <p:nvSpPr>
          <p:cNvPr id="15" name="矩形 14"/>
          <p:cNvSpPr>
            <a:spLocks noChangeArrowheads="1"/>
          </p:cNvSpPr>
          <p:nvPr/>
        </p:nvSpPr>
        <p:spPr bwMode="auto">
          <a:xfrm>
            <a:off x="8251825" y="1509395"/>
            <a:ext cx="3756660" cy="922020"/>
          </a:xfrm>
          <a:prstGeom prst="rect">
            <a:avLst/>
          </a:prstGeom>
          <a:noFill/>
          <a:ln w="9525">
            <a:noFill/>
            <a:miter lim="800000"/>
          </a:ln>
        </p:spPr>
        <p:txBody>
          <a:bodyPr wrap="square">
            <a:noAutofit/>
          </a:bodyPr>
          <a:p>
            <a:r>
              <a:rPr lang="zh-CN" altLang="en-US" sz="3200" b="1" noProof="1">
                <a:solidFill>
                  <a:schemeClr val="tx1"/>
                </a:solidFill>
                <a:latin typeface="微软雅黑" panose="020B0503020204020204" charset="-122"/>
                <a:ea typeface="微软雅黑" panose="020B0503020204020204" charset="-122"/>
              </a:rPr>
              <a:t>思想</a:t>
            </a:r>
            <a:endParaRPr lang="zh-CN" altLang="en-US" sz="3200" b="1" noProof="1">
              <a:solidFill>
                <a:schemeClr val="tx1"/>
              </a:solidFill>
              <a:latin typeface="微软雅黑" panose="020B0503020204020204" charset="-122"/>
              <a:ea typeface="微软雅黑" panose="020B0503020204020204" charset="-122"/>
            </a:endParaRPr>
          </a:p>
        </p:txBody>
      </p:sp>
      <p:sp>
        <p:nvSpPr>
          <p:cNvPr id="16" name="矩形 15"/>
          <p:cNvSpPr>
            <a:spLocks noChangeArrowheads="1"/>
          </p:cNvSpPr>
          <p:nvPr/>
        </p:nvSpPr>
        <p:spPr bwMode="auto">
          <a:xfrm>
            <a:off x="8252460" y="2600325"/>
            <a:ext cx="3753485" cy="922020"/>
          </a:xfrm>
          <a:prstGeom prst="rect">
            <a:avLst/>
          </a:prstGeom>
          <a:noFill/>
          <a:ln w="9525">
            <a:noFill/>
            <a:miter lim="800000"/>
          </a:ln>
        </p:spPr>
        <p:txBody>
          <a:bodyPr wrap="square">
            <a:noAutofit/>
          </a:bodyPr>
          <a:p>
            <a:pPr lvl="0" algn="l">
              <a:buClrTx/>
              <a:buSzTx/>
              <a:buFontTx/>
            </a:pPr>
            <a:r>
              <a:rPr lang="zh-CN" altLang="en-US" sz="3200" b="1">
                <a:latin typeface="微软雅黑" panose="020B0503020204020204" charset="-122"/>
                <a:ea typeface="微软雅黑" panose="020B0503020204020204" charset="-122"/>
                <a:cs typeface="黑体" panose="02010609060101010101" pitchFamily="49" charset="-122"/>
                <a:sym typeface="+mn-ea"/>
              </a:rPr>
              <a:t>小说与</a:t>
            </a:r>
            <a:r>
              <a:rPr lang="zh-CN" altLang="en-US" sz="3200" b="1">
                <a:latin typeface="微软雅黑" panose="020B0503020204020204" charset="-122"/>
                <a:ea typeface="微软雅黑" panose="020B0503020204020204" charset="-122"/>
                <a:cs typeface="黑体" panose="02010609060101010101" pitchFamily="49" charset="-122"/>
                <a:sym typeface="+mn-ea"/>
              </a:rPr>
              <a:t>戏曲</a:t>
            </a:r>
            <a:endParaRPr lang="zh-CN" altLang="en-US" sz="3200" b="1">
              <a:latin typeface="微软雅黑" panose="020B0503020204020204" charset="-122"/>
              <a:ea typeface="微软雅黑" panose="020B0503020204020204" charset="-122"/>
              <a:cs typeface="黑体" panose="02010609060101010101" pitchFamily="49" charset="-122"/>
              <a:sym typeface="+mn-ea"/>
            </a:endParaRPr>
          </a:p>
        </p:txBody>
      </p:sp>
      <p:sp>
        <p:nvSpPr>
          <p:cNvPr id="17" name="矩形 16"/>
          <p:cNvSpPr>
            <a:spLocks noChangeArrowheads="1"/>
          </p:cNvSpPr>
          <p:nvPr/>
        </p:nvSpPr>
        <p:spPr bwMode="auto">
          <a:xfrm>
            <a:off x="8238490" y="3691255"/>
            <a:ext cx="3877310" cy="922020"/>
          </a:xfrm>
          <a:prstGeom prst="rect">
            <a:avLst/>
          </a:prstGeom>
          <a:noFill/>
          <a:ln w="9525">
            <a:noFill/>
            <a:miter lim="800000"/>
          </a:ln>
        </p:spPr>
        <p:txBody>
          <a:bodyPr wrap="square">
            <a:noAutofit/>
          </a:bodyPr>
          <a:p>
            <a:pPr lvl="0" algn="l">
              <a:buClrTx/>
              <a:buSzTx/>
              <a:buFontTx/>
            </a:pPr>
            <a:r>
              <a:rPr lang="zh-CN" altLang="en-US" sz="3200" b="1">
                <a:latin typeface="微软雅黑" panose="020B0503020204020204" charset="-122"/>
                <a:ea typeface="微软雅黑" panose="020B0503020204020204" charset="-122"/>
                <a:cs typeface="黑体" panose="02010609060101010101" pitchFamily="49" charset="-122"/>
                <a:sym typeface="+mn-ea"/>
              </a:rPr>
              <a:t>科技</a:t>
            </a:r>
            <a:endParaRPr lang="zh-CN" altLang="en-US" sz="3200" b="1">
              <a:latin typeface="微软雅黑" panose="020B0503020204020204" charset="-122"/>
              <a:ea typeface="微软雅黑" panose="020B0503020204020204" charset="-122"/>
              <a:cs typeface="黑体" panose="02010609060101010101" pitchFamily="49" charset="-122"/>
              <a:sym typeface="+mn-ea"/>
            </a:endParaRPr>
          </a:p>
        </p:txBody>
      </p:sp>
      <p:sp>
        <p:nvSpPr>
          <p:cNvPr id="12" name="左大括号 11"/>
          <p:cNvSpPr/>
          <p:nvPr/>
        </p:nvSpPr>
        <p:spPr>
          <a:xfrm>
            <a:off x="8106410" y="1604010"/>
            <a:ext cx="146685" cy="2671445"/>
          </a:xfrm>
          <a:prstGeom prst="leftBrace">
            <a:avLst/>
          </a:prstGeom>
          <a:ln w="47625"/>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7"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custDataLst>
              <p:tags r:id="rId1"/>
            </p:custDataLst>
          </p:nvPr>
        </p:nvGrpSpPr>
        <p:grpSpPr>
          <a:xfrm>
            <a:off x="935990" y="1023620"/>
            <a:ext cx="10029190" cy="3968085"/>
            <a:chOff x="1385" y="3811"/>
            <a:chExt cx="15794" cy="5979"/>
          </a:xfrm>
        </p:grpSpPr>
        <p:grpSp>
          <p:nvGrpSpPr>
            <p:cNvPr id="22" name="Group 14"/>
            <p:cNvGrpSpPr/>
            <p:nvPr>
              <p:custDataLst>
                <p:tags r:id="rId2"/>
              </p:custDataLst>
            </p:nvPr>
          </p:nvGrpSpPr>
          <p:grpSpPr>
            <a:xfrm>
              <a:off x="1385" y="6007"/>
              <a:ext cx="8392" cy="3759"/>
              <a:chOff x="-154" y="2143"/>
              <a:chExt cx="3584" cy="1799"/>
            </a:xfrm>
          </p:grpSpPr>
          <p:grpSp>
            <p:nvGrpSpPr>
              <p:cNvPr id="23" name="Group 15"/>
              <p:cNvGrpSpPr/>
              <p:nvPr>
                <p:custDataLst>
                  <p:tags r:id="rId3"/>
                </p:custDataLst>
              </p:nvPr>
            </p:nvGrpSpPr>
            <p:grpSpPr>
              <a:xfrm>
                <a:off x="-116" y="2143"/>
                <a:ext cx="3475" cy="1491"/>
                <a:chOff x="-116" y="2143"/>
                <a:chExt cx="3475" cy="1491"/>
              </a:xfrm>
            </p:grpSpPr>
            <p:pic>
              <p:nvPicPr>
                <p:cNvPr id="27" name="Picture 16" descr="20061111101455"/>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bwMode="auto">
                <a:xfrm>
                  <a:off x="-116" y="2144"/>
                  <a:ext cx="1140" cy="1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17" descr="196mc"/>
                <p:cNvPicPr>
                  <a:picLocks noChangeAspect="1" noChangeArrowheads="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bwMode="auto">
                <a:xfrm>
                  <a:off x="1062" y="2143"/>
                  <a:ext cx="1142" cy="1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18" descr="zhuxi1"/>
                <p:cNvPicPr>
                  <a:picLocks noChangeAspect="1" noChangeArrowheads="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bwMode="auto">
                <a:xfrm>
                  <a:off x="2256" y="2146"/>
                  <a:ext cx="1103" cy="1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24" name="Rectangle 19"/>
              <p:cNvSpPr>
                <a:spLocks noChangeArrowheads="1"/>
              </p:cNvSpPr>
              <p:nvPr>
                <p:custDataLst>
                  <p:tags r:id="rId10"/>
                </p:custDataLst>
              </p:nvPr>
            </p:nvSpPr>
            <p:spPr bwMode="auto">
              <a:xfrm>
                <a:off x="-154" y="3637"/>
                <a:ext cx="14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latin typeface="楷体" panose="02010609060101010101" charset="-122"/>
                    <a:ea typeface="楷体" panose="02010609060101010101" charset="-122"/>
                  </a:rPr>
                  <a:t>（北宋）程颢 </a:t>
                </a:r>
                <a:endParaRPr lang="zh-CN" altLang="en-US" sz="2000" b="1">
                  <a:latin typeface="楷体" panose="02010609060101010101" charset="-122"/>
                  <a:ea typeface="楷体" panose="02010609060101010101" charset="-122"/>
                </a:endParaRPr>
              </a:p>
            </p:txBody>
          </p:sp>
          <p:sp>
            <p:nvSpPr>
              <p:cNvPr id="25" name="Rectangle 20"/>
              <p:cNvSpPr>
                <a:spLocks noChangeArrowheads="1"/>
              </p:cNvSpPr>
              <p:nvPr>
                <p:custDataLst>
                  <p:tags r:id="rId11"/>
                </p:custDataLst>
              </p:nvPr>
            </p:nvSpPr>
            <p:spPr bwMode="auto">
              <a:xfrm>
                <a:off x="1024" y="3647"/>
                <a:ext cx="14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latin typeface="楷体" panose="02010609060101010101" charset="-122"/>
                    <a:ea typeface="楷体" panose="02010609060101010101" charset="-122"/>
                  </a:rPr>
                  <a:t>（北宋）程颐</a:t>
                </a:r>
                <a:r>
                  <a:rPr lang="zh-CN" altLang="en-US" sz="2000" b="1">
                    <a:latin typeface="黑体" panose="02010609060101010101" pitchFamily="49" charset="-122"/>
                    <a:ea typeface="黑体" panose="02010609060101010101" pitchFamily="49" charset="-122"/>
                  </a:rPr>
                  <a:t> </a:t>
                </a:r>
                <a:endParaRPr lang="zh-CN" altLang="en-US" sz="2000" b="1">
                  <a:latin typeface="黑体" panose="02010609060101010101" pitchFamily="49" charset="-122"/>
                  <a:ea typeface="黑体" panose="02010609060101010101" pitchFamily="49" charset="-122"/>
                </a:endParaRPr>
              </a:p>
            </p:txBody>
          </p:sp>
          <p:sp>
            <p:nvSpPr>
              <p:cNvPr id="26" name="Rectangle 21"/>
              <p:cNvSpPr>
                <a:spLocks noChangeArrowheads="1"/>
              </p:cNvSpPr>
              <p:nvPr>
                <p:custDataLst>
                  <p:tags r:id="rId12"/>
                </p:custDataLst>
              </p:nvPr>
            </p:nvSpPr>
            <p:spPr bwMode="auto">
              <a:xfrm>
                <a:off x="2184" y="3654"/>
                <a:ext cx="12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latin typeface="楷体" panose="02010609060101010101" charset="-122"/>
                    <a:ea typeface="楷体" panose="02010609060101010101" charset="-122"/>
                  </a:rPr>
                  <a:t>（南宋）朱熹</a:t>
                </a:r>
                <a:endParaRPr lang="zh-CN" altLang="en-US" sz="2000" b="1">
                  <a:latin typeface="楷体" panose="02010609060101010101" charset="-122"/>
                  <a:ea typeface="楷体" panose="02010609060101010101" charset="-122"/>
                </a:endParaRPr>
              </a:p>
            </p:txBody>
          </p:sp>
        </p:grpSp>
        <p:grpSp>
          <p:nvGrpSpPr>
            <p:cNvPr id="30" name="Group 22"/>
            <p:cNvGrpSpPr/>
            <p:nvPr>
              <p:custDataLst>
                <p:tags r:id="rId13"/>
              </p:custDataLst>
            </p:nvPr>
          </p:nvGrpSpPr>
          <p:grpSpPr>
            <a:xfrm>
              <a:off x="11105" y="6239"/>
              <a:ext cx="6074" cy="3551"/>
              <a:chOff x="3424" y="2160"/>
              <a:chExt cx="2429" cy="1834"/>
            </a:xfrm>
          </p:grpSpPr>
          <p:pic>
            <p:nvPicPr>
              <p:cNvPr id="31" name="Picture 23" descr="W020060703378287731117"/>
              <p:cNvPicPr>
                <a:picLocks noChangeAspect="1" noChangeArrowheads="1"/>
              </p:cNvPicPr>
              <p:nvPr>
                <p:custDataLst>
                  <p:tags r:id="rId14"/>
                </p:custDataLst>
              </p:nvPr>
            </p:nvPicPr>
            <p:blipFill>
              <a:blip r:embed="rId15">
                <a:extLst>
                  <a:ext uri="{28A0092B-C50C-407E-A947-70E740481C1C}">
                    <a14:useLocalDpi xmlns:a14="http://schemas.microsoft.com/office/drawing/2010/main" val="0"/>
                  </a:ext>
                </a:extLst>
              </a:blip>
              <a:stretch>
                <a:fillRect/>
              </a:stretch>
            </p:blipFill>
            <p:spPr bwMode="auto">
              <a:xfrm>
                <a:off x="3605" y="2160"/>
                <a:ext cx="1056" cy="1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 name="Picture 24" descr="W020060703378291857292"/>
              <p:cNvPicPr>
                <a:picLocks noChangeAspect="1" noChangeArrowheads="1"/>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bwMode="auto">
              <a:xfrm>
                <a:off x="4696" y="2168"/>
                <a:ext cx="1157" cy="1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 name="Rectangle 25"/>
              <p:cNvSpPr>
                <a:spLocks noChangeArrowheads="1"/>
              </p:cNvSpPr>
              <p:nvPr>
                <p:custDataLst>
                  <p:tags r:id="rId18"/>
                </p:custDataLst>
              </p:nvPr>
            </p:nvSpPr>
            <p:spPr bwMode="auto">
              <a:xfrm>
                <a:off x="3424" y="3676"/>
                <a:ext cx="147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latin typeface="楷体" panose="02010609060101010101" charset="-122"/>
                    <a:ea typeface="楷体" panose="02010609060101010101" charset="-122"/>
                  </a:rPr>
                  <a:t>（南宋）陆九渊 </a:t>
                </a:r>
                <a:endParaRPr lang="zh-CN" altLang="en-US" sz="2000" b="1">
                  <a:latin typeface="楷体" panose="02010609060101010101" charset="-122"/>
                  <a:ea typeface="楷体" panose="02010609060101010101" charset="-122"/>
                </a:endParaRPr>
              </a:p>
            </p:txBody>
          </p:sp>
          <p:sp>
            <p:nvSpPr>
              <p:cNvPr id="34" name="Rectangle 26"/>
              <p:cNvSpPr>
                <a:spLocks noChangeArrowheads="1"/>
              </p:cNvSpPr>
              <p:nvPr>
                <p:custDataLst>
                  <p:tags r:id="rId19"/>
                </p:custDataLst>
              </p:nvPr>
            </p:nvSpPr>
            <p:spPr bwMode="auto">
              <a:xfrm>
                <a:off x="4608" y="3684"/>
                <a:ext cx="1157"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latin typeface="楷体" panose="02010609060101010101" charset="-122"/>
                    <a:ea typeface="楷体" panose="02010609060101010101" charset="-122"/>
                  </a:rPr>
                  <a:t>（明）王守仁</a:t>
                </a:r>
                <a:endParaRPr lang="zh-CN" altLang="en-US" sz="2000" b="1">
                  <a:latin typeface="楷体" panose="02010609060101010101" charset="-122"/>
                  <a:ea typeface="楷体" panose="02010609060101010101" charset="-122"/>
                </a:endParaRPr>
              </a:p>
            </p:txBody>
          </p:sp>
        </p:grpSp>
        <p:grpSp>
          <p:nvGrpSpPr>
            <p:cNvPr id="10" name="组合 9"/>
            <p:cNvGrpSpPr/>
            <p:nvPr>
              <p:custDataLst>
                <p:tags r:id="rId20"/>
              </p:custDataLst>
            </p:nvPr>
          </p:nvGrpSpPr>
          <p:grpSpPr>
            <a:xfrm>
              <a:off x="2474" y="3811"/>
              <a:ext cx="13320" cy="2391"/>
              <a:chOff x="2474" y="3811"/>
              <a:chExt cx="13320" cy="2391"/>
            </a:xfrm>
          </p:grpSpPr>
          <p:grpSp>
            <p:nvGrpSpPr>
              <p:cNvPr id="6" name="Group 32"/>
              <p:cNvGrpSpPr/>
              <p:nvPr>
                <p:custDataLst>
                  <p:tags r:id="rId21"/>
                </p:custDataLst>
              </p:nvPr>
            </p:nvGrpSpPr>
            <p:grpSpPr>
              <a:xfrm>
                <a:off x="5588" y="4536"/>
                <a:ext cx="8183" cy="578"/>
                <a:chOff x="1824" y="1008"/>
                <a:chExt cx="2352" cy="688"/>
              </a:xfrm>
            </p:grpSpPr>
            <p:sp>
              <p:nvSpPr>
                <p:cNvPr id="7" name="Line 4"/>
                <p:cNvSpPr>
                  <a:spLocks noChangeShapeType="1"/>
                </p:cNvSpPr>
                <p:nvPr>
                  <p:custDataLst>
                    <p:tags r:id="rId22"/>
                  </p:custDataLst>
                </p:nvPr>
              </p:nvSpPr>
              <p:spPr bwMode="auto">
                <a:xfrm flipH="1">
                  <a:off x="2976" y="1008"/>
                  <a:ext cx="0" cy="22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zh-CN" altLang="en-US" sz="1350"/>
                </a:p>
              </p:txBody>
            </p:sp>
            <p:sp>
              <p:nvSpPr>
                <p:cNvPr id="8" name="Line 5"/>
                <p:cNvSpPr>
                  <a:spLocks noChangeShapeType="1"/>
                </p:cNvSpPr>
                <p:nvPr>
                  <p:custDataLst>
                    <p:tags r:id="rId23"/>
                  </p:custDataLst>
                </p:nvPr>
              </p:nvSpPr>
              <p:spPr bwMode="auto">
                <a:xfrm>
                  <a:off x="1824" y="1232"/>
                  <a:ext cx="2352"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zh-CN" altLang="en-US" sz="1350"/>
                </a:p>
              </p:txBody>
            </p:sp>
            <p:sp>
              <p:nvSpPr>
                <p:cNvPr id="12" name="Line 6"/>
                <p:cNvSpPr>
                  <a:spLocks noChangeShapeType="1"/>
                </p:cNvSpPr>
                <p:nvPr>
                  <p:custDataLst>
                    <p:tags r:id="rId24"/>
                  </p:custDataLst>
                </p:nvPr>
              </p:nvSpPr>
              <p:spPr bwMode="auto">
                <a:xfrm flipH="1">
                  <a:off x="1824" y="1232"/>
                  <a:ext cx="0" cy="46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zh-CN" altLang="en-US" sz="1350"/>
                </a:p>
              </p:txBody>
            </p:sp>
            <p:sp>
              <p:nvSpPr>
                <p:cNvPr id="13" name="Line 7"/>
                <p:cNvSpPr>
                  <a:spLocks noChangeShapeType="1"/>
                </p:cNvSpPr>
                <p:nvPr>
                  <p:custDataLst>
                    <p:tags r:id="rId25"/>
                  </p:custDataLst>
                </p:nvPr>
              </p:nvSpPr>
              <p:spPr bwMode="auto">
                <a:xfrm flipH="1">
                  <a:off x="4176" y="1232"/>
                  <a:ext cx="0" cy="46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zh-CN" altLang="en-US" sz="1350"/>
                </a:p>
              </p:txBody>
            </p:sp>
          </p:grpSp>
          <p:grpSp>
            <p:nvGrpSpPr>
              <p:cNvPr id="15" name="Group 33"/>
              <p:cNvGrpSpPr/>
              <p:nvPr>
                <p:custDataLst>
                  <p:tags r:id="rId26"/>
                </p:custDataLst>
              </p:nvPr>
            </p:nvGrpSpPr>
            <p:grpSpPr>
              <a:xfrm>
                <a:off x="2474" y="5517"/>
                <a:ext cx="5985" cy="417"/>
                <a:chOff x="624" y="1696"/>
                <a:chExt cx="2352" cy="464"/>
              </a:xfrm>
            </p:grpSpPr>
            <p:sp>
              <p:nvSpPr>
                <p:cNvPr id="16" name="Line 8"/>
                <p:cNvSpPr>
                  <a:spLocks noChangeShapeType="1"/>
                </p:cNvSpPr>
                <p:nvPr>
                  <p:custDataLst>
                    <p:tags r:id="rId27"/>
                  </p:custDataLst>
                </p:nvPr>
              </p:nvSpPr>
              <p:spPr bwMode="auto">
                <a:xfrm>
                  <a:off x="624" y="1696"/>
                  <a:ext cx="2352"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zh-CN" altLang="en-US" sz="1350"/>
                </a:p>
              </p:txBody>
            </p:sp>
            <p:sp>
              <p:nvSpPr>
                <p:cNvPr id="17" name="Line 9"/>
                <p:cNvSpPr>
                  <a:spLocks noChangeShapeType="1"/>
                </p:cNvSpPr>
                <p:nvPr>
                  <p:custDataLst>
                    <p:tags r:id="rId28"/>
                  </p:custDataLst>
                </p:nvPr>
              </p:nvSpPr>
              <p:spPr bwMode="auto">
                <a:xfrm flipH="1">
                  <a:off x="624" y="1696"/>
                  <a:ext cx="0" cy="46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zh-CN" altLang="en-US" sz="1350"/>
                </a:p>
              </p:txBody>
            </p:sp>
            <p:sp>
              <p:nvSpPr>
                <p:cNvPr id="18" name="Line 10"/>
                <p:cNvSpPr>
                  <a:spLocks noChangeShapeType="1"/>
                </p:cNvSpPr>
                <p:nvPr>
                  <p:custDataLst>
                    <p:tags r:id="rId29"/>
                  </p:custDataLst>
                </p:nvPr>
              </p:nvSpPr>
              <p:spPr bwMode="auto">
                <a:xfrm flipH="1">
                  <a:off x="1824" y="1696"/>
                  <a:ext cx="0" cy="46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zh-CN" altLang="en-US" sz="1350"/>
                </a:p>
              </p:txBody>
            </p:sp>
            <p:sp>
              <p:nvSpPr>
                <p:cNvPr id="19" name="Line 11"/>
                <p:cNvSpPr>
                  <a:spLocks noChangeShapeType="1"/>
                </p:cNvSpPr>
                <p:nvPr>
                  <p:custDataLst>
                    <p:tags r:id="rId30"/>
                  </p:custDataLst>
                </p:nvPr>
              </p:nvSpPr>
              <p:spPr bwMode="auto">
                <a:xfrm flipH="1">
                  <a:off x="2976" y="1696"/>
                  <a:ext cx="0" cy="46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zh-CN" altLang="en-US" sz="1350"/>
                </a:p>
              </p:txBody>
            </p:sp>
          </p:grpSp>
          <p:grpSp>
            <p:nvGrpSpPr>
              <p:cNvPr id="5" name="组合 4"/>
              <p:cNvGrpSpPr/>
              <p:nvPr>
                <p:custDataLst>
                  <p:tags r:id="rId31"/>
                </p:custDataLst>
              </p:nvPr>
            </p:nvGrpSpPr>
            <p:grpSpPr>
              <a:xfrm>
                <a:off x="12496" y="5785"/>
                <a:ext cx="3298" cy="417"/>
                <a:chOff x="13853" y="4985"/>
                <a:chExt cx="3298" cy="870"/>
              </a:xfrm>
            </p:grpSpPr>
            <p:sp>
              <p:nvSpPr>
                <p:cNvPr id="14" name="Line 3"/>
                <p:cNvSpPr>
                  <a:spLocks noChangeShapeType="1"/>
                </p:cNvSpPr>
                <p:nvPr>
                  <p:custDataLst>
                    <p:tags r:id="rId32"/>
                  </p:custDataLst>
                </p:nvPr>
              </p:nvSpPr>
              <p:spPr bwMode="auto">
                <a:xfrm>
                  <a:off x="13853" y="4985"/>
                  <a:ext cx="3297"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zh-CN" altLang="en-US" sz="1350"/>
                </a:p>
              </p:txBody>
            </p:sp>
            <p:sp>
              <p:nvSpPr>
                <p:cNvPr id="20" name="Line 12"/>
                <p:cNvSpPr>
                  <a:spLocks noChangeShapeType="1"/>
                </p:cNvSpPr>
                <p:nvPr>
                  <p:custDataLst>
                    <p:tags r:id="rId33"/>
                  </p:custDataLst>
                </p:nvPr>
              </p:nvSpPr>
              <p:spPr bwMode="auto">
                <a:xfrm flipH="1">
                  <a:off x="13853" y="4985"/>
                  <a:ext cx="0" cy="87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zh-CN" altLang="en-US" sz="1350"/>
                </a:p>
              </p:txBody>
            </p:sp>
            <p:sp>
              <p:nvSpPr>
                <p:cNvPr id="21" name="Line 13"/>
                <p:cNvSpPr>
                  <a:spLocks noChangeShapeType="1"/>
                </p:cNvSpPr>
                <p:nvPr>
                  <p:custDataLst>
                    <p:tags r:id="rId34"/>
                  </p:custDataLst>
                </p:nvPr>
              </p:nvSpPr>
              <p:spPr bwMode="auto">
                <a:xfrm flipH="1">
                  <a:off x="17151" y="4985"/>
                  <a:ext cx="0" cy="87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zh-CN" altLang="en-US" sz="1350"/>
                </a:p>
              </p:txBody>
            </p:sp>
          </p:grpSp>
          <p:sp>
            <p:nvSpPr>
              <p:cNvPr id="35" name="Rectangle 27"/>
              <p:cNvSpPr>
                <a:spLocks noChangeArrowheads="1"/>
              </p:cNvSpPr>
              <p:nvPr>
                <p:custDataLst>
                  <p:tags r:id="rId35"/>
                </p:custDataLst>
              </p:nvPr>
            </p:nvSpPr>
            <p:spPr bwMode="auto">
              <a:xfrm>
                <a:off x="4386" y="4814"/>
                <a:ext cx="2160" cy="630"/>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a:latin typeface="楷体" panose="02010609060101010101" charset="-122"/>
                    <a:ea typeface="楷体" panose="02010609060101010101" charset="-122"/>
                  </a:rPr>
                  <a:t>程朱理学</a:t>
                </a:r>
                <a:endParaRPr lang="zh-CN" altLang="en-US" sz="2400" b="1">
                  <a:latin typeface="楷体" panose="02010609060101010101" charset="-122"/>
                  <a:ea typeface="楷体" panose="02010609060101010101" charset="-122"/>
                </a:endParaRPr>
              </a:p>
            </p:txBody>
          </p:sp>
          <p:sp>
            <p:nvSpPr>
              <p:cNvPr id="36" name="Rectangle 28"/>
              <p:cNvSpPr>
                <a:spLocks noChangeArrowheads="1"/>
              </p:cNvSpPr>
              <p:nvPr>
                <p:custDataLst>
                  <p:tags r:id="rId36"/>
                </p:custDataLst>
              </p:nvPr>
            </p:nvSpPr>
            <p:spPr bwMode="auto">
              <a:xfrm>
                <a:off x="12912" y="5067"/>
                <a:ext cx="2160" cy="630"/>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a:latin typeface="楷体" panose="02010609060101010101" charset="-122"/>
                    <a:ea typeface="楷体" panose="02010609060101010101" charset="-122"/>
                  </a:rPr>
                  <a:t>陆王心学</a:t>
                </a:r>
                <a:endParaRPr lang="zh-CN" altLang="en-US" sz="2400" b="1">
                  <a:latin typeface="楷体" panose="02010609060101010101" charset="-122"/>
                  <a:ea typeface="楷体" panose="02010609060101010101" charset="-122"/>
                </a:endParaRPr>
              </a:p>
            </p:txBody>
          </p:sp>
          <p:sp>
            <p:nvSpPr>
              <p:cNvPr id="37" name="文本框 15"/>
              <p:cNvSpPr txBox="1">
                <a:spLocks noChangeArrowheads="1"/>
              </p:cNvSpPr>
              <p:nvPr>
                <p:custDataLst>
                  <p:tags r:id="rId37"/>
                </p:custDataLst>
              </p:nvPr>
            </p:nvSpPr>
            <p:spPr bwMode="auto">
              <a:xfrm>
                <a:off x="8072" y="3811"/>
                <a:ext cx="3214" cy="694"/>
              </a:xfrm>
              <a:prstGeom prst="rect">
                <a:avLst/>
              </a:prstGeom>
              <a:solidFill>
                <a:schemeClr val="accent1">
                  <a:lumMod val="20000"/>
                  <a:lumOff val="80000"/>
                </a:schemeClr>
              </a:solidFill>
              <a:ln w="12700" cmpd="sng">
                <a:solidFill>
                  <a:srgbClr val="FF0000"/>
                </a:solid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a:solidFill>
                      <a:schemeClr val="tx1"/>
                    </a:solidFill>
                    <a:latin typeface="楷体" panose="02010609060101010101" charset="-122"/>
                    <a:ea typeface="楷体" panose="02010609060101010101" charset="-122"/>
                  </a:rPr>
                  <a:t>宋明理学</a:t>
                </a:r>
                <a:endParaRPr lang="zh-CN" altLang="en-US" sz="2400" b="1">
                  <a:solidFill>
                    <a:schemeClr val="tx1"/>
                  </a:solidFill>
                  <a:latin typeface="楷体" panose="02010609060101010101" charset="-122"/>
                  <a:ea typeface="楷体" panose="02010609060101010101" charset="-122"/>
                </a:endParaRPr>
              </a:p>
            </p:txBody>
          </p:sp>
        </p:grpSp>
      </p:grpSp>
      <p:sp>
        <p:nvSpPr>
          <p:cNvPr id="38" name="文本框 37"/>
          <p:cNvSpPr txBox="1"/>
          <p:nvPr>
            <p:custDataLst>
              <p:tags r:id="rId38"/>
            </p:custDataLst>
          </p:nvPr>
        </p:nvSpPr>
        <p:spPr>
          <a:xfrm>
            <a:off x="481965" y="4531360"/>
            <a:ext cx="6090920" cy="460375"/>
          </a:xfrm>
          <a:prstGeom prst="rect">
            <a:avLst/>
          </a:prstGeom>
          <a:solidFill>
            <a:srgbClr val="FFFF00"/>
          </a:solidFill>
        </p:spPr>
        <p:txBody>
          <a:bodyPr wrap="square" rtlCol="0" anchor="t">
            <a:spAutoFit/>
          </a:bodyPr>
          <a:lstStyle/>
          <a:p>
            <a:pPr algn="ctr"/>
            <a:r>
              <a:rPr lang="zh-CN" altLang="en-US" sz="2400" b="1">
                <a:latin typeface="黑体" panose="02010609060101010101" pitchFamily="49" charset="-122"/>
                <a:ea typeface="黑体" panose="02010609060101010101" pitchFamily="49" charset="-122"/>
              </a:rPr>
              <a:t>程朱理学获得官方尊崇后，逐渐失去活力。</a:t>
            </a:r>
            <a:endParaRPr lang="zh-CN" altLang="en-US" sz="2400" b="1">
              <a:latin typeface="黑体" panose="02010609060101010101" pitchFamily="49" charset="-122"/>
              <a:ea typeface="黑体" panose="02010609060101010101" pitchFamily="49" charset="-122"/>
            </a:endParaRPr>
          </a:p>
        </p:txBody>
      </p:sp>
      <p:sp>
        <p:nvSpPr>
          <p:cNvPr id="2" name="矩形 1"/>
          <p:cNvSpPr/>
          <p:nvPr/>
        </p:nvSpPr>
        <p:spPr>
          <a:xfrm>
            <a:off x="130418" y="157517"/>
            <a:ext cx="8784518" cy="583565"/>
          </a:xfrm>
          <a:prstGeom prst="rect">
            <a:avLst/>
          </a:prstGeom>
        </p:spPr>
        <p:txBody>
          <a:bodyPr wrap="square">
            <a:spAutoFit/>
          </a:bodyPr>
          <a:p>
            <a:pPr>
              <a:defRPr/>
            </a:pPr>
            <a:r>
              <a:rPr lang="zh-CN" altLang="en-US" sz="3200" b="1" dirty="0" smtClean="0">
                <a:effectLst/>
                <a:latin typeface="微软雅黑" panose="020B0503020204020204" charset="-122"/>
                <a:ea typeface="微软雅黑" panose="020B0503020204020204" charset="-122"/>
              </a:rPr>
              <a:t>二、思想领域的变化</a:t>
            </a:r>
            <a:endParaRPr lang="zh-CN" altLang="en-US" sz="3200" b="1" dirty="0" smtClean="0">
              <a:effectLst/>
              <a:latin typeface="微软雅黑" panose="020B0503020204020204" charset="-122"/>
              <a:ea typeface="微软雅黑" panose="020B0503020204020204" charset="-122"/>
            </a:endParaRPr>
          </a:p>
        </p:txBody>
      </p:sp>
      <p:sp>
        <p:nvSpPr>
          <p:cNvPr id="3" name="矩形 2"/>
          <p:cNvSpPr/>
          <p:nvPr/>
        </p:nvSpPr>
        <p:spPr>
          <a:xfrm>
            <a:off x="4411980" y="91440"/>
            <a:ext cx="6332220" cy="681990"/>
          </a:xfrm>
          <a:prstGeom prst="rect">
            <a:avLst/>
          </a:prstGeom>
          <a:noFill/>
        </p:spPr>
        <p:txBody>
          <a:bodyPr wrap="square" lIns="91440" tIns="45720" rIns="91440" bIns="45720">
            <a:spAutoFit/>
          </a:bodyPr>
          <a:p>
            <a:pPr algn="l">
              <a:lnSpc>
                <a:spcPct val="120000"/>
              </a:lnSpc>
              <a:spcBef>
                <a:spcPts val="0"/>
              </a:spcBef>
              <a:spcAft>
                <a:spcPts val="0"/>
              </a:spcAft>
            </a:pPr>
            <a:r>
              <a:rPr lang="en-US" sz="3200" b="1" dirty="0">
                <a:ln w="0"/>
                <a:solidFill>
                  <a:srgbClr val="C16468"/>
                </a:solidFill>
                <a:effectLst/>
                <a:latin typeface="微软雅黑" panose="020B0503020204020204" charset="-122"/>
                <a:ea typeface="微软雅黑" panose="020B0503020204020204" charset="-122"/>
              </a:rPr>
              <a:t>1</a:t>
            </a:r>
            <a:r>
              <a:rPr lang="zh-CN" altLang="en-US" sz="3200" b="1" dirty="0">
                <a:ln w="0"/>
                <a:solidFill>
                  <a:srgbClr val="C16468"/>
                </a:solidFill>
                <a:effectLst/>
                <a:latin typeface="微软雅黑" panose="020B0503020204020204" charset="-122"/>
                <a:ea typeface="微软雅黑" panose="020B0503020204020204" charset="-122"/>
              </a:rPr>
              <a:t>、</a:t>
            </a:r>
            <a:r>
              <a:rPr lang="zh-CN" altLang="en-US" sz="3200" b="1" dirty="0">
                <a:ln w="0"/>
                <a:solidFill>
                  <a:srgbClr val="C16468"/>
                </a:solidFill>
                <a:effectLst/>
                <a:latin typeface="微软雅黑" panose="020B0503020204020204" charset="-122"/>
                <a:ea typeface="微软雅黑" panose="020B0503020204020204" charset="-122"/>
              </a:rPr>
              <a:t>陆王心学</a:t>
            </a:r>
            <a:endParaRPr lang="zh-CN" altLang="en-US" sz="3200" b="1" dirty="0">
              <a:ln w="0"/>
              <a:solidFill>
                <a:srgbClr val="C16468"/>
              </a:solidFill>
              <a:effectLst/>
              <a:latin typeface="微软雅黑" panose="020B0503020204020204" charset="-122"/>
              <a:ea typeface="微软雅黑" panose="020B0503020204020204" charset="-122"/>
            </a:endParaRPr>
          </a:p>
        </p:txBody>
      </p:sp>
    </p:spTree>
    <p:custDataLst>
      <p:tags r:id="rId39"/>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AS_UNIQUEID" val="1928"/>
</p:tagLst>
</file>

<file path=ppt/tags/tag101.xml><?xml version="1.0" encoding="utf-8"?>
<p:tagLst xmlns:p="http://schemas.openxmlformats.org/presentationml/2006/main">
  <p:tag name="AS_UNIQUEID" val="1929"/>
</p:tagLst>
</file>

<file path=ppt/tags/tag102.xml><?xml version="1.0" encoding="utf-8"?>
<p:tagLst xmlns:p="http://schemas.openxmlformats.org/presentationml/2006/main">
  <p:tag name="AS_UNIQUEID" val="1930"/>
</p:tagLst>
</file>

<file path=ppt/tags/tag103.xml><?xml version="1.0" encoding="utf-8"?>
<p:tagLst xmlns:p="http://schemas.openxmlformats.org/presentationml/2006/main">
  <p:tag name="AS_UNIQUEID" val="1931"/>
</p:tagLst>
</file>

<file path=ppt/tags/tag104.xml><?xml version="1.0" encoding="utf-8"?>
<p:tagLst xmlns:p="http://schemas.openxmlformats.org/presentationml/2006/main">
  <p:tag name="AS_UNIQUEID" val="1932"/>
</p:tagLst>
</file>

<file path=ppt/tags/tag105.xml><?xml version="1.0" encoding="utf-8"?>
<p:tagLst xmlns:p="http://schemas.openxmlformats.org/presentationml/2006/main">
  <p:tag name="AS_UNIQUEID" val="1933"/>
</p:tagLst>
</file>

<file path=ppt/tags/tag106.xml><?xml version="1.0" encoding="utf-8"?>
<p:tagLst xmlns:p="http://schemas.openxmlformats.org/presentationml/2006/main">
  <p:tag name="AS_UNIQUEID" val="1934"/>
</p:tagLst>
</file>

<file path=ppt/tags/tag107.xml><?xml version="1.0" encoding="utf-8"?>
<p:tagLst xmlns:p="http://schemas.openxmlformats.org/presentationml/2006/main">
  <p:tag name="AS_UNIQUEID" val="1935"/>
</p:tagLst>
</file>

<file path=ppt/tags/tag108.xml><?xml version="1.0" encoding="utf-8"?>
<p:tagLst xmlns:p="http://schemas.openxmlformats.org/presentationml/2006/main">
  <p:tag name="AS_UNIQUEID" val="1936"/>
</p:tagLst>
</file>

<file path=ppt/tags/tag109.xml><?xml version="1.0" encoding="utf-8"?>
<p:tagLst xmlns:p="http://schemas.openxmlformats.org/presentationml/2006/main">
  <p:tag name="AS_UNIQUEID" val="1937"/>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AS_UNIQUEID" val="1938"/>
</p:tagLst>
</file>

<file path=ppt/tags/tag111.xml><?xml version="1.0" encoding="utf-8"?>
<p:tagLst xmlns:p="http://schemas.openxmlformats.org/presentationml/2006/main">
  <p:tag name="AS_UNIQUEID" val="1939"/>
</p:tagLst>
</file>

<file path=ppt/tags/tag112.xml><?xml version="1.0" encoding="utf-8"?>
<p:tagLst xmlns:p="http://schemas.openxmlformats.org/presentationml/2006/main">
  <p:tag name="AS_UNIQUEID" val="1940"/>
</p:tagLst>
</file>

<file path=ppt/tags/tag113.xml><?xml version="1.0" encoding="utf-8"?>
<p:tagLst xmlns:p="http://schemas.openxmlformats.org/presentationml/2006/main">
  <p:tag name="AS_UNIQUEID" val="1941"/>
</p:tagLst>
</file>

<file path=ppt/tags/tag114.xml><?xml version="1.0" encoding="utf-8"?>
<p:tagLst xmlns:p="http://schemas.openxmlformats.org/presentationml/2006/main">
  <p:tag name="AS_UNIQUEID" val="1942"/>
</p:tagLst>
</file>

<file path=ppt/tags/tag115.xml><?xml version="1.0" encoding="utf-8"?>
<p:tagLst xmlns:p="http://schemas.openxmlformats.org/presentationml/2006/main">
  <p:tag name="AS_UNIQUEID" val="1943"/>
</p:tagLst>
</file>

<file path=ppt/tags/tag116.xml><?xml version="1.0" encoding="utf-8"?>
<p:tagLst xmlns:p="http://schemas.openxmlformats.org/presentationml/2006/main">
  <p:tag name="AS_UNIQUEID" val="1944"/>
</p:tagLst>
</file>

<file path=ppt/tags/tag117.xml><?xml version="1.0" encoding="utf-8"?>
<p:tagLst xmlns:p="http://schemas.openxmlformats.org/presentationml/2006/main">
  <p:tag name="AS_UNIQUEID" val="1945"/>
</p:tagLst>
</file>

<file path=ppt/tags/tag118.xml><?xml version="1.0" encoding="utf-8"?>
<p:tagLst xmlns:p="http://schemas.openxmlformats.org/presentationml/2006/main">
  <p:tag name="AS_UNIQUEID" val="1946"/>
</p:tagLst>
</file>

<file path=ppt/tags/tag119.xml><?xml version="1.0" encoding="utf-8"?>
<p:tagLst xmlns:p="http://schemas.openxmlformats.org/presentationml/2006/main">
  <p:tag name="AS_UNIQUEID" val="1947"/>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AS_UNIQUEID" val="1948"/>
</p:tagLst>
</file>

<file path=ppt/tags/tag121.xml><?xml version="1.0" encoding="utf-8"?>
<p:tagLst xmlns:p="http://schemas.openxmlformats.org/presentationml/2006/main">
  <p:tag name="AS_UNIQUEID" val="1949"/>
</p:tagLst>
</file>

<file path=ppt/tags/tag122.xml><?xml version="1.0" encoding="utf-8"?>
<p:tagLst xmlns:p="http://schemas.openxmlformats.org/presentationml/2006/main">
  <p:tag name="AS_UNIQUEID" val="1950"/>
</p:tagLst>
</file>

<file path=ppt/tags/tag123.xml><?xml version="1.0" encoding="utf-8"?>
<p:tagLst xmlns:p="http://schemas.openxmlformats.org/presentationml/2006/main">
  <p:tag name="AS_UNIQUEID" val="1951"/>
</p:tagLst>
</file>

<file path=ppt/tags/tag124.xml><?xml version="1.0" encoding="utf-8"?>
<p:tagLst xmlns:p="http://schemas.openxmlformats.org/presentationml/2006/main">
  <p:tag name="AS_UNIQUEID" val="1952"/>
</p:tagLst>
</file>

<file path=ppt/tags/tag125.xml><?xml version="1.0" encoding="utf-8"?>
<p:tagLst xmlns:p="http://schemas.openxmlformats.org/presentationml/2006/main">
  <p:tag name="AS_UNIQUEID" val="1953"/>
</p:tagLst>
</file>

<file path=ppt/tags/tag126.xml><?xml version="1.0" encoding="utf-8"?>
<p:tagLst xmlns:p="http://schemas.openxmlformats.org/presentationml/2006/main">
  <p:tag name="AS_UNIQUEID" val="1954"/>
</p:tagLst>
</file>

<file path=ppt/tags/tag127.xml><?xml version="1.0" encoding="utf-8"?>
<p:tagLst xmlns:p="http://schemas.openxmlformats.org/presentationml/2006/main">
  <p:tag name="AS_UNIQUEID" val="1955"/>
</p:tagLst>
</file>

<file path=ppt/tags/tag128.xml><?xml version="1.0" encoding="utf-8"?>
<p:tagLst xmlns:p="http://schemas.openxmlformats.org/presentationml/2006/main">
  <p:tag name="AS_UNIQUEID" val="1956"/>
</p:tagLst>
</file>

<file path=ppt/tags/tag129.xml><?xml version="1.0" encoding="utf-8"?>
<p:tagLst xmlns:p="http://schemas.openxmlformats.org/presentationml/2006/main">
  <p:tag name="AS_UNIQUEID" val="1957"/>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DIAGRAM_VIRTUALLY_FRAME" val="{&quot;height&quot;:359.65,&quot;left&quot;:59.2,&quot;top&quot;:117.75,&quot;width&quot;:454.85}"/>
</p:tagLst>
</file>

<file path=ppt/tags/tag132.xml><?xml version="1.0" encoding="utf-8"?>
<p:tagLst xmlns:p="http://schemas.openxmlformats.org/presentationml/2006/main">
  <p:tag name="KSO_WM_DIAGRAM_VIRTUALLY_FRAME" val="{&quot;height&quot;:359.65,&quot;left&quot;:59.2,&quot;top&quot;:117.75,&quot;width&quot;:454.85}"/>
</p:tagLst>
</file>

<file path=ppt/tags/tag133.xml><?xml version="1.0" encoding="utf-8"?>
<p:tagLst xmlns:p="http://schemas.openxmlformats.org/presentationml/2006/main">
  <p:tag name="KSO_WM_DIAGRAM_VIRTUALLY_FRAME" val="{&quot;height&quot;:359.65,&quot;left&quot;:59.2,&quot;top&quot;:117.75,&quot;width&quot;:454.85}"/>
</p:tagLst>
</file>

<file path=ppt/tags/tag134.xml><?xml version="1.0" encoding="utf-8"?>
<p:tagLst xmlns:p="http://schemas.openxmlformats.org/presentationml/2006/main">
  <p:tag name="KSO_WM_DIAGRAM_VIRTUALLY_FRAME" val="{&quot;height&quot;:359.65,&quot;left&quot;:59.2,&quot;top&quot;:117.75,&quot;width&quot;:454.85}"/>
</p:tagLst>
</file>

<file path=ppt/tags/tag135.xml><?xml version="1.0" encoding="utf-8"?>
<p:tagLst xmlns:p="http://schemas.openxmlformats.org/presentationml/2006/main">
  <p:tag name="KSO_WM_DIAGRAM_VIRTUALLY_FRAME" val="{&quot;height&quot;:359.65,&quot;left&quot;:59.2,&quot;top&quot;:117.75,&quot;width&quot;:454.85}"/>
</p:tagLst>
</file>

<file path=ppt/tags/tag136.xml><?xml version="1.0" encoding="utf-8"?>
<p:tagLst xmlns:p="http://schemas.openxmlformats.org/presentationml/2006/main">
  <p:tag name="KSO_WM_DIAGRAM_VIRTUALLY_FRAME" val="{&quot;height&quot;:359.65,&quot;left&quot;:59.2,&quot;top&quot;:117.75,&quot;width&quot;:454.85}"/>
</p:tagLst>
</file>

<file path=ppt/tags/tag137.xml><?xml version="1.0" encoding="utf-8"?>
<p:tagLst xmlns:p="http://schemas.openxmlformats.org/presentationml/2006/main">
  <p:tag name="KSO_WM_DIAGRAM_VIRTUALLY_FRAME" val="{&quot;height&quot;:359.65,&quot;left&quot;:59.2,&quot;top&quot;:117.75,&quot;width&quot;:454.85}"/>
</p:tagLst>
</file>

<file path=ppt/tags/tag138.xml><?xml version="1.0" encoding="utf-8"?>
<p:tagLst xmlns:p="http://schemas.openxmlformats.org/presentationml/2006/main">
  <p:tag name="KSO_WM_DIAGRAM_VIRTUALLY_FRAME" val="{&quot;height&quot;:359.65,&quot;left&quot;:59.2,&quot;top&quot;:117.75,&quot;width&quot;:454.85}"/>
</p:tagLst>
</file>

<file path=ppt/tags/tag139.xml><?xml version="1.0" encoding="utf-8"?>
<p:tagLst xmlns:p="http://schemas.openxmlformats.org/presentationml/2006/main">
  <p:tag name="KSO_WM_DIAGRAM_VIRTUALLY_FRAME" val="{&quot;height&quot;:359.65,&quot;left&quot;:59.2,&quot;top&quot;:117.75,&quot;width&quot;:454.85}"/>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DIAGRAM_VIRTUALLY_FRAME" val="{&quot;height&quot;:359.65,&quot;left&quot;:59.2,&quot;top&quot;:117.75,&quot;width&quot;:454.85}"/>
</p:tagLst>
</file>

<file path=ppt/tags/tag141.xml><?xml version="1.0" encoding="utf-8"?>
<p:tagLst xmlns:p="http://schemas.openxmlformats.org/presentationml/2006/main">
  <p:tag name="KSO_WM_DIAGRAM_VIRTUALLY_FRAME" val="{&quot;height&quot;:359.65,&quot;left&quot;:59.2,&quot;top&quot;:117.75,&quot;width&quot;:454.85}"/>
</p:tagLst>
</file>

<file path=ppt/tags/tag142.xml><?xml version="1.0" encoding="utf-8"?>
<p:tagLst xmlns:p="http://schemas.openxmlformats.org/presentationml/2006/main">
  <p:tag name="KSO_WM_DIAGRAM_VIRTUALLY_FRAME" val="{&quot;height&quot;:359.65,&quot;left&quot;:59.2,&quot;top&quot;:117.75,&quot;width&quot;:454.85}"/>
</p:tagLst>
</file>

<file path=ppt/tags/tag143.xml><?xml version="1.0" encoding="utf-8"?>
<p:tagLst xmlns:p="http://schemas.openxmlformats.org/presentationml/2006/main">
  <p:tag name="KSO_WM_DIAGRAM_VIRTUALLY_FRAME" val="{&quot;height&quot;:359.65,&quot;left&quot;:59.2,&quot;top&quot;:117.75,&quot;width&quot;:454.85}"/>
</p:tagLst>
</file>

<file path=ppt/tags/tag144.xml><?xml version="1.0" encoding="utf-8"?>
<p:tagLst xmlns:p="http://schemas.openxmlformats.org/presentationml/2006/main">
  <p:tag name="AS_UNIQUEID" val="3487"/>
  <p:tag name="KSO_WM_BEAUTIFY_FLAG" val=""/>
</p:tagLst>
</file>

<file path=ppt/tags/tag145.xml><?xml version="1.0" encoding="utf-8"?>
<p:tagLst xmlns:p="http://schemas.openxmlformats.org/presentationml/2006/main">
  <p:tag name="AS_UNIQUEID" val="3488"/>
  <p:tag name="KSO_WM_BEAUTIFY_FLAG" val=""/>
  <p:tag name="KSO_WM_UNIT_TABLE_BEAUTIFY" val="smartTable{629384e3-2224-49dd-b95a-0fb8d54c3761}"/>
  <p:tag name="TABLE_ENDDRAG_ORIGIN_RECT" val="922*441"/>
  <p:tag name="TABLE_ENDDRAG_RECT" val="16*56*922*441"/>
</p:tagLst>
</file>

<file path=ppt/tags/tag146.xml><?xml version="1.0" encoding="utf-8"?>
<p:tagLst xmlns:p="http://schemas.openxmlformats.org/presentationml/2006/main">
  <p:tag name="AS_UNIQUEID" val="3489"/>
  <p:tag name="KSO_WM_BEAUTIFY_FLAG" val=""/>
</p:tagLst>
</file>

<file path=ppt/tags/tag147.xml><?xml version="1.0" encoding="utf-8"?>
<p:tagLst xmlns:p="http://schemas.openxmlformats.org/presentationml/2006/main">
  <p:tag name="AS_UNIQUEID" val="3490"/>
  <p:tag name="KSO_WM_BEAUTIFY_FLAG" val=""/>
</p:tagLst>
</file>

<file path=ppt/tags/tag148.xml><?xml version="1.0" encoding="utf-8"?>
<p:tagLst xmlns:p="http://schemas.openxmlformats.org/presentationml/2006/main">
  <p:tag name="AS_UNIQUEID" val="3491"/>
  <p:tag name="KSO_WM_BEAUTIFY_FLAG" val=""/>
</p:tagLst>
</file>

<file path=ppt/tags/tag149.xml><?xml version="1.0" encoding="utf-8"?>
<p:tagLst xmlns:p="http://schemas.openxmlformats.org/presentationml/2006/main">
  <p:tag name="AS_UNIQUEID" val="3492"/>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AS_UNIQUEID" val="3493"/>
  <p:tag name="KSO_WM_BEAUTIFY_FLAG" val=""/>
</p:tagLst>
</file>

<file path=ppt/tags/tag151.xml><?xml version="1.0" encoding="utf-8"?>
<p:tagLst xmlns:p="http://schemas.openxmlformats.org/presentationml/2006/main">
  <p:tag name="AS_UNIQUEID" val="3494"/>
  <p:tag name="KSO_WM_BEAUTIFY_FLAG" val=""/>
</p:tagLst>
</file>

<file path=ppt/tags/tag152.xml><?xml version="1.0" encoding="utf-8"?>
<p:tagLst xmlns:p="http://schemas.openxmlformats.org/presentationml/2006/main">
  <p:tag name="AS_UNIQUEID" val="3495"/>
  <p:tag name="KSO_WM_BEAUTIFY_FLAG" val=""/>
</p:tagLst>
</file>

<file path=ppt/tags/tag153.xml><?xml version="1.0" encoding="utf-8"?>
<p:tagLst xmlns:p="http://schemas.openxmlformats.org/presentationml/2006/main">
  <p:tag name="AS_UNIQUEID" val="3496"/>
  <p:tag name="KSO_WM_BEAUTIFY_FLAG" val=""/>
</p:tagLst>
</file>

<file path=ppt/tags/tag154.xml><?xml version="1.0" encoding="utf-8"?>
<p:tagLst xmlns:p="http://schemas.openxmlformats.org/presentationml/2006/main">
  <p:tag name="KSO_WM_UNIT_PLACING_PICTURE_USER_VIEWPORT" val="{&quot;height&quot;:8056,&quot;width&quot;:5878}"/>
</p:tagLst>
</file>

<file path=ppt/tags/tag155.xml><?xml version="1.0" encoding="utf-8"?>
<p:tagLst xmlns:p="http://schemas.openxmlformats.org/presentationml/2006/main">
  <p:tag name="KSO_WM_DIAGRAM_VIRTUALLY_FRAME" val="{&quot;height&quot;:393.5988582677166,&quot;left&quot;:235,&quot;top&quot;:81.3,&quot;width&quot;:678.8}"/>
</p:tagLst>
</file>

<file path=ppt/tags/tag156.xml><?xml version="1.0" encoding="utf-8"?>
<p:tagLst xmlns:p="http://schemas.openxmlformats.org/presentationml/2006/main">
  <p:tag name="KSO_WM_DIAGRAM_VIRTUALLY_FRAME" val="{&quot;height&quot;:393.5988582677166,&quot;left&quot;:235,&quot;top&quot;:81.3,&quot;width&quot;:678.8}"/>
</p:tagLst>
</file>

<file path=ppt/tags/tag157.xml><?xml version="1.0" encoding="utf-8"?>
<p:tagLst xmlns:p="http://schemas.openxmlformats.org/presentationml/2006/main">
  <p:tag name="KSO_WM_DIAGRAM_VIRTUALLY_FRAME" val="{&quot;height&quot;:393.5988582677166,&quot;left&quot;:235,&quot;top&quot;:81.3,&quot;width&quot;:678.8}"/>
</p:tagLst>
</file>

<file path=ppt/tags/tag158.xml><?xml version="1.0" encoding="utf-8"?>
<p:tagLst xmlns:p="http://schemas.openxmlformats.org/presentationml/2006/main">
  <p:tag name="KSO_WM_DIAGRAM_VIRTUALLY_FRAME" val="{&quot;height&quot;:393.5988582677166,&quot;left&quot;:235,&quot;top&quot;:81.3,&quot;width&quot;:678.8}"/>
</p:tagLst>
</file>

<file path=ppt/tags/tag159.xml><?xml version="1.0" encoding="utf-8"?>
<p:tagLst xmlns:p="http://schemas.openxmlformats.org/presentationml/2006/main">
  <p:tag name="KSO_WM_DIAGRAM_VIRTUALLY_FRAME" val="{&quot;height&quot;:393.5988582677166,&quot;left&quot;:235,&quot;top&quot;:81.3,&quot;width&quot;:678.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DIAGRAM_VIRTUALLY_FRAME" val="{&quot;height&quot;:393.5988582677166,&quot;left&quot;:235,&quot;top&quot;:81.3,&quot;width&quot;:678.8}"/>
</p:tagLst>
</file>

<file path=ppt/tags/tag161.xml><?xml version="1.0" encoding="utf-8"?>
<p:tagLst xmlns:p="http://schemas.openxmlformats.org/presentationml/2006/main">
  <p:tag name="AS_UNIQUEID" val="2444"/>
</p:tagLst>
</file>

<file path=ppt/tags/tag162.xml><?xml version="1.0" encoding="utf-8"?>
<p:tagLst xmlns:p="http://schemas.openxmlformats.org/presentationml/2006/main">
  <p:tag name="AS_UNIQUEID" val="2445"/>
</p:tagLst>
</file>

<file path=ppt/tags/tag163.xml><?xml version="1.0" encoding="utf-8"?>
<p:tagLst xmlns:p="http://schemas.openxmlformats.org/presentationml/2006/main">
  <p:tag name="AS_UNIQUEID" val="2446"/>
</p:tagLst>
</file>

<file path=ppt/tags/tag164.xml><?xml version="1.0" encoding="utf-8"?>
<p:tagLst xmlns:p="http://schemas.openxmlformats.org/presentationml/2006/main">
  <p:tag name="AS_UNIQUEID" val="2447"/>
</p:tagLst>
</file>

<file path=ppt/tags/tag165.xml><?xml version="1.0" encoding="utf-8"?>
<p:tagLst xmlns:p="http://schemas.openxmlformats.org/presentationml/2006/main">
  <p:tag name="AS_UNIQUEID" val="2448"/>
</p:tagLst>
</file>

<file path=ppt/tags/tag166.xml><?xml version="1.0" encoding="utf-8"?>
<p:tagLst xmlns:p="http://schemas.openxmlformats.org/presentationml/2006/main">
  <p:tag name="AS_UNIQUEID" val="2449"/>
</p:tagLst>
</file>

<file path=ppt/tags/tag167.xml><?xml version="1.0" encoding="utf-8"?>
<p:tagLst xmlns:p="http://schemas.openxmlformats.org/presentationml/2006/main">
  <p:tag name="AS_UNIQUEID" val="2450"/>
</p:tagLst>
</file>

<file path=ppt/tags/tag168.xml><?xml version="1.0" encoding="utf-8"?>
<p:tagLst xmlns:p="http://schemas.openxmlformats.org/presentationml/2006/main">
  <p:tag name="AS_UNIQUEID" val="2451"/>
</p:tagLst>
</file>

<file path=ppt/tags/tag169.xml><?xml version="1.0" encoding="utf-8"?>
<p:tagLst xmlns:p="http://schemas.openxmlformats.org/presentationml/2006/main">
  <p:tag name="AS_UNIQUEID" val="245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AS_UNIQUEID" val="2453"/>
</p:tagLst>
</file>

<file path=ppt/tags/tag171.xml><?xml version="1.0" encoding="utf-8"?>
<p:tagLst xmlns:p="http://schemas.openxmlformats.org/presentationml/2006/main">
  <p:tag name="AS_UNIQUEID" val="2454"/>
</p:tagLst>
</file>

<file path=ppt/tags/tag172.xml><?xml version="1.0" encoding="utf-8"?>
<p:tagLst xmlns:p="http://schemas.openxmlformats.org/presentationml/2006/main">
  <p:tag name="AS_UNIQUEID" val="3524"/>
</p:tagLst>
</file>

<file path=ppt/tags/tag173.xml><?xml version="1.0" encoding="utf-8"?>
<p:tagLst xmlns:p="http://schemas.openxmlformats.org/presentationml/2006/main">
  <p:tag name="KSO_WM_BEAUTIFY_FLAG" val="#wm#"/>
  <p:tag name="KSO_WM_SPECIAL_SOURCE" val="bdnull"/>
  <p:tag name="KSO_WM_TEMPLATE_CATEGORY" val="custom"/>
  <p:tag name="KSO_WM_TEMPLATE_INDEX" val="20205176"/>
</p:tagLst>
</file>

<file path=ppt/tags/tag174.xml><?xml version="1.0" encoding="utf-8"?>
<p:tagLst xmlns:p="http://schemas.openxmlformats.org/presentationml/2006/main">
  <p:tag name="AS_UNIQUEID" val="99"/>
</p:tagLst>
</file>

<file path=ppt/tags/tag175.xml><?xml version="1.0" encoding="utf-8"?>
<p:tagLst xmlns:p="http://schemas.openxmlformats.org/presentationml/2006/main">
  <p:tag name="AS_UNIQUEID" val="100"/>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AS_UNIQUEID" val="8456"/>
  <p:tag name="KSO_WM_UNIT_TEXT_FILL_FORE_SCHEMECOLOR_INDEX" val="13"/>
  <p:tag name="KSO_WM_UNIT_TEXT_FILL_FORE_SCHEMECOLOR_INDEX_BRIGHTNESS" val="0"/>
  <p:tag name="KSO_WM_UNIT_TEXT_FILL_TYPE" val="1"/>
</p:tagLst>
</file>

<file path=ppt/tags/tag178.xml><?xml version="1.0" encoding="utf-8"?>
<p:tagLst xmlns:p="http://schemas.openxmlformats.org/presentationml/2006/main">
  <p:tag name="KSO_WM_SPECIAL_SOURCE" val="bdnull"/>
</p:tagLst>
</file>

<file path=ppt/tags/tag179.xml><?xml version="1.0" encoding="utf-8"?>
<p:tagLst xmlns:p="http://schemas.openxmlformats.org/presentationml/2006/main">
  <p:tag name="AS_UNIQUEID" val="412"/>
  <p:tag name="KSO_WM_UNIT_TABLE_BEAUTIFY" val="smartTable{b1af4bee-5c84-4015-bda4-544c8fb7fe6f}"/>
  <p:tag name="TABLE_EMPHASIZE_COLOR" val="16309672"/>
  <p:tag name="TABLE_ENDDRAG_ORIGIN_RECT" val="908*427"/>
  <p:tag name="TABLE_ENDDRAG_RECT" val="14*72*908*427"/>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AS_UNIQUEID" val="408"/>
</p:tagLst>
</file>

<file path=ppt/tags/tag181.xml><?xml version="1.0" encoding="utf-8"?>
<p:tagLst xmlns:p="http://schemas.openxmlformats.org/presentationml/2006/main">
  <p:tag name="AS_UNIQUEID" val="409"/>
</p:tagLst>
</file>

<file path=ppt/tags/tag182.xml><?xml version="1.0" encoding="utf-8"?>
<p:tagLst xmlns:p="http://schemas.openxmlformats.org/presentationml/2006/main">
  <p:tag name="AS_UNIQUEID" val="410"/>
</p:tagLst>
</file>

<file path=ppt/tags/tag183.xml><?xml version="1.0" encoding="utf-8"?>
<p:tagLst xmlns:p="http://schemas.openxmlformats.org/presentationml/2006/main">
  <p:tag name="AS_UNIQUEID" val="2270"/>
</p:tagLst>
</file>

<file path=ppt/tags/tag184.xml><?xml version="1.0" encoding="utf-8"?>
<p:tagLst xmlns:p="http://schemas.openxmlformats.org/presentationml/2006/main">
  <p:tag name="AS_UNIQUEID" val="2270"/>
</p:tagLst>
</file>

<file path=ppt/tags/tag185.xml><?xml version="1.0" encoding="utf-8"?>
<p:tagLst xmlns:p="http://schemas.openxmlformats.org/presentationml/2006/main">
  <p:tag name="KSO_WM_UNIT_TABLE_BEAUTIFY" val="smartTable{27d1c7c2-0344-4f83-8348-726eb4d4193b}"/>
  <p:tag name="TABLE_EMPHASIZE_COLOR" val="16309672"/>
  <p:tag name="TABLE_ENDDRAG_ORIGIN_RECT" val="884*385"/>
  <p:tag name="TABLE_ENDDRAG_RECT" val="25*71*884*385"/>
</p:tagLst>
</file>

<file path=ppt/tags/tag186.xml><?xml version="1.0" encoding="utf-8"?>
<p:tagLst xmlns:p="http://schemas.openxmlformats.org/presentationml/2006/main">
  <p:tag name="AS_UNIQUEID" val="2098"/>
</p:tagLst>
</file>

<file path=ppt/tags/tag187.xml><?xml version="1.0" encoding="utf-8"?>
<p:tagLst xmlns:p="http://schemas.openxmlformats.org/presentationml/2006/main">
  <p:tag name="AS_UNIQUEID" val="482"/>
</p:tagLst>
</file>

<file path=ppt/tags/tag188.xml><?xml version="1.0" encoding="utf-8"?>
<p:tagLst xmlns:p="http://schemas.openxmlformats.org/presentationml/2006/main">
  <p:tag name="AS_UNIQUEID" val="2500"/>
</p:tagLst>
</file>

<file path=ppt/tags/tag189.xml><?xml version="1.0" encoding="utf-8"?>
<p:tagLst xmlns:p="http://schemas.openxmlformats.org/presentationml/2006/main">
  <p:tag name="AS_UNIQUEID" val="250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AS_UNIQUEID" val="2503"/>
</p:tagLst>
</file>

<file path=ppt/tags/tag191.xml><?xml version="1.0" encoding="utf-8"?>
<p:tagLst xmlns:p="http://schemas.openxmlformats.org/presentationml/2006/main">
  <p:tag name="AS_UNIQUEID" val="2504"/>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wm#"/>
  <p:tag name="KSO_WM_SPECIAL_SOURCE" val="bdnull"/>
  <p:tag name="KSO_WM_TEMPLATE_CATEGORY" val="custom"/>
  <p:tag name="KSO_WM_TEMPLATE_INDEX" val="20205176"/>
</p:tagLst>
</file>

<file path=ppt/tags/tag194.xml><?xml version="1.0" encoding="utf-8"?>
<p:tagLst xmlns:p="http://schemas.openxmlformats.org/presentationml/2006/main">
  <p:tag name="AS_UNIQUEID" val="2506"/>
</p:tagLst>
</file>

<file path=ppt/tags/tag195.xml><?xml version="1.0" encoding="utf-8"?>
<p:tagLst xmlns:p="http://schemas.openxmlformats.org/presentationml/2006/main">
  <p:tag name="KSO_WM_BEAUTIFY_FLAG" val="#wm#"/>
  <p:tag name="KSO_WM_TEMPLATE_CATEGORY" val="custom"/>
  <p:tag name="KSO_WM_TEMPLATE_INDEX" val="20205176"/>
</p:tagLst>
</file>

<file path=ppt/tags/tag196.xml><?xml version="1.0" encoding="utf-8"?>
<p:tagLst xmlns:p="http://schemas.openxmlformats.org/presentationml/2006/main">
  <p:tag name="KSO_WM_SPECIAL_SOURCE" val="bdnull"/>
</p:tagLst>
</file>

<file path=ppt/tags/tag197.xml><?xml version="1.0" encoding="utf-8"?>
<p:tagLst xmlns:p="http://schemas.openxmlformats.org/presentationml/2006/main">
  <p:tag name="AS_UNIQUEID" val="1477"/>
</p:tagLst>
</file>

<file path=ppt/tags/tag198.xml><?xml version="1.0" encoding="utf-8"?>
<p:tagLst xmlns:p="http://schemas.openxmlformats.org/presentationml/2006/main">
  <p:tag name="AS_UNIQUEID" val="1478"/>
</p:tagLst>
</file>

<file path=ppt/tags/tag199.xml><?xml version="1.0" encoding="utf-8"?>
<p:tagLst xmlns:p="http://schemas.openxmlformats.org/presentationml/2006/main">
  <p:tag name="AS_UNIQUEID" val="1479"/>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AS_UNIQUEID" val="1480"/>
</p:tagLst>
</file>

<file path=ppt/tags/tag201.xml><?xml version="1.0" encoding="utf-8"?>
<p:tagLst xmlns:p="http://schemas.openxmlformats.org/presentationml/2006/main">
  <p:tag name="AS_UNIQUEID" val="1481"/>
</p:tagLst>
</file>

<file path=ppt/tags/tag202.xml><?xml version="1.0" encoding="utf-8"?>
<p:tagLst xmlns:p="http://schemas.openxmlformats.org/presentationml/2006/main">
  <p:tag name="AS_UNIQUEID" val="1482"/>
</p:tagLst>
</file>

<file path=ppt/tags/tag203.xml><?xml version="1.0" encoding="utf-8"?>
<p:tagLst xmlns:p="http://schemas.openxmlformats.org/presentationml/2006/main">
  <p:tag name="AS_UNIQUEID" val="1483"/>
</p:tagLst>
</file>

<file path=ppt/tags/tag204.xml><?xml version="1.0" encoding="utf-8"?>
<p:tagLst xmlns:p="http://schemas.openxmlformats.org/presentationml/2006/main">
  <p:tag name="AS_UNIQUEID" val="1484"/>
</p:tagLst>
</file>

<file path=ppt/tags/tag205.xml><?xml version="1.0" encoding="utf-8"?>
<p:tagLst xmlns:p="http://schemas.openxmlformats.org/presentationml/2006/main">
  <p:tag name="AS_UNIQUEID" val="1485"/>
</p:tagLst>
</file>

<file path=ppt/tags/tag206.xml><?xml version="1.0" encoding="utf-8"?>
<p:tagLst xmlns:p="http://schemas.openxmlformats.org/presentationml/2006/main">
  <p:tag name="AS_UNIQUEID" val="1486"/>
</p:tagLst>
</file>

<file path=ppt/tags/tag207.xml><?xml version="1.0" encoding="utf-8"?>
<p:tagLst xmlns:p="http://schemas.openxmlformats.org/presentationml/2006/main">
  <p:tag name="AS_UNIQUEID" val="1487"/>
</p:tagLst>
</file>

<file path=ppt/tags/tag208.xml><?xml version="1.0" encoding="utf-8"?>
<p:tagLst xmlns:p="http://schemas.openxmlformats.org/presentationml/2006/main">
  <p:tag name="AS_UNIQUEID" val="1488"/>
</p:tagLst>
</file>

<file path=ppt/tags/tag209.xml><?xml version="1.0" encoding="utf-8"?>
<p:tagLst xmlns:p="http://schemas.openxmlformats.org/presentationml/2006/main">
  <p:tag name="AS_UNIQUEID" val="1489"/>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AS_UNIQUEID" val="1490"/>
</p:tagLst>
</file>

<file path=ppt/tags/tag211.xml><?xml version="1.0" encoding="utf-8"?>
<p:tagLst xmlns:p="http://schemas.openxmlformats.org/presentationml/2006/main">
  <p:tag name="AS_UNIQUEID" val="1491"/>
</p:tagLst>
</file>

<file path=ppt/tags/tag212.xml><?xml version="1.0" encoding="utf-8"?>
<p:tagLst xmlns:p="http://schemas.openxmlformats.org/presentationml/2006/main">
  <p:tag name="AS_UNIQUEID" val="1492"/>
</p:tagLst>
</file>

<file path=ppt/tags/tag213.xml><?xml version="1.0" encoding="utf-8"?>
<p:tagLst xmlns:p="http://schemas.openxmlformats.org/presentationml/2006/main">
  <p:tag name="AS_UNIQUEID" val="1493"/>
</p:tagLst>
</file>

<file path=ppt/tags/tag214.xml><?xml version="1.0" encoding="utf-8"?>
<p:tagLst xmlns:p="http://schemas.openxmlformats.org/presentationml/2006/main">
  <p:tag name="AS_UNIQUEID" val="1494"/>
</p:tagLst>
</file>

<file path=ppt/tags/tag215.xml><?xml version="1.0" encoding="utf-8"?>
<p:tagLst xmlns:p="http://schemas.openxmlformats.org/presentationml/2006/main">
  <p:tag name="AS_UNIQUEID" val="1495"/>
</p:tagLst>
</file>

<file path=ppt/tags/tag216.xml><?xml version="1.0" encoding="utf-8"?>
<p:tagLst xmlns:p="http://schemas.openxmlformats.org/presentationml/2006/main">
  <p:tag name="AS_UNIQUEID" val="1496"/>
</p:tagLst>
</file>

<file path=ppt/tags/tag217.xml><?xml version="1.0" encoding="utf-8"?>
<p:tagLst xmlns:p="http://schemas.openxmlformats.org/presentationml/2006/main">
  <p:tag name="AS_UNIQUEID" val="1497"/>
</p:tagLst>
</file>

<file path=ppt/tags/tag218.xml><?xml version="1.0" encoding="utf-8"?>
<p:tagLst xmlns:p="http://schemas.openxmlformats.org/presentationml/2006/main">
  <p:tag name="AS_UNIQUEID" val="1498"/>
</p:tagLst>
</file>

<file path=ppt/tags/tag219.xml><?xml version="1.0" encoding="utf-8"?>
<p:tagLst xmlns:p="http://schemas.openxmlformats.org/presentationml/2006/main">
  <p:tag name="AS_UNIQUEID" val="1499"/>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AS_UNIQUEID" val="1500"/>
</p:tagLst>
</file>

<file path=ppt/tags/tag221.xml><?xml version="1.0" encoding="utf-8"?>
<p:tagLst xmlns:p="http://schemas.openxmlformats.org/presentationml/2006/main">
  <p:tag name="AS_UNIQUEID" val="1502"/>
</p:tagLst>
</file>

<file path=ppt/tags/tag222.xml><?xml version="1.0" encoding="utf-8"?>
<p:tagLst xmlns:p="http://schemas.openxmlformats.org/presentationml/2006/main">
  <p:tag name="AS_UNIQUEID" val="1503"/>
</p:tagLst>
</file>

<file path=ppt/tags/tag223.xml><?xml version="1.0" encoding="utf-8"?>
<p:tagLst xmlns:p="http://schemas.openxmlformats.org/presentationml/2006/main">
  <p:tag name="commondata" val="eyJoZGlkIjoiOTc0MjIzYzA0ZDhjMTg2N2RiMDE0MGYyZjk1ZjY4NjcifQ=="/>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COMBINE_RELATE_SLIDE_ID" val="background20176466_13"/>
  <p:tag name="KSO_WM_SLIDE_ID" val="custom20177186_29"/>
  <p:tag name="KSO_WM_TEMPLATE_SUBCATEGORY" val="0"/>
  <p:tag name="KSO_WM_SLIDE_TYPE" val="text"/>
  <p:tag name="KSO_WM_SLIDE_SUBTYPE" val="pureTxt"/>
  <p:tag name="KSO_WM_SLIDE_ITEM_CNT" val="0"/>
  <p:tag name="KSO_WM_SLIDE_INDEX" val="29"/>
  <p:tag name="KSO_WM_SLIDE_SIZE" val="854*424"/>
  <p:tag name="KSO_WM_SLIDE_POSITION" val="52*75"/>
  <p:tag name="KSO_WM_TAG_VERSION" val="1.0"/>
  <p:tag name="KSO_WM_BEAUTIFY_FLAG" val="#wm#"/>
  <p:tag name="KSO_WM_TEMPLATE_CATEGORY" val="custom"/>
  <p:tag name="KSO_WM_TEMPLATE_INDEX" val="20177186"/>
  <p:tag name="KSO_WM_SLIDE_LAYOUT" val="f"/>
  <p:tag name="KSO_WM_SLIDE_LAYOUT_CNT" val="1"/>
  <p:tag name="KSO_WM_TEMPLATE_MASTER_TYPE" val="1"/>
  <p:tag name="KSO_WM_TEMPLATE_COLOR_TYPE" val="1"/>
</p:tagLst>
</file>

<file path=ppt/tags/tag73.xml><?xml version="1.0" encoding="utf-8"?>
<p:tagLst xmlns:p="http://schemas.openxmlformats.org/presentationml/2006/main">
  <p:tag name="AS_UNIQUEID" val="3409"/>
  <p:tag name="KSO_WM_BEAUTIFY_FLAG" val=""/>
</p:tagLst>
</file>

<file path=ppt/tags/tag74.xml><?xml version="1.0" encoding="utf-8"?>
<p:tagLst xmlns:p="http://schemas.openxmlformats.org/presentationml/2006/main">
  <p:tag name="AS_UNIQUEID" val="3410"/>
  <p:tag name="KSO_WM_BEAUTIFY_FLAG" val=""/>
</p:tagLst>
</file>

<file path=ppt/tags/tag75.xml><?xml version="1.0" encoding="utf-8"?>
<p:tagLst xmlns:p="http://schemas.openxmlformats.org/presentationml/2006/main">
  <p:tag name="AS_UNIQUEID" val="3411"/>
  <p:tag name="KSO_WM_BEAUTIFY_FLAG" val=""/>
</p:tagLst>
</file>

<file path=ppt/tags/tag76.xml><?xml version="1.0" encoding="utf-8"?>
<p:tagLst xmlns:p="http://schemas.openxmlformats.org/presentationml/2006/main">
  <p:tag name="AS_UNIQUEID" val="3412"/>
  <p:tag name="KSO_WM_BEAUTIFY_FLAG" val=""/>
</p:tagLst>
</file>

<file path=ppt/tags/tag77.xml><?xml version="1.0" encoding="utf-8"?>
<p:tagLst xmlns:p="http://schemas.openxmlformats.org/presentationml/2006/main">
  <p:tag name="AS_UNIQUEID" val="3413"/>
  <p:tag name="KSO_WM_BEAUTIFY_FLAG" val=""/>
</p:tagLst>
</file>

<file path=ppt/tags/tag78.xml><?xml version="1.0" encoding="utf-8"?>
<p:tagLst xmlns:p="http://schemas.openxmlformats.org/presentationml/2006/main">
  <p:tag name="AS_UNIQUEID" val="3414"/>
  <p:tag name="KSO_WM_BEAUTIFY_FLAG" val=""/>
</p:tagLst>
</file>

<file path=ppt/tags/tag79.xml><?xml version="1.0" encoding="utf-8"?>
<p:tagLst xmlns:p="http://schemas.openxmlformats.org/presentationml/2006/main">
  <p:tag name="AS_UNIQUEID" val="3415"/>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AS_UNIQUEID" val="3416"/>
  <p:tag name="KSO_WM_BEAUTIFY_FLAG" val=""/>
</p:tagLst>
</file>

<file path=ppt/tags/tag81.xml><?xml version="1.0" encoding="utf-8"?>
<p:tagLst xmlns:p="http://schemas.openxmlformats.org/presentationml/2006/main">
  <p:tag name="AS_UNIQUEID" val="3417"/>
  <p:tag name="KSO_WM_BEAUTIFY_FLAG" val=""/>
</p:tagLst>
</file>

<file path=ppt/tags/tag82.xml><?xml version="1.0" encoding="utf-8"?>
<p:tagLst xmlns:p="http://schemas.openxmlformats.org/presentationml/2006/main">
  <p:tag name="AS_UNIQUEID" val="3418"/>
  <p:tag name="KSO_WM_BEAUTIFY_FLAG" val=""/>
</p:tagLst>
</file>

<file path=ppt/tags/tag83.xml><?xml version="1.0" encoding="utf-8"?>
<p:tagLst xmlns:p="http://schemas.openxmlformats.org/presentationml/2006/main">
  <p:tag name="AS_UNIQUEID" val="3419"/>
  <p:tag name="KSO_WM_BEAUTIFY_FLAG" val=""/>
</p:tagLst>
</file>

<file path=ppt/tags/tag84.xml><?xml version="1.0" encoding="utf-8"?>
<p:tagLst xmlns:p="http://schemas.openxmlformats.org/presentationml/2006/main">
  <p:tag name="AS_UNIQUEID" val="3420"/>
  <p:tag name="KSO_WM_BEAUTIFY_FLAG" val=""/>
</p:tagLst>
</file>

<file path=ppt/tags/tag85.xml><?xml version="1.0" encoding="utf-8"?>
<p:tagLst xmlns:p="http://schemas.openxmlformats.org/presentationml/2006/main">
  <p:tag name="AS_UNIQUEID" val="3421"/>
  <p:tag name="KSO_WM_BEAUTIFY_FLAG" val=""/>
</p:tagLst>
</file>

<file path=ppt/tags/tag86.xml><?xml version="1.0" encoding="utf-8"?>
<p:tagLst xmlns:p="http://schemas.openxmlformats.org/presentationml/2006/main">
  <p:tag name="AS_UNIQUEID" val="3422"/>
  <p:tag name="KSO_WM_BEAUTIFY_FLAG" val=""/>
</p:tagLst>
</file>

<file path=ppt/tags/tag87.xml><?xml version="1.0" encoding="utf-8"?>
<p:tagLst xmlns:p="http://schemas.openxmlformats.org/presentationml/2006/main">
  <p:tag name="KSO_WM_DIAGRAM_VIRTUALLY_FRAME" val="{&quot;height&quot;:219,&quot;left&quot;:26.25,&quot;top&quot;:163.4,&quot;width&quot;:767}"/>
</p:tagLst>
</file>

<file path=ppt/tags/tag88.xml><?xml version="1.0" encoding="utf-8"?>
<p:tagLst xmlns:p="http://schemas.openxmlformats.org/presentationml/2006/main">
  <p:tag name="AS_UNIQUEID" val="1906"/>
</p:tagLst>
</file>

<file path=ppt/tags/tag89.xml><?xml version="1.0" encoding="utf-8"?>
<p:tagLst xmlns:p="http://schemas.openxmlformats.org/presentationml/2006/main">
  <p:tag name="AS_UNIQUEID" val="190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AS_UNIQUEID" val="1909"/>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AS_UNIQUEID" val="253"/>
</p:tagLst>
</file>

<file path=ppt/tags/tag93.xml><?xml version="1.0" encoding="utf-8"?>
<p:tagLst xmlns:p="http://schemas.openxmlformats.org/presentationml/2006/main">
  <p:tag name="AS_UNIQUEID" val="3501"/>
</p:tagLst>
</file>

<file path=ppt/tags/tag94.xml><?xml version="1.0" encoding="utf-8"?>
<p:tagLst xmlns:p="http://schemas.openxmlformats.org/presentationml/2006/main">
  <p:tag name="AS_UNIQUEID" val="3502"/>
</p:tagLst>
</file>

<file path=ppt/tags/tag95.xml><?xml version="1.0" encoding="utf-8"?>
<p:tagLst xmlns:p="http://schemas.openxmlformats.org/presentationml/2006/main">
  <p:tag name="AS_UNIQUEID" val="252"/>
  <p:tag name="KSO_WM_BEAUTIFY_FLAG" val=""/>
</p:tagLst>
</file>

<file path=ppt/tags/tag96.xml><?xml version="1.0" encoding="utf-8"?>
<p:tagLst xmlns:p="http://schemas.openxmlformats.org/presentationml/2006/main">
  <p:tag name="KSO_WM_SPECIAL_SOURCE" val="bdnull"/>
</p:tagLst>
</file>

<file path=ppt/tags/tag97.xml><?xml version="1.0" encoding="utf-8"?>
<p:tagLst xmlns:p="http://schemas.openxmlformats.org/presentationml/2006/main">
  <p:tag name="AS_UNIQUEID" val="1925"/>
</p:tagLst>
</file>

<file path=ppt/tags/tag98.xml><?xml version="1.0" encoding="utf-8"?>
<p:tagLst xmlns:p="http://schemas.openxmlformats.org/presentationml/2006/main">
  <p:tag name="AS_UNIQUEID" val="1926"/>
</p:tagLst>
</file>

<file path=ppt/tags/tag99.xml><?xml version="1.0" encoding="utf-8"?>
<p:tagLst xmlns:p="http://schemas.openxmlformats.org/presentationml/2006/main">
  <p:tag name="AS_UNIQUEID" val="1927"/>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4295</Words>
  <Application>WPS 演示</Application>
  <PresentationFormat>宽屏</PresentationFormat>
  <Paragraphs>646</Paragraphs>
  <Slides>22</Slides>
  <Notes>4</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22</vt:i4>
      </vt:variant>
    </vt:vector>
  </HeadingPairs>
  <TitlesOfParts>
    <vt:vector size="44" baseType="lpstr">
      <vt:lpstr>Arial</vt:lpstr>
      <vt:lpstr>宋体</vt:lpstr>
      <vt:lpstr>Wingdings</vt:lpstr>
      <vt:lpstr>Wingdings</vt:lpstr>
      <vt:lpstr>隶书</vt:lpstr>
      <vt:lpstr>汉仪仿宋S</vt:lpstr>
      <vt:lpstr>仿宋</vt:lpstr>
      <vt:lpstr>黑体</vt:lpstr>
      <vt:lpstr>微软雅黑</vt:lpstr>
      <vt:lpstr>楷体</vt:lpstr>
      <vt:lpstr>方正宋三简体</vt:lpstr>
      <vt:lpstr>华文新魏</vt:lpstr>
      <vt:lpstr>华文中宋</vt:lpstr>
      <vt:lpstr>Arial Unicode MS</vt:lpstr>
      <vt:lpstr>Calibri</vt:lpstr>
      <vt:lpstr>Arial</vt:lpstr>
      <vt:lpstr>等线</vt:lpstr>
      <vt:lpstr>Helvetica</vt:lpstr>
      <vt:lpstr>华文楷体</vt:lpstr>
      <vt:lpstr>江西拙楷</vt:lpstr>
      <vt:lpstr>方正粗黑宋简体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三、危机凸显──世界之变与我之不变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yzzx</cp:lastModifiedBy>
  <cp:revision>185</cp:revision>
  <dcterms:created xsi:type="dcterms:W3CDTF">2019-06-19T02:08:00Z</dcterms:created>
  <dcterms:modified xsi:type="dcterms:W3CDTF">2024-11-08T06:55:30Z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4DFAF62A31A34356BFBA5DF0A613F1EC_11</vt:lpwstr>
  </property>
</Properties>
</file>